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530" r:id="rId5"/>
    <p:sldId id="531" r:id="rId6"/>
    <p:sldId id="533" r:id="rId7"/>
    <p:sldId id="534" r:id="rId8"/>
    <p:sldId id="535" r:id="rId9"/>
    <p:sldId id="547" r:id="rId10"/>
    <p:sldId id="537" r:id="rId11"/>
    <p:sldId id="546" r:id="rId12"/>
    <p:sldId id="548" r:id="rId13"/>
    <p:sldId id="545" r:id="rId14"/>
    <p:sldId id="538" r:id="rId15"/>
    <p:sldId id="539" r:id="rId16"/>
    <p:sldId id="543" r:id="rId17"/>
    <p:sldId id="5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32BCB-080A-42BF-9328-0AC1BF6CB2F5}" v="155" dt="2023-08-15T12:07:4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79959" autoAdjust="0"/>
  </p:normalViewPr>
  <p:slideViewPr>
    <p:cSldViewPr snapToGrid="0">
      <p:cViewPr varScale="1">
        <p:scale>
          <a:sx n="69" d="100"/>
          <a:sy n="69" d="100"/>
        </p:scale>
        <p:origin x="73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Close</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SCB</c:v>
                </c:pt>
                <c:pt idx="1">
                  <c:v>DH</c:v>
                </c:pt>
                <c:pt idx="2">
                  <c:v>PSO</c:v>
                </c:pt>
                <c:pt idx="3">
                  <c:v>FF</c:v>
                </c:pt>
              </c:strCache>
            </c:strRef>
          </c:cat>
          <c:val>
            <c:numRef>
              <c:f>Sheet1!$B$2:$B$5</c:f>
              <c:numCache>
                <c:formatCode>_(* #,##0.0_);_(* \(#,##0.0\);_(* "-"??_);_(@_)</c:formatCode>
                <c:ptCount val="4"/>
                <c:pt idx="0">
                  <c:v>1</c:v>
                </c:pt>
                <c:pt idx="1">
                  <c:v>2</c:v>
                </c:pt>
                <c:pt idx="2">
                  <c:v>5.5</c:v>
                </c:pt>
                <c:pt idx="3">
                  <c:v>1</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High</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SCB</c:v>
                </c:pt>
                <c:pt idx="1">
                  <c:v>DH</c:v>
                </c:pt>
                <c:pt idx="2">
                  <c:v>PSO</c:v>
                </c:pt>
                <c:pt idx="3">
                  <c:v>FF</c:v>
                </c:pt>
              </c:strCache>
            </c:strRef>
          </c:cat>
          <c:val>
            <c:numRef>
              <c:f>Sheet1!$C$2:$C$5</c:f>
              <c:numCache>
                <c:formatCode>_(* #,##0.0_);_(* \(#,##0.0\);_(* "-"??_);_(@_)</c:formatCode>
                <c:ptCount val="4"/>
                <c:pt idx="0">
                  <c:v>1</c:v>
                </c:pt>
                <c:pt idx="1">
                  <c:v>3</c:v>
                </c:pt>
                <c:pt idx="2">
                  <c:v>3.5</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Low</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SCB</c:v>
                </c:pt>
                <c:pt idx="1">
                  <c:v>DH</c:v>
                </c:pt>
                <c:pt idx="2">
                  <c:v>PSO</c:v>
                </c:pt>
                <c:pt idx="3">
                  <c:v>FF</c:v>
                </c:pt>
              </c:strCache>
            </c:strRef>
          </c:cat>
          <c:val>
            <c:numRef>
              <c:f>Sheet1!$D$2:$D$5</c:f>
              <c:numCache>
                <c:formatCode>_(* #,##0.0_);_(* \(#,##0.0\);_(* "-"??_);_(@_)</c:formatCode>
                <c:ptCount val="4"/>
                <c:pt idx="0">
                  <c:v>1</c:v>
                </c:pt>
                <c:pt idx="1">
                  <c:v>3</c:v>
                </c:pt>
                <c:pt idx="2">
                  <c:v>2.4</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366D2-15E3-421F-933B-7B297B62776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04B4A3A-36A6-4C65-93DE-026BFDD788EA}">
      <dgm:prSet/>
      <dgm:spPr/>
      <dgm:t>
        <a:bodyPr/>
        <a:lstStyle/>
        <a:p>
          <a:pPr>
            <a:lnSpc>
              <a:spcPct val="100000"/>
            </a:lnSpc>
          </a:pPr>
          <a:r>
            <a:rPr lang="en-US"/>
            <a:t>Introduction</a:t>
          </a:r>
        </a:p>
      </dgm:t>
    </dgm:pt>
    <dgm:pt modelId="{F1EB449E-5F7B-4F57-90B0-7A429ED3F8AD}" type="parTrans" cxnId="{5ACD2F08-759C-4529-B4D3-C6B3DF02781E}">
      <dgm:prSet/>
      <dgm:spPr/>
      <dgm:t>
        <a:bodyPr/>
        <a:lstStyle/>
        <a:p>
          <a:endParaRPr lang="en-US"/>
        </a:p>
      </dgm:t>
    </dgm:pt>
    <dgm:pt modelId="{5A846E96-6B36-4108-A358-7D661D044833}" type="sibTrans" cxnId="{5ACD2F08-759C-4529-B4D3-C6B3DF02781E}">
      <dgm:prSet/>
      <dgm:spPr/>
      <dgm:t>
        <a:bodyPr/>
        <a:lstStyle/>
        <a:p>
          <a:endParaRPr lang="en-US"/>
        </a:p>
      </dgm:t>
    </dgm:pt>
    <dgm:pt modelId="{4E251D22-6120-4177-BCC0-EBA014532E41}">
      <dgm:prSet/>
      <dgm:spPr/>
      <dgm:t>
        <a:bodyPr/>
        <a:lstStyle/>
        <a:p>
          <a:pPr>
            <a:lnSpc>
              <a:spcPct val="100000"/>
            </a:lnSpc>
          </a:pPr>
          <a:r>
            <a:rPr lang="en-US" dirty="0"/>
            <a:t>Functioning of Model</a:t>
          </a:r>
        </a:p>
      </dgm:t>
    </dgm:pt>
    <dgm:pt modelId="{61EFB0CD-A635-4AD0-AC18-95844AC203BB}" type="parTrans" cxnId="{D2812BF9-F61F-459A-870D-107FCEF52E2B}">
      <dgm:prSet/>
      <dgm:spPr/>
      <dgm:t>
        <a:bodyPr/>
        <a:lstStyle/>
        <a:p>
          <a:endParaRPr lang="en-US"/>
        </a:p>
      </dgm:t>
    </dgm:pt>
    <dgm:pt modelId="{000E2EE3-6C6D-4282-AA73-EC901D5D882B}" type="sibTrans" cxnId="{D2812BF9-F61F-459A-870D-107FCEF52E2B}">
      <dgm:prSet/>
      <dgm:spPr/>
      <dgm:t>
        <a:bodyPr/>
        <a:lstStyle/>
        <a:p>
          <a:endParaRPr lang="en-US"/>
        </a:p>
      </dgm:t>
    </dgm:pt>
    <dgm:pt modelId="{35AB7044-7CC7-4B9D-9ECF-BEA3BD6D5D6B}">
      <dgm:prSet/>
      <dgm:spPr/>
      <dgm:t>
        <a:bodyPr/>
        <a:lstStyle/>
        <a:p>
          <a:pPr>
            <a:lnSpc>
              <a:spcPct val="100000"/>
            </a:lnSpc>
          </a:pPr>
          <a:r>
            <a:rPr lang="en-US" dirty="0"/>
            <a:t>Summary</a:t>
          </a:r>
        </a:p>
      </dgm:t>
    </dgm:pt>
    <dgm:pt modelId="{98092E13-4401-404A-8761-40E1C67B6E8E}" type="parTrans" cxnId="{68FB7385-5309-4E71-BF66-096F162DDDE8}">
      <dgm:prSet/>
      <dgm:spPr/>
      <dgm:t>
        <a:bodyPr/>
        <a:lstStyle/>
        <a:p>
          <a:endParaRPr lang="en-US"/>
        </a:p>
      </dgm:t>
    </dgm:pt>
    <dgm:pt modelId="{89D9DCF4-0656-4107-B6D7-09919429CFD5}" type="sibTrans" cxnId="{68FB7385-5309-4E71-BF66-096F162DDDE8}">
      <dgm:prSet/>
      <dgm:spPr/>
      <dgm:t>
        <a:bodyPr/>
        <a:lstStyle/>
        <a:p>
          <a:endParaRPr lang="en-US"/>
        </a:p>
      </dgm:t>
    </dgm:pt>
    <dgm:pt modelId="{E1DB874A-9CAE-4C35-8491-ED76E2877B65}">
      <dgm:prSet/>
      <dgm:spPr/>
      <dgm:t>
        <a:bodyPr/>
        <a:lstStyle/>
        <a:p>
          <a:pPr>
            <a:lnSpc>
              <a:spcPct val="100000"/>
            </a:lnSpc>
          </a:pPr>
          <a:r>
            <a:rPr lang="en-US" dirty="0"/>
            <a:t>Usage of Model</a:t>
          </a:r>
        </a:p>
      </dgm:t>
    </dgm:pt>
    <dgm:pt modelId="{974C68D0-09D6-4FD1-95FF-5FEA245FD707}" type="sibTrans" cxnId="{2FD5C2C8-FBF5-4F37-A741-2ADCE16F2B26}">
      <dgm:prSet/>
      <dgm:spPr/>
      <dgm:t>
        <a:bodyPr/>
        <a:lstStyle/>
        <a:p>
          <a:endParaRPr lang="en-US"/>
        </a:p>
      </dgm:t>
    </dgm:pt>
    <dgm:pt modelId="{A5A15F73-4BC9-47D6-8561-03FEDE1BDFB3}" type="parTrans" cxnId="{2FD5C2C8-FBF5-4F37-A741-2ADCE16F2B26}">
      <dgm:prSet/>
      <dgm:spPr/>
      <dgm:t>
        <a:bodyPr/>
        <a:lstStyle/>
        <a:p>
          <a:endParaRPr lang="en-US"/>
        </a:p>
      </dgm:t>
    </dgm:pt>
    <dgm:pt modelId="{45030BED-FF70-411F-8159-BDA030EA6E8C}">
      <dgm:prSet/>
      <dgm:spPr/>
      <dgm:t>
        <a:bodyPr/>
        <a:lstStyle/>
        <a:p>
          <a:pPr>
            <a:lnSpc>
              <a:spcPct val="100000"/>
            </a:lnSpc>
          </a:pPr>
          <a:r>
            <a:rPr lang="en-US" dirty="0"/>
            <a:t>Why Buy It ?</a:t>
          </a:r>
        </a:p>
      </dgm:t>
    </dgm:pt>
    <dgm:pt modelId="{7E9EA4C2-9BF6-4DCC-9F74-F06A0B8ABDD9}" type="sibTrans" cxnId="{05B78612-93BE-45AB-AE8C-ADC4CE97E317}">
      <dgm:prSet/>
      <dgm:spPr/>
      <dgm:t>
        <a:bodyPr/>
        <a:lstStyle/>
        <a:p>
          <a:endParaRPr lang="en-US"/>
        </a:p>
      </dgm:t>
    </dgm:pt>
    <dgm:pt modelId="{741EACA9-046B-4160-8B86-47E7B569AE9D}" type="parTrans" cxnId="{05B78612-93BE-45AB-AE8C-ADC4CE97E317}">
      <dgm:prSet/>
      <dgm:spPr/>
      <dgm:t>
        <a:bodyPr/>
        <a:lstStyle/>
        <a:p>
          <a:endParaRPr lang="en-US"/>
        </a:p>
      </dgm:t>
    </dgm:pt>
    <dgm:pt modelId="{77048B27-8B39-4946-89B1-AD7C3D17B5C4}" type="pres">
      <dgm:prSet presAssocID="{2D5366D2-15E3-421F-933B-7B297B627761}" presName="root" presStyleCnt="0">
        <dgm:presLayoutVars>
          <dgm:dir/>
          <dgm:resizeHandles val="exact"/>
        </dgm:presLayoutVars>
      </dgm:prSet>
      <dgm:spPr/>
    </dgm:pt>
    <dgm:pt modelId="{A7FB7984-3616-4C96-BA5F-4F2E50243677}" type="pres">
      <dgm:prSet presAssocID="{704B4A3A-36A6-4C65-93DE-026BFDD788EA}" presName="compNode" presStyleCnt="0"/>
      <dgm:spPr/>
    </dgm:pt>
    <dgm:pt modelId="{D91698F1-8367-46B2-9049-99D584FF5A87}" type="pres">
      <dgm:prSet presAssocID="{704B4A3A-36A6-4C65-93DE-026BFDD788E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A3046829-1302-474F-AB6A-907B15B132A8}" type="pres">
      <dgm:prSet presAssocID="{704B4A3A-36A6-4C65-93DE-026BFDD788EA}" presName="spaceRect" presStyleCnt="0"/>
      <dgm:spPr/>
    </dgm:pt>
    <dgm:pt modelId="{26BFF889-86EC-4F30-8820-8032D678D024}" type="pres">
      <dgm:prSet presAssocID="{704B4A3A-36A6-4C65-93DE-026BFDD788EA}" presName="textRect" presStyleLbl="revTx" presStyleIdx="0" presStyleCnt="5">
        <dgm:presLayoutVars>
          <dgm:chMax val="1"/>
          <dgm:chPref val="1"/>
        </dgm:presLayoutVars>
      </dgm:prSet>
      <dgm:spPr/>
    </dgm:pt>
    <dgm:pt modelId="{86F05904-F8D8-4E7D-B35C-65E4D413BC78}" type="pres">
      <dgm:prSet presAssocID="{5A846E96-6B36-4108-A358-7D661D044833}" presName="sibTrans" presStyleCnt="0"/>
      <dgm:spPr/>
    </dgm:pt>
    <dgm:pt modelId="{C62357E7-070D-4D77-8A69-985511F1FBA4}" type="pres">
      <dgm:prSet presAssocID="{4E251D22-6120-4177-BCC0-EBA014532E41}" presName="compNode" presStyleCnt="0"/>
      <dgm:spPr/>
    </dgm:pt>
    <dgm:pt modelId="{88F00A86-732F-4364-AEF8-A470428095FC}" type="pres">
      <dgm:prSet presAssocID="{4E251D22-6120-4177-BCC0-EBA014532E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
        </a:ext>
      </dgm:extLst>
    </dgm:pt>
    <dgm:pt modelId="{FC0F4450-364A-46E1-B366-5D7E2BEC4B70}" type="pres">
      <dgm:prSet presAssocID="{4E251D22-6120-4177-BCC0-EBA014532E41}" presName="spaceRect" presStyleCnt="0"/>
      <dgm:spPr/>
    </dgm:pt>
    <dgm:pt modelId="{E822C42B-64DA-4A74-9801-25E12A3AE43E}" type="pres">
      <dgm:prSet presAssocID="{4E251D22-6120-4177-BCC0-EBA014532E41}" presName="textRect" presStyleLbl="revTx" presStyleIdx="1" presStyleCnt="5">
        <dgm:presLayoutVars>
          <dgm:chMax val="1"/>
          <dgm:chPref val="1"/>
        </dgm:presLayoutVars>
      </dgm:prSet>
      <dgm:spPr/>
    </dgm:pt>
    <dgm:pt modelId="{6735E826-00E2-44BB-92AC-159F53722F4B}" type="pres">
      <dgm:prSet presAssocID="{000E2EE3-6C6D-4282-AA73-EC901D5D882B}" presName="sibTrans" presStyleCnt="0"/>
      <dgm:spPr/>
    </dgm:pt>
    <dgm:pt modelId="{889F38AC-D25F-4B0B-812B-A8B80E02748E}" type="pres">
      <dgm:prSet presAssocID="{E1DB874A-9CAE-4C35-8491-ED76E2877B65}" presName="compNode" presStyleCnt="0"/>
      <dgm:spPr/>
    </dgm:pt>
    <dgm:pt modelId="{6ACE5B81-71E8-4504-B4B2-BD54667E5735}" type="pres">
      <dgm:prSet presAssocID="{E1DB874A-9CAE-4C35-8491-ED76E2877B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 Customer Insights App"/>
        </a:ext>
      </dgm:extLst>
    </dgm:pt>
    <dgm:pt modelId="{002E3FE5-892E-4B29-AC69-51ADF095D639}" type="pres">
      <dgm:prSet presAssocID="{E1DB874A-9CAE-4C35-8491-ED76E2877B65}" presName="spaceRect" presStyleCnt="0"/>
      <dgm:spPr/>
    </dgm:pt>
    <dgm:pt modelId="{615EC228-4FDA-4771-AE35-8FFA202BD5CD}" type="pres">
      <dgm:prSet presAssocID="{E1DB874A-9CAE-4C35-8491-ED76E2877B65}" presName="textRect" presStyleLbl="revTx" presStyleIdx="2" presStyleCnt="5">
        <dgm:presLayoutVars>
          <dgm:chMax val="1"/>
          <dgm:chPref val="1"/>
        </dgm:presLayoutVars>
      </dgm:prSet>
      <dgm:spPr/>
    </dgm:pt>
    <dgm:pt modelId="{F4D38B50-8EF1-481A-9EC0-153071ED08E4}" type="pres">
      <dgm:prSet presAssocID="{974C68D0-09D6-4FD1-95FF-5FEA245FD707}" presName="sibTrans" presStyleCnt="0"/>
      <dgm:spPr/>
    </dgm:pt>
    <dgm:pt modelId="{B14D4550-A5C5-43FE-A1E5-44FDBFBB15FA}" type="pres">
      <dgm:prSet presAssocID="{45030BED-FF70-411F-8159-BDA030EA6E8C}" presName="compNode" presStyleCnt="0"/>
      <dgm:spPr/>
    </dgm:pt>
    <dgm:pt modelId="{0F318EAC-C7E5-4AC0-9D81-84682D52249D}" type="pres">
      <dgm:prSet presAssocID="{45030BED-FF70-411F-8159-BDA030EA6E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cus"/>
        </a:ext>
      </dgm:extLst>
    </dgm:pt>
    <dgm:pt modelId="{4E85ACD5-B45B-49D0-946B-5B193FDA7D03}" type="pres">
      <dgm:prSet presAssocID="{45030BED-FF70-411F-8159-BDA030EA6E8C}" presName="spaceRect" presStyleCnt="0"/>
      <dgm:spPr/>
    </dgm:pt>
    <dgm:pt modelId="{944F077D-42CA-45E5-AE19-FC62839E4946}" type="pres">
      <dgm:prSet presAssocID="{45030BED-FF70-411F-8159-BDA030EA6E8C}" presName="textRect" presStyleLbl="revTx" presStyleIdx="3" presStyleCnt="5">
        <dgm:presLayoutVars>
          <dgm:chMax val="1"/>
          <dgm:chPref val="1"/>
        </dgm:presLayoutVars>
      </dgm:prSet>
      <dgm:spPr/>
    </dgm:pt>
    <dgm:pt modelId="{95D8B057-05D7-47A6-BD94-307CEE2AD065}" type="pres">
      <dgm:prSet presAssocID="{7E9EA4C2-9BF6-4DCC-9F74-F06A0B8ABDD9}" presName="sibTrans" presStyleCnt="0"/>
      <dgm:spPr/>
    </dgm:pt>
    <dgm:pt modelId="{7F9B076D-BEAC-4CF8-927E-E5945AD1FB67}" type="pres">
      <dgm:prSet presAssocID="{35AB7044-7CC7-4B9D-9ECF-BEA3BD6D5D6B}" presName="compNode" presStyleCnt="0"/>
      <dgm:spPr/>
    </dgm:pt>
    <dgm:pt modelId="{1C0C4EE7-0EE4-4FD4-8F15-67AFCF2D27DE}" type="pres">
      <dgm:prSet presAssocID="{35AB7044-7CC7-4B9D-9ECF-BEA3BD6D5D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d Document"/>
        </a:ext>
      </dgm:extLst>
    </dgm:pt>
    <dgm:pt modelId="{C2916C1B-CDBA-4B1B-8E86-DF8955271904}" type="pres">
      <dgm:prSet presAssocID="{35AB7044-7CC7-4B9D-9ECF-BEA3BD6D5D6B}" presName="spaceRect" presStyleCnt="0"/>
      <dgm:spPr/>
    </dgm:pt>
    <dgm:pt modelId="{2AB9200F-02C4-4C2F-B775-D87811265BA2}" type="pres">
      <dgm:prSet presAssocID="{35AB7044-7CC7-4B9D-9ECF-BEA3BD6D5D6B}" presName="textRect" presStyleLbl="revTx" presStyleIdx="4" presStyleCnt="5">
        <dgm:presLayoutVars>
          <dgm:chMax val="1"/>
          <dgm:chPref val="1"/>
        </dgm:presLayoutVars>
      </dgm:prSet>
      <dgm:spPr/>
    </dgm:pt>
  </dgm:ptLst>
  <dgm:cxnLst>
    <dgm:cxn modelId="{5ACD2F08-759C-4529-B4D3-C6B3DF02781E}" srcId="{2D5366D2-15E3-421F-933B-7B297B627761}" destId="{704B4A3A-36A6-4C65-93DE-026BFDD788EA}" srcOrd="0" destOrd="0" parTransId="{F1EB449E-5F7B-4F57-90B0-7A429ED3F8AD}" sibTransId="{5A846E96-6B36-4108-A358-7D661D044833}"/>
    <dgm:cxn modelId="{BF5F420B-F446-4393-A48E-EBEC401E20A2}" type="presOf" srcId="{35AB7044-7CC7-4B9D-9ECF-BEA3BD6D5D6B}" destId="{2AB9200F-02C4-4C2F-B775-D87811265BA2}" srcOrd="0" destOrd="0" presId="urn:microsoft.com/office/officeart/2018/2/layout/IconLabelList"/>
    <dgm:cxn modelId="{05B78612-93BE-45AB-AE8C-ADC4CE97E317}" srcId="{2D5366D2-15E3-421F-933B-7B297B627761}" destId="{45030BED-FF70-411F-8159-BDA030EA6E8C}" srcOrd="3" destOrd="0" parTransId="{741EACA9-046B-4160-8B86-47E7B569AE9D}" sibTransId="{7E9EA4C2-9BF6-4DCC-9F74-F06A0B8ABDD9}"/>
    <dgm:cxn modelId="{DF8BD72D-29AD-4187-9316-3249EB6147E5}" type="presOf" srcId="{704B4A3A-36A6-4C65-93DE-026BFDD788EA}" destId="{26BFF889-86EC-4F30-8820-8032D678D024}" srcOrd="0" destOrd="0" presId="urn:microsoft.com/office/officeart/2018/2/layout/IconLabelList"/>
    <dgm:cxn modelId="{097D3033-17F8-43A8-87C2-E4B7CE100E53}" type="presOf" srcId="{4E251D22-6120-4177-BCC0-EBA014532E41}" destId="{E822C42B-64DA-4A74-9801-25E12A3AE43E}" srcOrd="0" destOrd="0" presId="urn:microsoft.com/office/officeart/2018/2/layout/IconLabelList"/>
    <dgm:cxn modelId="{82ACEE6A-840D-450C-80FE-8098A6B3584D}" type="presOf" srcId="{E1DB874A-9CAE-4C35-8491-ED76E2877B65}" destId="{615EC228-4FDA-4771-AE35-8FFA202BD5CD}" srcOrd="0" destOrd="0" presId="urn:microsoft.com/office/officeart/2018/2/layout/IconLabelList"/>
    <dgm:cxn modelId="{2779AC7B-9532-45EE-A80D-7F7D6053F4FC}" type="presOf" srcId="{45030BED-FF70-411F-8159-BDA030EA6E8C}" destId="{944F077D-42CA-45E5-AE19-FC62839E4946}" srcOrd="0" destOrd="0" presId="urn:microsoft.com/office/officeart/2018/2/layout/IconLabelList"/>
    <dgm:cxn modelId="{68FB7385-5309-4E71-BF66-096F162DDDE8}" srcId="{2D5366D2-15E3-421F-933B-7B297B627761}" destId="{35AB7044-7CC7-4B9D-9ECF-BEA3BD6D5D6B}" srcOrd="4" destOrd="0" parTransId="{98092E13-4401-404A-8761-40E1C67B6E8E}" sibTransId="{89D9DCF4-0656-4107-B6D7-09919429CFD5}"/>
    <dgm:cxn modelId="{477CB9B5-AA1A-43C2-98CD-7F3923119205}" type="presOf" srcId="{2D5366D2-15E3-421F-933B-7B297B627761}" destId="{77048B27-8B39-4946-89B1-AD7C3D17B5C4}" srcOrd="0" destOrd="0" presId="urn:microsoft.com/office/officeart/2018/2/layout/IconLabelList"/>
    <dgm:cxn modelId="{2FD5C2C8-FBF5-4F37-A741-2ADCE16F2B26}" srcId="{2D5366D2-15E3-421F-933B-7B297B627761}" destId="{E1DB874A-9CAE-4C35-8491-ED76E2877B65}" srcOrd="2" destOrd="0" parTransId="{A5A15F73-4BC9-47D6-8561-03FEDE1BDFB3}" sibTransId="{974C68D0-09D6-4FD1-95FF-5FEA245FD707}"/>
    <dgm:cxn modelId="{D2812BF9-F61F-459A-870D-107FCEF52E2B}" srcId="{2D5366D2-15E3-421F-933B-7B297B627761}" destId="{4E251D22-6120-4177-BCC0-EBA014532E41}" srcOrd="1" destOrd="0" parTransId="{61EFB0CD-A635-4AD0-AC18-95844AC203BB}" sibTransId="{000E2EE3-6C6D-4282-AA73-EC901D5D882B}"/>
    <dgm:cxn modelId="{6F48D43B-5398-4372-A147-D2406A1CE578}" type="presParOf" srcId="{77048B27-8B39-4946-89B1-AD7C3D17B5C4}" destId="{A7FB7984-3616-4C96-BA5F-4F2E50243677}" srcOrd="0" destOrd="0" presId="urn:microsoft.com/office/officeart/2018/2/layout/IconLabelList"/>
    <dgm:cxn modelId="{F198D760-2FE4-4387-9DB0-09F5F6EB1DC1}" type="presParOf" srcId="{A7FB7984-3616-4C96-BA5F-4F2E50243677}" destId="{D91698F1-8367-46B2-9049-99D584FF5A87}" srcOrd="0" destOrd="0" presId="urn:microsoft.com/office/officeart/2018/2/layout/IconLabelList"/>
    <dgm:cxn modelId="{29F90B85-4112-427D-8D39-2C62A52D24D0}" type="presParOf" srcId="{A7FB7984-3616-4C96-BA5F-4F2E50243677}" destId="{A3046829-1302-474F-AB6A-907B15B132A8}" srcOrd="1" destOrd="0" presId="urn:microsoft.com/office/officeart/2018/2/layout/IconLabelList"/>
    <dgm:cxn modelId="{7D0AC2F9-F457-442E-94A8-472D153E1661}" type="presParOf" srcId="{A7FB7984-3616-4C96-BA5F-4F2E50243677}" destId="{26BFF889-86EC-4F30-8820-8032D678D024}" srcOrd="2" destOrd="0" presId="urn:microsoft.com/office/officeart/2018/2/layout/IconLabelList"/>
    <dgm:cxn modelId="{30A8753C-C15C-4906-8A70-81EDDC293016}" type="presParOf" srcId="{77048B27-8B39-4946-89B1-AD7C3D17B5C4}" destId="{86F05904-F8D8-4E7D-B35C-65E4D413BC78}" srcOrd="1" destOrd="0" presId="urn:microsoft.com/office/officeart/2018/2/layout/IconLabelList"/>
    <dgm:cxn modelId="{B5AF6B0E-BABD-402D-B0F6-5820F3EC6154}" type="presParOf" srcId="{77048B27-8B39-4946-89B1-AD7C3D17B5C4}" destId="{C62357E7-070D-4D77-8A69-985511F1FBA4}" srcOrd="2" destOrd="0" presId="urn:microsoft.com/office/officeart/2018/2/layout/IconLabelList"/>
    <dgm:cxn modelId="{29E864FA-B57E-4FD1-B0FA-C784C8750952}" type="presParOf" srcId="{C62357E7-070D-4D77-8A69-985511F1FBA4}" destId="{88F00A86-732F-4364-AEF8-A470428095FC}" srcOrd="0" destOrd="0" presId="urn:microsoft.com/office/officeart/2018/2/layout/IconLabelList"/>
    <dgm:cxn modelId="{F9E531C3-1625-4915-87DC-BE4BAAFE647A}" type="presParOf" srcId="{C62357E7-070D-4D77-8A69-985511F1FBA4}" destId="{FC0F4450-364A-46E1-B366-5D7E2BEC4B70}" srcOrd="1" destOrd="0" presId="urn:microsoft.com/office/officeart/2018/2/layout/IconLabelList"/>
    <dgm:cxn modelId="{1DC0C571-5C63-44F7-AA3C-976BBCE7F17B}" type="presParOf" srcId="{C62357E7-070D-4D77-8A69-985511F1FBA4}" destId="{E822C42B-64DA-4A74-9801-25E12A3AE43E}" srcOrd="2" destOrd="0" presId="urn:microsoft.com/office/officeart/2018/2/layout/IconLabelList"/>
    <dgm:cxn modelId="{E8EEA0C1-F6ED-4C26-B3F8-14441817411E}" type="presParOf" srcId="{77048B27-8B39-4946-89B1-AD7C3D17B5C4}" destId="{6735E826-00E2-44BB-92AC-159F53722F4B}" srcOrd="3" destOrd="0" presId="urn:microsoft.com/office/officeart/2018/2/layout/IconLabelList"/>
    <dgm:cxn modelId="{0018DBFB-F9B0-4D8F-8DD6-1C0226E3A06E}" type="presParOf" srcId="{77048B27-8B39-4946-89B1-AD7C3D17B5C4}" destId="{889F38AC-D25F-4B0B-812B-A8B80E02748E}" srcOrd="4" destOrd="0" presId="urn:microsoft.com/office/officeart/2018/2/layout/IconLabelList"/>
    <dgm:cxn modelId="{C6BD440A-843D-4B26-AE1D-D0549FDB805C}" type="presParOf" srcId="{889F38AC-D25F-4B0B-812B-A8B80E02748E}" destId="{6ACE5B81-71E8-4504-B4B2-BD54667E5735}" srcOrd="0" destOrd="0" presId="urn:microsoft.com/office/officeart/2018/2/layout/IconLabelList"/>
    <dgm:cxn modelId="{50DD9792-61BB-4D03-AD1C-D662C568F657}" type="presParOf" srcId="{889F38AC-D25F-4B0B-812B-A8B80E02748E}" destId="{002E3FE5-892E-4B29-AC69-51ADF095D639}" srcOrd="1" destOrd="0" presId="urn:microsoft.com/office/officeart/2018/2/layout/IconLabelList"/>
    <dgm:cxn modelId="{F1291905-AD05-4717-8807-D69F693E2828}" type="presParOf" srcId="{889F38AC-D25F-4B0B-812B-A8B80E02748E}" destId="{615EC228-4FDA-4771-AE35-8FFA202BD5CD}" srcOrd="2" destOrd="0" presId="urn:microsoft.com/office/officeart/2018/2/layout/IconLabelList"/>
    <dgm:cxn modelId="{894B8F2C-DD2C-48C0-BCE2-681C3C92D279}" type="presParOf" srcId="{77048B27-8B39-4946-89B1-AD7C3D17B5C4}" destId="{F4D38B50-8EF1-481A-9EC0-153071ED08E4}" srcOrd="5" destOrd="0" presId="urn:microsoft.com/office/officeart/2018/2/layout/IconLabelList"/>
    <dgm:cxn modelId="{8E6CD1FA-F8D4-4F2D-91AA-A7555241B8F5}" type="presParOf" srcId="{77048B27-8B39-4946-89B1-AD7C3D17B5C4}" destId="{B14D4550-A5C5-43FE-A1E5-44FDBFBB15FA}" srcOrd="6" destOrd="0" presId="urn:microsoft.com/office/officeart/2018/2/layout/IconLabelList"/>
    <dgm:cxn modelId="{DFB3CDB9-0010-4359-974B-49F2A9DD8F47}" type="presParOf" srcId="{B14D4550-A5C5-43FE-A1E5-44FDBFBB15FA}" destId="{0F318EAC-C7E5-4AC0-9D81-84682D52249D}" srcOrd="0" destOrd="0" presId="urn:microsoft.com/office/officeart/2018/2/layout/IconLabelList"/>
    <dgm:cxn modelId="{2945F77A-EEAA-4A4C-894D-D387788639E5}" type="presParOf" srcId="{B14D4550-A5C5-43FE-A1E5-44FDBFBB15FA}" destId="{4E85ACD5-B45B-49D0-946B-5B193FDA7D03}" srcOrd="1" destOrd="0" presId="urn:microsoft.com/office/officeart/2018/2/layout/IconLabelList"/>
    <dgm:cxn modelId="{BCED9A2B-F0B0-4580-909A-5F2D544768EE}" type="presParOf" srcId="{B14D4550-A5C5-43FE-A1E5-44FDBFBB15FA}" destId="{944F077D-42CA-45E5-AE19-FC62839E4946}" srcOrd="2" destOrd="0" presId="urn:microsoft.com/office/officeart/2018/2/layout/IconLabelList"/>
    <dgm:cxn modelId="{DE7CBD7A-CDCA-4751-A878-1CAF05CACC8C}" type="presParOf" srcId="{77048B27-8B39-4946-89B1-AD7C3D17B5C4}" destId="{95D8B057-05D7-47A6-BD94-307CEE2AD065}" srcOrd="7" destOrd="0" presId="urn:microsoft.com/office/officeart/2018/2/layout/IconLabelList"/>
    <dgm:cxn modelId="{541C8DF8-DD80-456A-AC1D-6B54F6641710}" type="presParOf" srcId="{77048B27-8B39-4946-89B1-AD7C3D17B5C4}" destId="{7F9B076D-BEAC-4CF8-927E-E5945AD1FB67}" srcOrd="8" destOrd="0" presId="urn:microsoft.com/office/officeart/2018/2/layout/IconLabelList"/>
    <dgm:cxn modelId="{B17EEAF2-373F-495A-AB71-FC17FCA64475}" type="presParOf" srcId="{7F9B076D-BEAC-4CF8-927E-E5945AD1FB67}" destId="{1C0C4EE7-0EE4-4FD4-8F15-67AFCF2D27DE}" srcOrd="0" destOrd="0" presId="urn:microsoft.com/office/officeart/2018/2/layout/IconLabelList"/>
    <dgm:cxn modelId="{33C0AEF3-5C62-4CB2-92C6-FB72A0FE9F69}" type="presParOf" srcId="{7F9B076D-BEAC-4CF8-927E-E5945AD1FB67}" destId="{C2916C1B-CDBA-4B1B-8E86-DF8955271904}" srcOrd="1" destOrd="0" presId="urn:microsoft.com/office/officeart/2018/2/layout/IconLabelList"/>
    <dgm:cxn modelId="{775B1587-4865-4106-B4F7-7F8A500EA0FD}" type="presParOf" srcId="{7F9B076D-BEAC-4CF8-927E-E5945AD1FB67}" destId="{2AB9200F-02C4-4C2F-B775-D87811265BA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698F1-8367-46B2-9049-99D584FF5A87}">
      <dsp:nvSpPr>
        <dsp:cNvPr id="0" name=""/>
        <dsp:cNvSpPr/>
      </dsp:nvSpPr>
      <dsp:spPr>
        <a:xfrm>
          <a:off x="758524" y="241251"/>
          <a:ext cx="555292" cy="555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FF889-86EC-4F30-8820-8032D678D024}">
      <dsp:nvSpPr>
        <dsp:cNvPr id="0" name=""/>
        <dsp:cNvSpPr/>
      </dsp:nvSpPr>
      <dsp:spPr>
        <a:xfrm>
          <a:off x="419178" y="993506"/>
          <a:ext cx="123398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Introduction</a:t>
          </a:r>
        </a:p>
      </dsp:txBody>
      <dsp:txXfrm>
        <a:off x="419178" y="993506"/>
        <a:ext cx="1233984" cy="493593"/>
      </dsp:txXfrm>
    </dsp:sp>
    <dsp:sp modelId="{88F00A86-732F-4364-AEF8-A470428095FC}">
      <dsp:nvSpPr>
        <dsp:cNvPr id="0" name=""/>
        <dsp:cNvSpPr/>
      </dsp:nvSpPr>
      <dsp:spPr>
        <a:xfrm>
          <a:off x="2208455" y="241251"/>
          <a:ext cx="555292" cy="555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2C42B-64DA-4A74-9801-25E12A3AE43E}">
      <dsp:nvSpPr>
        <dsp:cNvPr id="0" name=""/>
        <dsp:cNvSpPr/>
      </dsp:nvSpPr>
      <dsp:spPr>
        <a:xfrm>
          <a:off x="1869109" y="993506"/>
          <a:ext cx="123398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Functioning of Model</a:t>
          </a:r>
        </a:p>
      </dsp:txBody>
      <dsp:txXfrm>
        <a:off x="1869109" y="993506"/>
        <a:ext cx="1233984" cy="493593"/>
      </dsp:txXfrm>
    </dsp:sp>
    <dsp:sp modelId="{6ACE5B81-71E8-4504-B4B2-BD54667E5735}">
      <dsp:nvSpPr>
        <dsp:cNvPr id="0" name=""/>
        <dsp:cNvSpPr/>
      </dsp:nvSpPr>
      <dsp:spPr>
        <a:xfrm>
          <a:off x="3658387" y="241251"/>
          <a:ext cx="555292" cy="555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5EC228-4FDA-4771-AE35-8FFA202BD5CD}">
      <dsp:nvSpPr>
        <dsp:cNvPr id="0" name=""/>
        <dsp:cNvSpPr/>
      </dsp:nvSpPr>
      <dsp:spPr>
        <a:xfrm>
          <a:off x="3319041" y="993506"/>
          <a:ext cx="123398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Usage of Model</a:t>
          </a:r>
        </a:p>
      </dsp:txBody>
      <dsp:txXfrm>
        <a:off x="3319041" y="993506"/>
        <a:ext cx="1233984" cy="493593"/>
      </dsp:txXfrm>
    </dsp:sp>
    <dsp:sp modelId="{0F318EAC-C7E5-4AC0-9D81-84682D52249D}">
      <dsp:nvSpPr>
        <dsp:cNvPr id="0" name=""/>
        <dsp:cNvSpPr/>
      </dsp:nvSpPr>
      <dsp:spPr>
        <a:xfrm>
          <a:off x="5108318" y="241251"/>
          <a:ext cx="555292" cy="5552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F077D-42CA-45E5-AE19-FC62839E4946}">
      <dsp:nvSpPr>
        <dsp:cNvPr id="0" name=""/>
        <dsp:cNvSpPr/>
      </dsp:nvSpPr>
      <dsp:spPr>
        <a:xfrm>
          <a:off x="4768973" y="993506"/>
          <a:ext cx="123398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Why Buy It ?</a:t>
          </a:r>
        </a:p>
      </dsp:txBody>
      <dsp:txXfrm>
        <a:off x="4768973" y="993506"/>
        <a:ext cx="1233984" cy="493593"/>
      </dsp:txXfrm>
    </dsp:sp>
    <dsp:sp modelId="{1C0C4EE7-0EE4-4FD4-8F15-67AFCF2D27DE}">
      <dsp:nvSpPr>
        <dsp:cNvPr id="0" name=""/>
        <dsp:cNvSpPr/>
      </dsp:nvSpPr>
      <dsp:spPr>
        <a:xfrm>
          <a:off x="2933421" y="1795596"/>
          <a:ext cx="555292" cy="5552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9200F-02C4-4C2F-B775-D87811265BA2}">
      <dsp:nvSpPr>
        <dsp:cNvPr id="0" name=""/>
        <dsp:cNvSpPr/>
      </dsp:nvSpPr>
      <dsp:spPr>
        <a:xfrm>
          <a:off x="2594075" y="2547850"/>
          <a:ext cx="123398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Summary</a:t>
          </a:r>
        </a:p>
      </dsp:txBody>
      <dsp:txXfrm>
        <a:off x="2594075" y="2547850"/>
        <a:ext cx="1233984" cy="493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Salam every body, the night is delightful and what better then a sales presentation in such a prestigious night ?</a:t>
            </a:r>
          </a:p>
          <a:p>
            <a:r>
              <a:rPr lang="en-US" dirty="0"/>
              <a:t>So lets get started with this. Hi, My name is Muhammad Mubashir is and I will be presenting a presentation on Stocks: investing and trading according to the model we have made and try to sell it to the ones new or seniors in the field</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1303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of the screen</a:t>
            </a:r>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3191125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of the screen</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3899544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of the screen</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264957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emails</a:t>
            </a:r>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382932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the table of contents, there will be an introduction then I will describe you with a little functioning of the model later the usage of the model and why you should buy it. Later I’ll sum it all up into some sentences for all to take notes</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280307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now being straight forward this was a copied line. what is means is to say that we help our customers to achieve their goals help them by interactive graphs with our strategies we provide short term closing dates of the markets to invest thoughtfully and with more effectiveness</a:t>
            </a:r>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9545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Stocks can be complicated and volatile but getting started does not have to</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76800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provides the long term investment classification and based on the previous 22 years data we predict if it is worth the investment in long term</a:t>
            </a:r>
          </a:p>
          <a:p>
            <a:r>
              <a:rPr lang="en-US" dirty="0"/>
              <a:t>The short term is done via the machine learning model using random tree regressor </a:t>
            </a:r>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210546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bases on the following inputs to predict the closing price</a:t>
            </a:r>
          </a:p>
          <a:p>
            <a:r>
              <a:rPr lang="en-US" dirty="0"/>
              <a:t>The recent close or we can rephrase it as the today open</a:t>
            </a:r>
          </a:p>
          <a:p>
            <a:r>
              <a:rPr lang="en-US" dirty="0"/>
              <a:t>The high of the market </a:t>
            </a:r>
          </a:p>
          <a:p>
            <a:r>
              <a:rPr lang="en-US" dirty="0"/>
              <a:t>The low of the market</a:t>
            </a:r>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04967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random quote</a:t>
            </a:r>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220417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of the screen</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84767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of the screen</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346035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mailto:mubi@rip123.onmicrosoft.com"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mailto:Daud@rip123.on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2228088" y="2157984"/>
            <a:ext cx="7735824" cy="1069848"/>
          </a:xfrm>
        </p:spPr>
        <p:txBody>
          <a:bodyPr anchor="b">
            <a:normAutofit/>
          </a:bodyPr>
          <a:lstStyle/>
          <a:p>
            <a:r>
              <a:rPr lang="en-US" sz="3400" dirty="0"/>
              <a:t>STOCKS:</a:t>
            </a:r>
            <a:br>
              <a:rPr lang="en-US" sz="3400" dirty="0"/>
            </a:br>
            <a:r>
              <a:rPr lang="en-US" sz="3400" dirty="0"/>
              <a:t>INVESTING &amp; TRADING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228088" y="3685032"/>
            <a:ext cx="7735824" cy="1133856"/>
          </a:xfrm>
        </p:spPr>
        <p:txBody>
          <a:bodyPr>
            <a:normAutofit/>
          </a:bodyPr>
          <a:lstStyle/>
          <a:p>
            <a:r>
              <a:rPr lang="en-US" dirty="0"/>
              <a:t>Presented by</a:t>
            </a:r>
          </a:p>
          <a:p>
            <a:r>
              <a:rPr lang="en-US" dirty="0"/>
              <a:t>Muhammad Mubashir</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Usage of model</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your subscription Plan</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Based on our prediction Invest your Money</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Have a cup of Tea and wat for the market to rise</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Sell stakes on higher price as our prediction</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Attain financial freedom</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Why buy the subscription?</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We ensure minimum loss in case of market crash</a:t>
            </a:r>
          </a:p>
          <a:p>
            <a:r>
              <a:rPr lang="en-US" dirty="0"/>
              <a:t>Message updates when stake needs to be shredded</a:t>
            </a:r>
          </a:p>
          <a:p>
            <a:r>
              <a:rPr lang="en-US" dirty="0"/>
              <a:t>Out of 690 companies invest in the best performing</a:t>
            </a:r>
          </a:p>
          <a:p>
            <a:r>
              <a:rPr lang="en-US" dirty="0"/>
              <a:t>Dividend Value prediction in upcoming updates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Financial freedom</a:t>
            </a:r>
          </a:p>
          <a:p>
            <a:r>
              <a:rPr lang="en-US" dirty="0"/>
              <a:t>Add a second stream of income for extended goals</a:t>
            </a:r>
          </a:p>
          <a:p>
            <a:r>
              <a:rPr lang="en-US" dirty="0"/>
              <a:t>Supplement retirement fund</a:t>
            </a:r>
          </a:p>
          <a:p>
            <a:r>
              <a:rPr lang="en-US" dirty="0"/>
              <a:t>Safeguard you and your family future</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transition spd="slow">
    <p:comb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stock ownership​</a:t>
            </a:r>
          </a:p>
          <a:p>
            <a:r>
              <a:rPr lang="en-US" dirty="0"/>
              <a:t>Follow the markets closely</a:t>
            </a:r>
          </a:p>
          <a:p>
            <a:r>
              <a:rPr lang="en-US" dirty="0"/>
              <a:t>Follow market trends and upcoming giants in markets​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UBIT Stock Consultants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a:t>
            </a:r>
            <a:r>
              <a:rPr lang="en-US" dirty="0">
                <a:latin typeface="Segoe UI Light" panose="020B0502040204020203" pitchFamily="34" charset="0"/>
                <a:ea typeface="+mn-lt"/>
                <a:cs typeface="Segoe UI Light" panose="020B0502040204020203" pitchFamily="34" charset="0"/>
              </a:rPr>
              <a:t> UBIT stock consultants</a:t>
            </a:r>
            <a:r>
              <a:rPr lang="en-US" sz="1800" dirty="0">
                <a:solidFill>
                  <a:schemeClr val="bg1"/>
                </a:solidFill>
                <a:latin typeface="Segoe UI Light" panose="020B0502040204020203" pitchFamily="34" charset="0"/>
                <a:ea typeface="+mn-lt"/>
                <a:cs typeface="Segoe UI Light" panose="020B0502040204020203" pitchFamily="34" charset="0"/>
              </a:rPr>
              <a:t>, we believe in giving out 110%. By using our next-generation data architecture, we help investors virtually manage their portfolios. We thrive because of our market knowledge and great team. </a:t>
            </a:r>
            <a:r>
              <a:rPr lang="en-US" dirty="0">
                <a:latin typeface="Segoe UI Light" panose="020B0502040204020203" pitchFamily="34" charset="0"/>
                <a:ea typeface="+mn-lt"/>
                <a:cs typeface="Segoe UI Light" panose="020B0502040204020203" pitchFamily="34" charset="0"/>
              </a:rPr>
              <a:t>Of course, the marks is disastrously volatile and what we offer is a 99% prediction model while 1% is what we thrive to safeguard. Here at UBIT Stock Consultants we ensure you that you and your trust is respected reciprocated and used in your advantage to help you achieve financial freedom.</a:t>
            </a:r>
            <a:endParaRPr lang="en-US" sz="1800" dirty="0">
              <a:solidFill>
                <a:schemeClr val="bg1"/>
              </a:solidFill>
              <a:latin typeface="Segoe UI Light" panose="020B0502040204020203" pitchFamily="34" charset="0"/>
              <a:ea typeface="+mn-lt"/>
              <a:cs typeface="Segoe UI Light" panose="020B0502040204020203" pitchFamily="34" charset="0"/>
            </a:endParaRPr>
          </a:p>
          <a:p>
            <a:endParaRPr lang="en-US" dirty="0"/>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Mubashir &amp; Daud​</a:t>
            </a:r>
          </a:p>
          <a:p>
            <a:pPr algn="l"/>
            <a:r>
              <a:rPr lang="en-US" dirty="0">
                <a:latin typeface="Segoe UI Light" panose="020B0502040204020203" pitchFamily="34" charset="0"/>
                <a:cs typeface="Segoe UI Light" panose="020B0502040204020203" pitchFamily="34" charset="0"/>
                <a:hlinkClick r:id="rId3"/>
              </a:rPr>
              <a:t>Mubi@rip123.onmicrosoft.com</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ea typeface="Calibri"/>
                <a:cs typeface="Segoe UI Light" panose="020B0502040204020203" pitchFamily="34" charset="0"/>
                <a:hlinkClick r:id="rId4"/>
              </a:rPr>
              <a:t>Daud@rip123.onmicrosoft</a:t>
            </a:r>
            <a:r>
              <a:rPr lang="en-US">
                <a:latin typeface="Segoe UI Light" panose="020B0502040204020203" pitchFamily="34" charset="0"/>
                <a:ea typeface="Calibri"/>
                <a:cs typeface="Segoe UI Light" panose="020B0502040204020203" pitchFamily="34" charset="0"/>
                <a:hlinkClick r:id="rId4"/>
              </a:rPr>
              <a:t>.com</a:t>
            </a:r>
            <a:endParaRPr lang="en-US" dirty="0">
              <a:latin typeface="Segoe UI Light" panose="020B0502040204020203" pitchFamily="34" charset="0"/>
              <a:ea typeface="Calibri"/>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4" y="6190488"/>
            <a:ext cx="2331720" cy="274320"/>
          </a:xfrm>
        </p:spPr>
        <p:txBody>
          <a:bodyPr anchor="ctr">
            <a:normAutofit/>
          </a:bodyPr>
          <a:lstStyle/>
          <a:p>
            <a:pPr>
              <a:spcAft>
                <a:spcPts val="600"/>
              </a:spcAft>
            </a:pPr>
            <a:r>
              <a:rPr lang="en-US" dirty="0"/>
              <a:t>Stocks: investing &amp; trading</a:t>
            </a:r>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832104"/>
            <a:ext cx="8878824" cy="1069848"/>
          </a:xfrm>
        </p:spPr>
        <p:txBody>
          <a:bodyPr anchor="b">
            <a:normAutofit/>
          </a:bodyPr>
          <a:lstStyle/>
          <a:p>
            <a:r>
              <a:rPr lang="en-US" b="1" spc="600" dirty="0">
                <a:ln w="28575">
                  <a:noFill/>
                  <a:prstDash val="solid"/>
                </a:ln>
              </a:rPr>
              <a:t>CONTENTS</a:t>
            </a:r>
            <a:endParaRPr lang="en-US" dirty="0"/>
          </a:p>
        </p:txBody>
      </p:sp>
      <p:graphicFrame>
        <p:nvGraphicFramePr>
          <p:cNvPr id="7" name="Content Placeholder 2">
            <a:extLst>
              <a:ext uri="{FF2B5EF4-FFF2-40B4-BE49-F238E27FC236}">
                <a16:creationId xmlns:a16="http://schemas.microsoft.com/office/drawing/2014/main" id="{AB38253C-B519-48AC-AD15-4C1FBBE0AF94}"/>
              </a:ext>
            </a:extLst>
          </p:cNvPr>
          <p:cNvGraphicFramePr>
            <a:graphicFrameLocks noGrp="1"/>
          </p:cNvGraphicFramePr>
          <p:nvPr>
            <p:ph idx="1"/>
            <p:extLst>
              <p:ext uri="{D42A27DB-BD31-4B8C-83A1-F6EECF244321}">
                <p14:modId xmlns:p14="http://schemas.microsoft.com/office/powerpoint/2010/main" val="4119049404"/>
              </p:ext>
            </p:extLst>
          </p:nvPr>
        </p:nvGraphicFramePr>
        <p:xfrm>
          <a:off x="1536192" y="2212848"/>
          <a:ext cx="6422136" cy="3282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802708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8F09CE20-3867-2E92-DAD8-C8C3E41F281B}"/>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3</a:t>
            </a:fld>
            <a:endParaRPr lang="en-US"/>
          </a:p>
        </p:txBody>
      </p:sp>
      <p:sp>
        <p:nvSpPr>
          <p:cNvPr id="10" name="Footer Placeholder 2">
            <a:extLst>
              <a:ext uri="{FF2B5EF4-FFF2-40B4-BE49-F238E27FC236}">
                <a16:creationId xmlns:a16="http://schemas.microsoft.com/office/drawing/2014/main" id="{FCCF2062-2A60-C25C-EEA0-B5188ACEE53A}"/>
              </a:ext>
            </a:extLst>
          </p:cNvPr>
          <p:cNvSpPr>
            <a:spLocks noGrp="1"/>
          </p:cNvSpPr>
          <p:nvPr>
            <p:ph type="ftr" sz="quarter" idx="10"/>
          </p:nvPr>
        </p:nvSpPr>
        <p:spPr>
          <a:xfrm>
            <a:off x="466344" y="6190488"/>
            <a:ext cx="2331720" cy="274320"/>
          </a:xfrm>
        </p:spPr>
        <p:txBody>
          <a:bodyPr/>
          <a:lstStyle/>
          <a:p>
            <a:pPr>
              <a:spcAft>
                <a:spcPts val="600"/>
              </a:spcAft>
            </a:pPr>
            <a:r>
              <a:rPr lang="en-US" dirty="0"/>
              <a:t>Stocks: investing &amp; trading</a:t>
            </a:r>
          </a:p>
        </p:txBody>
      </p:sp>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36192" y="832104"/>
            <a:ext cx="8878824" cy="1069848"/>
          </a:xfrm>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idx="1"/>
          </p:nvPr>
        </p:nvSpPr>
        <p:spPr>
          <a:xfrm>
            <a:off x="1536192" y="2212848"/>
            <a:ext cx="6422136" cy="3282696"/>
          </a:xfrm>
        </p:spPr>
        <p:txBody>
          <a:bodyPr>
            <a:normAutofit/>
          </a:bodyPr>
          <a:lstStyle/>
          <a:p>
            <a:r>
              <a:rPr lang="en-US" sz="2200" dirty="0"/>
              <a:t>At </a:t>
            </a:r>
            <a:r>
              <a:rPr lang="en-US" sz="2200" b="1" dirty="0"/>
              <a:t>UBIT Stock Consultants</a:t>
            </a:r>
            <a:r>
              <a:rPr lang="en-US" sz="2200" dirty="0"/>
              <a:t>,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sz="2200" dirty="0"/>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Stocks can be complicated and Volatile but getting started doesn’t have to be</a:t>
            </a: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832104"/>
            <a:ext cx="10881360" cy="1069848"/>
          </a:xfrm>
        </p:spPr>
        <p:txBody>
          <a:bodyPr anchor="ctr">
            <a:normAutofit/>
          </a:bodyPr>
          <a:lstStyle/>
          <a:p>
            <a:r>
              <a:rPr lang="en-US" b="1" spc="600">
                <a:ln w="28575">
                  <a:noFill/>
                  <a:prstDash val="solid"/>
                </a:ln>
              </a:rPr>
              <a:t>LONG-TERM VS. SHORT-TERM</a:t>
            </a:r>
          </a:p>
        </p:txBody>
      </p:sp>
      <p:pic>
        <p:nvPicPr>
          <p:cNvPr id="7" name="Content Placeholder 6" descr="A graph of different colored lines&#10;&#10;Description automatically generated">
            <a:extLst>
              <a:ext uri="{FF2B5EF4-FFF2-40B4-BE49-F238E27FC236}">
                <a16:creationId xmlns:a16="http://schemas.microsoft.com/office/drawing/2014/main" id="{8B737A0D-591B-20F1-C9E1-E4F903F4DFD5}"/>
              </a:ext>
            </a:extLst>
          </p:cNvPr>
          <p:cNvPicPr>
            <a:picLocks noGrp="1" noChangeAspect="1"/>
          </p:cNvPicPr>
          <p:nvPr>
            <p:ph sz="half" idx="2"/>
          </p:nvPr>
        </p:nvPicPr>
        <p:blipFill>
          <a:blip r:embed="rId3"/>
          <a:stretch>
            <a:fillRect/>
          </a:stretch>
        </p:blipFill>
        <p:spPr>
          <a:xfrm>
            <a:off x="6172200" y="1933199"/>
            <a:ext cx="5181600" cy="4136189"/>
          </a:xfrm>
        </p:spPr>
      </p:pic>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1"/>
          </p:nvPr>
        </p:nvSpPr>
        <p:spPr>
          <a:xfrm>
            <a:off x="466344" y="6190488"/>
            <a:ext cx="2331720" cy="274320"/>
          </a:xfrm>
        </p:spPr>
        <p:txBody>
          <a:bodyPr anchor="ctr">
            <a:normAutofit/>
          </a:bodyPr>
          <a:lstStyle/>
          <a:p>
            <a:pPr>
              <a:spcAft>
                <a:spcPts val="600"/>
              </a:spcAft>
            </a:pPr>
            <a:r>
              <a:rPr lang="en-US" dirty="0"/>
              <a:t>Stocks: investing &amp; trading</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sz="half" idx="1"/>
            <p:extLst>
              <p:ext uri="{D42A27DB-BD31-4B8C-83A1-F6EECF244321}">
                <p14:modId xmlns:p14="http://schemas.microsoft.com/office/powerpoint/2010/main" val="358284794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72651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KSE-100 Stock Predictions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SCB</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DH</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PSO</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FF</a:t>
                      </a:r>
                      <a:endParaRPr lang="en-US" sz="2400" b="1" i="0" dirty="0">
                        <a:solidFill>
                          <a:schemeClr val="accent3">
                            <a:lumMod val="25000"/>
                          </a:schemeClr>
                        </a:solidFill>
                        <a:latin typeface="Tw Cen MT" panose="020B0602020104020603" pitchFamily="34" charset="77"/>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High</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20.1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93.49</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151.88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102.5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Low</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93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147.15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101.52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Open</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93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150.84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102.5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Volume</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270000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9500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499718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107530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dirty="0"/>
              <a:t>Stocks: investing &amp; trading</a:t>
            </a:r>
          </a:p>
        </p:txBody>
      </p:sp>
    </p:spTree>
    <p:extLst>
      <p:ext uri="{BB962C8B-B14F-4D97-AF65-F5344CB8AC3E}">
        <p14:creationId xmlns:p14="http://schemas.microsoft.com/office/powerpoint/2010/main" val="643990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6592824" y="1856232"/>
            <a:ext cx="4718304" cy="1069848"/>
          </a:xfrm>
        </p:spPr>
        <p:txBody>
          <a:bodyPr anchor="b">
            <a:normAutofit/>
          </a:bodyPr>
          <a:lstStyle/>
          <a:p>
            <a:r>
              <a:rPr lang="en-US" sz="3400"/>
              <a:t>Functioning of Model</a:t>
            </a:r>
          </a:p>
        </p:txBody>
      </p:sp>
      <p:sp>
        <p:nvSpPr>
          <p:cNvPr id="82" name="Text Placeholder 2">
            <a:extLst>
              <a:ext uri="{FF2B5EF4-FFF2-40B4-BE49-F238E27FC236}">
                <a16:creationId xmlns:a16="http://schemas.microsoft.com/office/drawing/2014/main" id="{F5458B11-4AB0-CDAA-824E-265F4B266CFB}"/>
              </a:ext>
            </a:extLst>
          </p:cNvPr>
          <p:cNvSpPr>
            <a:spLocks noGrp="1"/>
          </p:cNvSpPr>
          <p:nvPr>
            <p:ph type="body" idx="1"/>
          </p:nvPr>
        </p:nvSpPr>
        <p:spPr>
          <a:xfrm>
            <a:off x="6601968" y="3374136"/>
            <a:ext cx="4709160" cy="2395728"/>
          </a:xfrm>
        </p:spPr>
        <p:txBody>
          <a:bodyPr/>
          <a:lstStyle/>
          <a:p>
            <a:r>
              <a:rPr lang="en-US" dirty="0"/>
              <a:t>The Model is trained of </a:t>
            </a:r>
            <a:r>
              <a:rPr lang="en-US" b="1" dirty="0"/>
              <a:t>Twenty-Two(22) </a:t>
            </a:r>
            <a:r>
              <a:rPr lang="en-US" dirty="0"/>
              <a:t>years of data of PSX presently of 4 companies and </a:t>
            </a:r>
            <a:r>
              <a:rPr lang="en-US" b="1" dirty="0"/>
              <a:t>617 companies'</a:t>
            </a:r>
            <a:r>
              <a:rPr lang="en-US" dirty="0"/>
              <a:t> predictions to be added in coming months if you take our subscription</a:t>
            </a:r>
          </a:p>
        </p:txBody>
      </p:sp>
      <p:pic>
        <p:nvPicPr>
          <p:cNvPr id="32" name="Picture 31">
            <a:extLst>
              <a:ext uri="{FF2B5EF4-FFF2-40B4-BE49-F238E27FC236}">
                <a16:creationId xmlns:a16="http://schemas.microsoft.com/office/drawing/2014/main" id="{9D68F8A3-8A06-42D3-A4BC-79AB88C8EC55}"/>
              </a:ext>
            </a:extLst>
          </p:cNvPr>
          <p:cNvPicPr>
            <a:picLocks noChangeAspect="1"/>
          </p:cNvPicPr>
          <p:nvPr/>
        </p:nvPicPr>
        <p:blipFill>
          <a:blip r:embed="rId3"/>
          <a:stretch>
            <a:fillRect/>
          </a:stretch>
        </p:blipFill>
        <p:spPr>
          <a:xfrm>
            <a:off x="7296066" y="5522179"/>
            <a:ext cx="2762333" cy="570006"/>
          </a:xfrm>
          <a:prstGeom prst="rect">
            <a:avLst/>
          </a:prstGeom>
        </p:spPr>
      </p:pic>
    </p:spTree>
    <p:extLst>
      <p:ext uri="{BB962C8B-B14F-4D97-AF65-F5344CB8AC3E}">
        <p14:creationId xmlns:p14="http://schemas.microsoft.com/office/powerpoint/2010/main" val="143013819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6592824" y="1856232"/>
            <a:ext cx="4718304" cy="1069848"/>
          </a:xfrm>
        </p:spPr>
        <p:txBody>
          <a:bodyPr anchor="b">
            <a:normAutofit/>
          </a:bodyPr>
          <a:lstStyle/>
          <a:p>
            <a:r>
              <a:rPr lang="en-US" sz="3400"/>
              <a:t>Functioning of Model</a:t>
            </a:r>
          </a:p>
        </p:txBody>
      </p:sp>
      <p:sp>
        <p:nvSpPr>
          <p:cNvPr id="82" name="Text Placeholder 2">
            <a:extLst>
              <a:ext uri="{FF2B5EF4-FFF2-40B4-BE49-F238E27FC236}">
                <a16:creationId xmlns:a16="http://schemas.microsoft.com/office/drawing/2014/main" id="{F5458B11-4AB0-CDAA-824E-265F4B266CFB}"/>
              </a:ext>
            </a:extLst>
          </p:cNvPr>
          <p:cNvSpPr>
            <a:spLocks noGrp="1"/>
          </p:cNvSpPr>
          <p:nvPr>
            <p:ph type="body" idx="1"/>
          </p:nvPr>
        </p:nvSpPr>
        <p:spPr>
          <a:xfrm>
            <a:off x="6601968" y="3374136"/>
            <a:ext cx="4709160" cy="2395728"/>
          </a:xfrm>
        </p:spPr>
        <p:txBody>
          <a:bodyPr/>
          <a:lstStyle/>
          <a:p>
            <a:r>
              <a:rPr lang="en-US" dirty="0"/>
              <a:t>Each company data dates to 2000 with present day data to make disastrously correct predictions, all contain minimum of 5000 days worth of data that contributes to prediction of your tomorrow financial decision.</a:t>
            </a:r>
          </a:p>
        </p:txBody>
      </p:sp>
    </p:spTree>
    <p:extLst>
      <p:ext uri="{BB962C8B-B14F-4D97-AF65-F5344CB8AC3E}">
        <p14:creationId xmlns:p14="http://schemas.microsoft.com/office/powerpoint/2010/main" val="19459299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D16150981137438A1F619A5921574C" ma:contentTypeVersion="9" ma:contentTypeDescription="Create a new document." ma:contentTypeScope="" ma:versionID="2a256737505840e456035168853fdc3c">
  <xsd:schema xmlns:xsd="http://www.w3.org/2001/XMLSchema" xmlns:xs="http://www.w3.org/2001/XMLSchema" xmlns:p="http://schemas.microsoft.com/office/2006/metadata/properties" xmlns:ns3="a0b68b02-1f0c-4d2d-aacd-c515a8859110" xmlns:ns4="6ed19c80-5e50-4cb7-b9c4-badcb578512f" targetNamespace="http://schemas.microsoft.com/office/2006/metadata/properties" ma:root="true" ma:fieldsID="b23e0e32d2e1c939af7842f35d7dee9b" ns3:_="" ns4:_="">
    <xsd:import namespace="a0b68b02-1f0c-4d2d-aacd-c515a8859110"/>
    <xsd:import namespace="6ed19c80-5e50-4cb7-b9c4-badcb578512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68b02-1f0c-4d2d-aacd-c515a88591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d19c80-5e50-4cb7-b9c4-badcb57851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a0b68b02-1f0c-4d2d-aacd-c515a8859110" xsi:nil="true"/>
    <_activity xmlns="a0b68b02-1f0c-4d2d-aacd-c515a8859110" xsi:nil="true"/>
  </documentManagement>
</p:properties>
</file>

<file path=customXml/itemProps1.xml><?xml version="1.0" encoding="utf-8"?>
<ds:datastoreItem xmlns:ds="http://schemas.openxmlformats.org/officeDocument/2006/customXml" ds:itemID="{438C6937-23FB-4598-A569-F84CB2BF25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68b02-1f0c-4d2d-aacd-c515a8859110"/>
    <ds:schemaRef ds:uri="6ed19c80-5e50-4cb7-b9c4-badcb5785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www.w3.org/XML/1998/namespace"/>
    <ds:schemaRef ds:uri="6ed19c80-5e50-4cb7-b9c4-badcb578512f"/>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a0b68b02-1f0c-4d2d-aacd-c515a8859110"/>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492</TotalTime>
  <Words>841</Words>
  <Application>Microsoft Office PowerPoint</Application>
  <PresentationFormat>Widescreen</PresentationFormat>
  <Paragraphs>132</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Segoe UI</vt:lpstr>
      <vt:lpstr>Segoe UI Light</vt:lpstr>
      <vt:lpstr>Tw Cen MT</vt:lpstr>
      <vt:lpstr>Office Theme</vt:lpstr>
      <vt:lpstr>STOCKS: INVESTING &amp; TRADING</vt:lpstr>
      <vt:lpstr>CONTENTS</vt:lpstr>
      <vt:lpstr>INTRODUCTION</vt:lpstr>
      <vt:lpstr>TRADING &amp; INVESTING</vt:lpstr>
      <vt:lpstr>LONG-TERM VS. SHORT-TERM</vt:lpstr>
      <vt:lpstr>KSE-100 Stock Predictions</vt:lpstr>
      <vt:lpstr>WEALTH IS THE ABILITY TO FULLY EXPERIENCE LIFE. </vt:lpstr>
      <vt:lpstr>Functioning of Model</vt:lpstr>
      <vt:lpstr>Functioning of Model</vt:lpstr>
      <vt:lpstr>Usage of model</vt:lpstr>
      <vt:lpstr>Why buy the subscription?</vt:lpstr>
      <vt:lpstr>HOW TO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INVESTING &amp; TRADING</dc:title>
  <dc:creator>Muhammad Mubashir</dc:creator>
  <cp:lastModifiedBy>Muhammad Mubashir</cp:lastModifiedBy>
  <cp:revision>9</cp:revision>
  <dcterms:created xsi:type="dcterms:W3CDTF">2023-08-14T19:53:25Z</dcterms:created>
  <dcterms:modified xsi:type="dcterms:W3CDTF">2023-08-16T12:13:12Z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0x010100C2D16150981137438A1F619A5921574C</vt:lpwstr>
  </property>
  <property fmtid="{D5CDD505-2E9C-101B-9397-08002B2CF9AE}" pid="3" name="ClassificationContentMarkingFooterLocations">
    <vt:lpwstr>Office Theme:8</vt:lpwstr>
  </property>
  <property fmtid="{D5CDD505-2E9C-101B-9397-08002B2CF9AE}" pid="4" name="ClassificationContentMarkingFooterText">
    <vt:lpwstr>Classified as Highly Confidential</vt:lpwstr>
  </property>
  <property fmtid="{D5CDD505-2E9C-101B-9397-08002B2CF9AE}" pid="5" name="MSIP_Label_defa4170-0d19-0005-0000-bc88714345d2_Enabled">
    <vt:lpwstr>true</vt:lpwstr>
  </property>
  <property fmtid="{D5CDD505-2E9C-101B-9397-08002B2CF9AE}" pid="6" name="MSIP_Label_defa4170-0d19-0005-0000-bc88714345d2_SetDate">
    <vt:lpwstr>2023-08-15T05:37:24Z</vt:lpwstr>
  </property>
  <property fmtid="{D5CDD505-2E9C-101B-9397-08002B2CF9AE}" pid="7" name="MSIP_Label_defa4170-0d19-0005-0000-bc88714345d2_Method">
    <vt:lpwstr>Privileged</vt:lpwstr>
  </property>
  <property fmtid="{D5CDD505-2E9C-101B-9397-08002B2CF9AE}" pid="8" name="MSIP_Label_defa4170-0d19-0005-0000-bc88714345d2_Name">
    <vt:lpwstr>defa4170-0d19-0005-0000-bc88714345d2</vt:lpwstr>
  </property>
  <property fmtid="{D5CDD505-2E9C-101B-9397-08002B2CF9AE}" pid="9" name="MSIP_Label_defa4170-0d19-0005-0000-bc88714345d2_SiteId">
    <vt:lpwstr>22805be0-9742-4de2-9409-529f59c31b7c</vt:lpwstr>
  </property>
  <property fmtid="{D5CDD505-2E9C-101B-9397-08002B2CF9AE}" pid="10" name="MSIP_Label_defa4170-0d19-0005-0000-bc88714345d2_ActionId">
    <vt:lpwstr>0bc6379b-d103-443c-85ce-46099be8bd76</vt:lpwstr>
  </property>
  <property fmtid="{D5CDD505-2E9C-101B-9397-08002B2CF9AE}" pid="11" name="MSIP_Label_defa4170-0d19-0005-0000-bc88714345d2_ContentBits">
    <vt:lpwstr>0</vt:lpwstr>
  </property>
</Properties>
</file>