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70" r:id="rId3"/>
    <p:sldId id="258" r:id="rId4"/>
    <p:sldId id="285" r:id="rId5"/>
    <p:sldId id="305" r:id="rId6"/>
    <p:sldId id="339" r:id="rId7"/>
    <p:sldId id="313" r:id="rId8"/>
    <p:sldId id="316" r:id="rId9"/>
    <p:sldId id="259" r:id="rId10"/>
    <p:sldId id="358" r:id="rId11"/>
    <p:sldId id="337" r:id="rId12"/>
    <p:sldId id="306" r:id="rId13"/>
    <p:sldId id="336" r:id="rId14"/>
    <p:sldId id="286" r:id="rId15"/>
    <p:sldId id="284" r:id="rId16"/>
    <p:sldId id="312" r:id="rId17"/>
    <p:sldId id="360" r:id="rId18"/>
    <p:sldId id="340" r:id="rId19"/>
    <p:sldId id="307" r:id="rId20"/>
    <p:sldId id="310" r:id="rId21"/>
    <p:sldId id="362" r:id="rId22"/>
    <p:sldId id="367" r:id="rId23"/>
    <p:sldId id="363" r:id="rId24"/>
    <p:sldId id="311" r:id="rId25"/>
    <p:sldId id="365" r:id="rId26"/>
    <p:sldId id="368" r:id="rId27"/>
    <p:sldId id="308" r:id="rId28"/>
    <p:sldId id="361" r:id="rId29"/>
    <p:sldId id="366" r:id="rId30"/>
    <p:sldId id="309" r:id="rId31"/>
    <p:sldId id="364" r:id="rId32"/>
    <p:sldId id="369" r:id="rId33"/>
    <p:sldId id="314" r:id="rId34"/>
    <p:sldId id="315" r:id="rId35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7" autoAdjust="0"/>
  </p:normalViewPr>
  <p:slideViewPr>
    <p:cSldViewPr>
      <p:cViewPr varScale="1">
        <p:scale>
          <a:sx n="66" d="100"/>
          <a:sy n="66" d="100"/>
        </p:scale>
        <p:origin x="643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EF0D-41C4-411E-97B2-79B303DB9C33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9E1D1-28CA-4231-A57E-E9042C103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0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B83993A-E647-4EDA-915A-CA808F1A143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9D782-14F2-444A-B9CD-F2503189D6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9D782-14F2-444A-B9CD-F2503189D6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9D782-14F2-444A-B9CD-F2503189D6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9E1D1-28CA-4231-A57E-E9042C103F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300" y="6324601"/>
            <a:ext cx="2311400" cy="365125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25980A3-4125-44AA-9C93-D94D4B311B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47" y="181501"/>
            <a:ext cx="8255003" cy="1143000"/>
          </a:xfrm>
        </p:spPr>
        <p:txBody>
          <a:bodyPr/>
          <a:lstStyle>
            <a:lvl1pPr>
              <a:defRPr sz="15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47" y="1676401"/>
            <a:ext cx="825500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BBFB0-E4F6-4E99-95E6-06B338FD58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5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7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4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7587E0F-1A28-406D-96EE-FD6EC948996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533400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B2BCF05-96DB-48B9-9A63-04229184A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95300" y="6324601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5980A3-4125-44AA-9C93-D94D4B311B7F}" type="slidenum">
              <a:rPr lang="en-US" sz="1600" b="1" smtClean="0"/>
              <a:pPr/>
              <a:t>‹#›</a:t>
            </a:fld>
            <a:endParaRPr lang="en-US" sz="1600" b="1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92600" y="6324601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Lab 2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47650" y="6291209"/>
            <a:ext cx="95758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kumbar\AppData\Local\Microsoft\Windows\INetCache\Content.Word\Engineering.jp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890" y="6324601"/>
            <a:ext cx="3686810" cy="43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61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47800" y="1524000"/>
            <a:ext cx="6623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Python Fundamentals</a:t>
            </a:r>
          </a:p>
        </p:txBody>
      </p:sp>
      <p:pic>
        <p:nvPicPr>
          <p:cNvPr id="1026" name="Picture 2" descr="C:\Users\shankar\Desktop\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5223481"/>
            <a:ext cx="3512841" cy="91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j011107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3395423"/>
            <a:ext cx="189865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31602" y="2896541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245394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34" y="152401"/>
            <a:ext cx="8255003" cy="80909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750" y="1143001"/>
            <a:ext cx="8667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Quotations in Python: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accepts single ('), double (") and triple (''' or """) quotes to denote string literals, as long as the same type of quote starts and ends the string. 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triple quotes can be used to span the string across multiple lines. 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all the following are legal: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word = 'word'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sentence = "This is a sentence. "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paragraph = '''This is a paragraph. It is made up of multiple lines and sentences.'''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8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34977"/>
            <a:ext cx="4540250" cy="563562"/>
          </a:xfrm>
        </p:spPr>
        <p:txBody>
          <a:bodyPr>
            <a:noAutofit/>
          </a:bodyPr>
          <a:lstStyle/>
          <a:p>
            <a:pPr algn="l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Whitespace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762000"/>
            <a:ext cx="8997950" cy="5334000"/>
          </a:xfrm>
        </p:spPr>
        <p:txBody>
          <a:bodyPr>
            <a:normAutofit fontScale="92500"/>
          </a:bodyPr>
          <a:lstStyle/>
          <a:p>
            <a:pPr marL="0" indent="0">
              <a:buFont typeface="Symbol" pitchFamily="-65" charset="2"/>
              <a:buNone/>
            </a:pP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Whitespace matters in Python: especially indentation and placement of newlines</a:t>
            </a:r>
          </a:p>
          <a:p>
            <a:pPr marL="0" indent="0"/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Use a newline to end a line of code</a:t>
            </a:r>
          </a:p>
          <a:p>
            <a:pPr marL="636588" lvl="2" indent="-236538"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Use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\ </a:t>
            </a:r>
            <a:r>
              <a:rPr lang="en-US" altLang="en-US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when must go to next line prematurely</a:t>
            </a:r>
          </a:p>
          <a:p>
            <a:pPr marL="636588" lvl="2" indent="-236538">
              <a:buFontTx/>
              <a:buNone/>
            </a:pPr>
            <a:endParaRPr lang="en-US" altLang="en-US" dirty="0"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  <a:p>
            <a:pPr marL="0" indent="0"/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No braces </a:t>
            </a:r>
            <a:r>
              <a:rPr lang="en-US" altLang="en-US" sz="2800" b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}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to mark blocks of code, use </a:t>
            </a:r>
            <a:b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indentation instead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First line with </a:t>
            </a:r>
            <a:r>
              <a:rPr lang="en-US" altLang="en-US" i="1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less</a:t>
            </a:r>
            <a:r>
              <a:rPr lang="en-US" altLang="en-US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indentation is outside of the block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First line with </a:t>
            </a:r>
            <a:r>
              <a:rPr lang="en-US" altLang="en-US" i="1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more</a:t>
            </a:r>
            <a:r>
              <a:rPr lang="en-US" altLang="en-US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indentation starts a block</a:t>
            </a:r>
          </a:p>
          <a:p>
            <a:pPr marL="400050" lvl="2" indent="0">
              <a:buNone/>
            </a:pPr>
            <a:endParaRPr lang="en-US" altLang="en-US" dirty="0"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  <a:p>
            <a:pPr marL="0" indent="0"/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A Colon starts a new block in many constructs, </a:t>
            </a:r>
            <a:b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 e.g.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 definitions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if-</a:t>
            </a:r>
            <a:r>
              <a:rPr lang="en-US" altLang="en-US" sz="2800" b="0" i="1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en-US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-else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800" b="0" i="1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en-US" sz="2800" b="0" dirty="0">
                <a:latin typeface="Arial" panose="020B0604020202020204" pitchFamily="34" charset="0"/>
                <a:cs typeface="Arial" panose="020B0604020202020204" pitchFamily="34" charset="0"/>
              </a:rPr>
              <a:t> loops.</a:t>
            </a:r>
          </a:p>
        </p:txBody>
      </p:sp>
    </p:spTree>
    <p:extLst>
      <p:ext uri="{BB962C8B-B14F-4D97-AF65-F5344CB8AC3E}">
        <p14:creationId xmlns:p14="http://schemas.microsoft.com/office/powerpoint/2010/main" val="43245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34" y="152401"/>
            <a:ext cx="8255003" cy="80909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Comments: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2750" y="1143000"/>
            <a:ext cx="866775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hash sign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is not inside a string literal begins a comment.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characters after the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up to the line end are part of the comment, and the Python interpreter ignores them.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First comment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print ("Hello, Python!“) 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second comment</a:t>
            </a:r>
            <a:endParaRPr lang="en-SG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4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0"/>
            <a:ext cx="5365750" cy="639762"/>
          </a:xfrm>
        </p:spPr>
        <p:txBody>
          <a:bodyPr>
            <a:noAutofit/>
          </a:bodyPr>
          <a:lstStyle/>
          <a:p>
            <a:pPr algn="l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Datatypes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838200"/>
            <a:ext cx="8667750" cy="5334000"/>
          </a:xfrm>
        </p:spPr>
        <p:txBody>
          <a:bodyPr/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Integer 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      z = 5 / 2    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# answer is 2.5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x = 3.456</a:t>
            </a:r>
          </a:p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Can use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or </a:t>
            </a:r>
            <a:r>
              <a:rPr lang="en-SG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to specify e.g.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abc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== </a:t>
            </a:r>
            <a:r>
              <a:rPr lang="en-SG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abc</a:t>
            </a:r>
            <a:r>
              <a:rPr lang="en-SG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altLang="en-US" sz="2600" dirty="0"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Unmatched </a:t>
            </a:r>
            <a:r>
              <a:rPr lang="en-SG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can occur within the string: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matt</a:t>
            </a:r>
            <a:r>
              <a:rPr lang="en-SG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altLang="en-US" sz="2600" dirty="0"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  <a:p>
            <a:pPr lvl="1"/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Use triple double-quotes for a multi-line string or a string than contains both </a:t>
            </a: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 and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, e.g.   </a:t>
            </a:r>
            <a:b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  <a:r>
              <a:rPr lang="en-US" altLang="en-US" sz="2600" dirty="0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a</a:t>
            </a:r>
            <a:r>
              <a:rPr lang="en-SG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b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600" dirty="0" err="1">
                <a:latin typeface="Arial" panose="020B0604020202020204" pitchFamily="34" charset="0"/>
                <a:ea typeface="ＭＳ Ｐゴシック" pitchFamily="-65" charset="-128"/>
                <a:cs typeface="Arial" panose="020B0604020202020204" pitchFamily="34" charset="0"/>
              </a:rPr>
              <a:t>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""" </a:t>
            </a:r>
            <a:endParaRPr lang="en-US" altLang="en-US" sz="2600" dirty="0">
              <a:latin typeface="Arial" panose="020B0604020202020204" pitchFamily="34" charset="0"/>
              <a:ea typeface="ＭＳ Ｐゴシック" pitchFamily="-65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0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1" y="152400"/>
            <a:ext cx="9493253" cy="838200"/>
          </a:xfrm>
        </p:spPr>
        <p:txBody>
          <a:bodyPr>
            <a:noAutofit/>
          </a:bodyPr>
          <a:lstStyle/>
          <a:p>
            <a:pPr algn="l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Variables and Data Types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50" y="1066801"/>
            <a:ext cx="8420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variables do not have to be explicitly declared to reserve memory space.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declaration happens automatically when you assign a value to a variable. The equal sign (=) is used to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assign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value to a variable.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For example: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counter = 100           # An integer assignment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miles   = 1000.0        # A floating point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name    = "John"       # A string</a:t>
            </a:r>
          </a:p>
        </p:txBody>
      </p:sp>
    </p:spTree>
    <p:extLst>
      <p:ext uri="{BB962C8B-B14F-4D97-AF65-F5344CB8AC3E}">
        <p14:creationId xmlns:p14="http://schemas.microsoft.com/office/powerpoint/2010/main" val="34784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4127501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First Program:</a:t>
            </a:r>
          </a:p>
        </p:txBody>
      </p:sp>
      <p:sp>
        <p:nvSpPr>
          <p:cNvPr id="2" name="Rectangle 1"/>
          <p:cNvSpPr/>
          <p:nvPr/>
        </p:nvSpPr>
        <p:spPr>
          <a:xfrm>
            <a:off x="426281" y="816858"/>
            <a:ext cx="8640685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// C Program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include &lt;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(“Hello world!”);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053" y="2895600"/>
            <a:ext cx="8610913" cy="224676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//Java program</a:t>
            </a:r>
          </a:p>
          <a:p>
            <a:pPr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[])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{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("Hello world!");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>
              <a:buFont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634" y="5334000"/>
            <a:ext cx="8639332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# Python program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print (“Hello world!“)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489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766941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1: command prompt</a:t>
            </a:r>
          </a:p>
        </p:txBody>
      </p:sp>
      <p:sp>
        <p:nvSpPr>
          <p:cNvPr id="2" name="Rectangle 1"/>
          <p:cNvSpPr/>
          <p:nvPr/>
        </p:nvSpPr>
        <p:spPr>
          <a:xfrm>
            <a:off x="456054" y="914400"/>
            <a:ext cx="8541896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&gt;&gt;&gt; a=10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&gt;&gt;&gt; b=20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&gt;&gt;&gt; c = a+ b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&gt;&gt;&gt; print(c)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053" y="3733800"/>
            <a:ext cx="8639332" cy="160043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&gt;&gt;&gt;print ("My name is %s and weight is %d kg!" % (‘William', 21))	</a:t>
            </a: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will produce the following result:</a:t>
            </a:r>
          </a:p>
          <a:p>
            <a:pPr>
              <a:buFontTx/>
              <a:buNone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 name is William and weight is 21 kg!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&gt;&gt;&gt;&gt;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14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766941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2: Using IDLE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499" y="889471"/>
            <a:ext cx="4387996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Launch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New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Type out the code for this example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(next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then type the file name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and 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(example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abc.py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click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default, a python source file is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stored 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/home/pi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70" y="745391"/>
            <a:ext cx="4862130" cy="314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93" y="4267201"/>
            <a:ext cx="4935341" cy="1263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6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907276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2: Using IDLE 3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continued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70" y="829776"/>
            <a:ext cx="6397905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Click Run &gt; Run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output is displayed in the new shell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0" y="2819400"/>
            <a:ext cx="6699461" cy="323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09600"/>
            <a:ext cx="3548063" cy="17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388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568821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3: 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750" y="781618"/>
            <a:ext cx="8255000" cy="255454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 = 'Hello World! '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         # Prints complete string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print('str')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[0])       # Prints first character of the string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[2:5])    # Prints characters starting from 3rd to 6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[2:])      # Prints string starting from 3rd character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2)      # Prints string two times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 (str + "TEST ") # Prints concatenated string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751" y="3581401"/>
            <a:ext cx="8226581" cy="286232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The above code will produce following output:</a:t>
            </a:r>
          </a:p>
          <a:p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</a:p>
          <a:p>
            <a:pPr>
              <a:buFontTx/>
              <a:buNone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>
              <a:buFontTx/>
              <a:buNone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llo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llo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World!</a:t>
            </a: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World!Hello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World!</a:t>
            </a:r>
          </a:p>
          <a:p>
            <a:pPr>
              <a:buFontTx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Hello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World!TEST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8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1620" y="15240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1692" y="1171546"/>
            <a:ext cx="85585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At the end of this Lab 2, you should be able to: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 Python basics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Python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editors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complete examples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62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643116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4: Input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750" y="914401"/>
            <a:ext cx="8667750" cy="15081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age = input("How old are you? ")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 ("Your age is", age)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 ("You have", (62 - </a:t>
            </a:r>
            <a:r>
              <a:rPr lang="en-SG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(age)), "years until retirement“)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70" y="3048000"/>
            <a:ext cx="8639331" cy="30469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above code will produce following output: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old are you? 20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age is 20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have 42 years until retirement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38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643116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5: Variables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750" y="914400"/>
            <a:ext cx="90805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i="1" dirty="0"/>
              <a:t>#Variables demonstrated</a:t>
            </a:r>
            <a:r>
              <a:rPr lang="en-US" sz="2400" dirty="0"/>
              <a:t> </a:t>
            </a:r>
          </a:p>
          <a:p>
            <a:pPr>
              <a:buFontTx/>
              <a:buNone/>
            </a:pPr>
            <a:r>
              <a:rPr lang="en-US" sz="2400" b="1" dirty="0"/>
              <a:t>print</a:t>
            </a:r>
            <a:r>
              <a:rPr lang="en-US" sz="2400" dirty="0"/>
              <a:t> ("This program is a demo of variables.") </a:t>
            </a:r>
          </a:p>
          <a:p>
            <a:pPr>
              <a:buFontTx/>
              <a:buNone/>
            </a:pPr>
            <a:r>
              <a:rPr lang="en-US" sz="2400" dirty="0"/>
              <a:t>v = 1 </a:t>
            </a:r>
          </a:p>
          <a:p>
            <a:pPr>
              <a:buFontTx/>
              <a:buNone/>
            </a:pPr>
            <a:r>
              <a:rPr lang="en-US" sz="2400" b="1" dirty="0"/>
              <a:t>print</a:t>
            </a:r>
            <a:r>
              <a:rPr lang="en-US" sz="2400" dirty="0"/>
              <a:t>("The value of v is now", v) </a:t>
            </a:r>
          </a:p>
          <a:p>
            <a:pPr>
              <a:buFontTx/>
              <a:buNone/>
            </a:pPr>
            <a:r>
              <a:rPr lang="en-US" sz="2400" dirty="0"/>
              <a:t>v = v + 1 </a:t>
            </a:r>
          </a:p>
          <a:p>
            <a:pPr>
              <a:buFontTx/>
              <a:buNone/>
            </a:pPr>
            <a:r>
              <a:rPr lang="en-US" sz="2400" b="1" dirty="0"/>
              <a:t>print</a:t>
            </a:r>
            <a:r>
              <a:rPr lang="en-US" sz="2400" dirty="0"/>
              <a:t>("v now equals itself plus one, making it worth", v)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70" y="3810001"/>
            <a:ext cx="9052081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53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550" y="0"/>
            <a:ext cx="9344928" cy="692696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6: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SG" sz="3600" dirty="0" err="1">
                <a:latin typeface="Arial" pitchFamily="34" charset="0"/>
                <a:cs typeface="Arial" pitchFamily="34" charset="0"/>
              </a:rPr>
              <a:t>lculate</a:t>
            </a:r>
            <a:r>
              <a:rPr lang="en-SG" sz="3600" dirty="0">
                <a:latin typeface="Arial" pitchFamily="34" charset="0"/>
                <a:cs typeface="Arial" pitchFamily="34" charset="0"/>
              </a:rPr>
              <a:t> the square root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1" y="990600"/>
            <a:ext cx="6195927" cy="286232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latin typeface="Arial" pitchFamily="34" charset="0"/>
                <a:cs typeface="Arial" pitchFamily="34" charset="0"/>
              </a:rPr>
              <a:t># Python Program to calculate the square root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 change this value for a different result</a:t>
            </a:r>
          </a:p>
          <a:p>
            <a:endParaRPr lang="en-SG" dirty="0">
              <a:latin typeface="Arial" pitchFamily="34" charset="0"/>
              <a:cs typeface="Arial" pitchFamily="34" charset="0"/>
            </a:endParaRPr>
          </a:p>
          <a:p>
            <a:r>
              <a:rPr lang="en-SG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SG" dirty="0">
                <a:latin typeface="Arial" pitchFamily="34" charset="0"/>
                <a:cs typeface="Arial" pitchFamily="34" charset="0"/>
              </a:rPr>
              <a:t> = 8 </a:t>
            </a:r>
          </a:p>
          <a:p>
            <a:endParaRPr lang="en-SG" dirty="0">
              <a:latin typeface="Arial" pitchFamily="34" charset="0"/>
              <a:cs typeface="Arial" pitchFamily="34" charset="0"/>
            </a:endParaRP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 uncomment line below to get input from the user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#num = float(input('Enter a number: '))</a:t>
            </a:r>
          </a:p>
          <a:p>
            <a:endParaRPr lang="en-SG" dirty="0">
              <a:latin typeface="Arial" pitchFamily="34" charset="0"/>
              <a:cs typeface="Arial" pitchFamily="34" charset="0"/>
            </a:endParaRPr>
          </a:p>
          <a:p>
            <a:r>
              <a:rPr lang="en-SG" dirty="0" err="1">
                <a:latin typeface="Arial" pitchFamily="34" charset="0"/>
                <a:cs typeface="Arial" pitchFamily="34" charset="0"/>
              </a:rPr>
              <a:t>num_sqrt</a:t>
            </a:r>
            <a:r>
              <a:rPr lang="en-SG" dirty="0">
                <a:latin typeface="Arial" pitchFamily="34" charset="0"/>
                <a:cs typeface="Arial" pitchFamily="34" charset="0"/>
              </a:rPr>
              <a:t> = </a:t>
            </a:r>
            <a:r>
              <a:rPr lang="en-SG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SG" dirty="0">
                <a:latin typeface="Arial" pitchFamily="34" charset="0"/>
                <a:cs typeface="Arial" pitchFamily="34" charset="0"/>
              </a:rPr>
              <a:t> ** 0.5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print('The square root of %0.3f is %0.3f'%(</a:t>
            </a:r>
            <a:r>
              <a:rPr lang="en-SG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SG" dirty="0">
                <a:latin typeface="Arial" pitchFamily="34" charset="0"/>
                <a:cs typeface="Arial" pitchFamily="34" charset="0"/>
              </a:rPr>
              <a:t> ,</a:t>
            </a:r>
            <a:r>
              <a:rPr lang="en-SG" dirty="0" err="1">
                <a:latin typeface="Arial" pitchFamily="34" charset="0"/>
                <a:cs typeface="Arial" pitchFamily="34" charset="0"/>
              </a:rPr>
              <a:t>num_sqrt</a:t>
            </a:r>
            <a:r>
              <a:rPr lang="en-SG" dirty="0">
                <a:latin typeface="Arial" pitchFamily="34" charset="0"/>
                <a:cs typeface="Arial" pitchFamily="34" charset="0"/>
              </a:rPr>
              <a:t>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608" y="4518412"/>
            <a:ext cx="667794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itchFamily="34" charset="0"/>
                <a:cs typeface="Arial" pitchFamily="34" charset="0"/>
              </a:rPr>
              <a:t>The square root of 8.000 is 2.828</a:t>
            </a:r>
          </a:p>
        </p:txBody>
      </p:sp>
    </p:spTree>
    <p:extLst>
      <p:ext uri="{BB962C8B-B14F-4D97-AF65-F5344CB8AC3E}">
        <p14:creationId xmlns:p14="http://schemas.microsoft.com/office/powerpoint/2010/main" val="133175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643116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7: strings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750" y="914400"/>
            <a:ext cx="9080500" cy="2677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i="1" dirty="0"/>
              <a:t>#Giving variables text, and joining text.</a:t>
            </a:r>
            <a:r>
              <a:rPr lang="en-US" sz="2400" dirty="0"/>
              <a:t> </a:t>
            </a:r>
          </a:p>
          <a:p>
            <a:pPr>
              <a:buFontTx/>
              <a:buNone/>
            </a:pPr>
            <a:r>
              <a:rPr lang="en-US" sz="2400" dirty="0"/>
              <a:t>word1 = "Good" </a:t>
            </a:r>
          </a:p>
          <a:p>
            <a:pPr>
              <a:buFontTx/>
              <a:buNone/>
            </a:pPr>
            <a:r>
              <a:rPr lang="en-US" sz="2400" dirty="0"/>
              <a:t>word2 = "morning" </a:t>
            </a:r>
          </a:p>
          <a:p>
            <a:pPr>
              <a:buFontTx/>
              <a:buNone/>
            </a:pPr>
            <a:r>
              <a:rPr lang="en-US" sz="2400" dirty="0"/>
              <a:t>word3 = "to you too!" </a:t>
            </a:r>
          </a:p>
          <a:p>
            <a:pPr>
              <a:buFontTx/>
              <a:buNone/>
            </a:pPr>
            <a:r>
              <a:rPr lang="en-US" sz="2400" b="1" dirty="0"/>
              <a:t>print</a:t>
            </a:r>
            <a:r>
              <a:rPr lang="en-US" sz="2400" dirty="0"/>
              <a:t>(word1, word2) </a:t>
            </a:r>
          </a:p>
          <a:p>
            <a:pPr>
              <a:buFontTx/>
              <a:buNone/>
            </a:pPr>
            <a:r>
              <a:rPr lang="en-US" sz="2400" dirty="0"/>
              <a:t>sentence = word1 + " " + word2 + " " + word3 </a:t>
            </a:r>
          </a:p>
          <a:p>
            <a:pPr>
              <a:buFontTx/>
              <a:buNone/>
            </a:pPr>
            <a:r>
              <a:rPr lang="en-US" sz="2400" b="1" dirty="0"/>
              <a:t>print</a:t>
            </a:r>
            <a:r>
              <a:rPr lang="en-US" sz="2400" dirty="0"/>
              <a:t>(sentence)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70" y="3810001"/>
            <a:ext cx="9052081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376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8" y="-27482"/>
            <a:ext cx="4546720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8: if-else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750" y="914401"/>
            <a:ext cx="8255000" cy="292387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grade = 60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grade &gt;= 70: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print ("Congratulations!")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print ("You could do so much better.")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print ("Try harder")</a:t>
            </a:r>
          </a:p>
          <a:p>
            <a:pPr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751" y="4044846"/>
            <a:ext cx="8226581" cy="15696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above code will produce following output:</a:t>
            </a:r>
          </a:p>
          <a:p>
            <a:pPr>
              <a:buFontTx/>
              <a:buNone/>
            </a:pPr>
            <a:endParaRPr lang="en-SG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could do so much better.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Try harder.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83179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8" y="-27482"/>
            <a:ext cx="4546720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9: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750" y="914400"/>
            <a:ext cx="8255000" cy="267765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z = 4 </a:t>
            </a:r>
          </a:p>
          <a:p>
            <a:pPr>
              <a:buFontTx/>
              <a:buNone/>
            </a:pPr>
            <a:r>
              <a:rPr lang="en-US" sz="2400" b="1" dirty="0"/>
              <a:t>if</a:t>
            </a:r>
            <a:r>
              <a:rPr lang="en-US" sz="2400" dirty="0"/>
              <a:t> z &gt; 70: </a:t>
            </a:r>
          </a:p>
          <a:p>
            <a:pPr>
              <a:buFontTx/>
              <a:buNone/>
            </a:pPr>
            <a:r>
              <a:rPr lang="en-US" sz="2400" b="1" dirty="0"/>
              <a:t>	print</a:t>
            </a:r>
            <a:r>
              <a:rPr lang="en-US" sz="2400" dirty="0"/>
              <a:t>("Something is very wrong") </a:t>
            </a:r>
          </a:p>
          <a:p>
            <a:pPr>
              <a:buFontTx/>
              <a:buNone/>
            </a:pPr>
            <a:r>
              <a:rPr lang="en-US" sz="2400" b="1" dirty="0" err="1"/>
              <a:t>elif</a:t>
            </a:r>
            <a:r>
              <a:rPr lang="en-US" sz="2400" dirty="0"/>
              <a:t> z &lt; 7: </a:t>
            </a:r>
          </a:p>
          <a:p>
            <a:pPr>
              <a:buFontTx/>
              <a:buNone/>
            </a:pPr>
            <a:r>
              <a:rPr lang="en-US" sz="2400" b="1" dirty="0"/>
              <a:t>	print</a:t>
            </a:r>
            <a:r>
              <a:rPr lang="en-US" sz="2400" dirty="0"/>
              <a:t>("This is normal")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else:</a:t>
            </a:r>
          </a:p>
          <a:p>
            <a:r>
              <a:rPr lang="en-US" sz="2400" b="1" dirty="0"/>
              <a:t>	print</a:t>
            </a:r>
            <a:r>
              <a:rPr lang="en-US" sz="2400" dirty="0"/>
              <a:t>(“Everything is wrong")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67" y="4495800"/>
            <a:ext cx="8226581" cy="156966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above code will produce following output:</a:t>
            </a:r>
          </a:p>
          <a:p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9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8420100" cy="69269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Example 10: F</a:t>
            </a:r>
            <a:r>
              <a:rPr lang="en-SG" sz="3200" b="1" dirty="0" err="1">
                <a:latin typeface="Arial" pitchFamily="34" charset="0"/>
                <a:cs typeface="Arial" pitchFamily="34" charset="0"/>
              </a:rPr>
              <a:t>ind</a:t>
            </a:r>
            <a:r>
              <a:rPr lang="en-SG" sz="3200" b="1" dirty="0">
                <a:latin typeface="Arial" pitchFamily="34" charset="0"/>
                <a:cs typeface="Arial" pitchFamily="34" charset="0"/>
              </a:rPr>
              <a:t> the largest number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200" y="838201"/>
            <a:ext cx="7866256" cy="452431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latin typeface="Arial" pitchFamily="34" charset="0"/>
                <a:cs typeface="Arial" pitchFamily="34" charset="0"/>
              </a:rPr>
              <a:t># change the values of num1, num2 and num3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 for a different result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num1 = 10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num2 = 14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num3 = 12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 uncomment following lines to take three numbers from user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#num1 = float(input("Enter first number: "))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#num2 = float(input("Enter second number: "))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#num3 = float(input("Enter third number: "))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if (num1 &gt; num2) and (num1 &gt; num3):  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	largest = num1</a:t>
            </a:r>
          </a:p>
          <a:p>
            <a:r>
              <a:rPr lang="en-SG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SG" dirty="0">
                <a:latin typeface="Arial" pitchFamily="34" charset="0"/>
                <a:cs typeface="Arial" pitchFamily="34" charset="0"/>
              </a:rPr>
              <a:t> (num2 &gt; num1) and (num2 &gt; num3): 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	largest = num2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else:  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	largest = num3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print("The largest number between",num1,",",num2,"and",num3,"is",largest)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201" y="5638800"/>
            <a:ext cx="521168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>
                <a:latin typeface="Arial" pitchFamily="34" charset="0"/>
                <a:cs typeface="Arial" pitchFamily="34" charset="0"/>
              </a:rPr>
              <a:t>The largest number between 10 , 14 and 12 is 14</a:t>
            </a:r>
          </a:p>
        </p:txBody>
      </p:sp>
    </p:spTree>
    <p:extLst>
      <p:ext uri="{BB962C8B-B14F-4D97-AF65-F5344CB8AC3E}">
        <p14:creationId xmlns:p14="http://schemas.microsoft.com/office/powerpoint/2010/main" val="44849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610096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11: for</a:t>
            </a:r>
          </a:p>
        </p:txBody>
      </p:sp>
      <p:sp>
        <p:nvSpPr>
          <p:cNvPr id="2" name="Rectangle 1"/>
          <p:cNvSpPr/>
          <p:nvPr/>
        </p:nvSpPr>
        <p:spPr>
          <a:xfrm>
            <a:off x="426960" y="758468"/>
            <a:ext cx="825500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n in range(1, 4):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print ("This is the number", n)</a:t>
            </a:r>
          </a:p>
          <a:p>
            <a:pPr>
              <a:buFontTx/>
              <a:buNone/>
            </a:pP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fruits = ['banana', 'apple',  'mango']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fruit in fruits:        # Second Example  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print ('Current fruit : ', fruit)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1170" y="3200400"/>
            <a:ext cx="8226581" cy="30469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above code will produce following output: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number 1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number 2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number 3 </a:t>
            </a:r>
          </a:p>
          <a:p>
            <a:pPr>
              <a:buFontTx/>
              <a:buNone/>
            </a:pPr>
            <a:r>
              <a:rPr lang="fr-F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fruit : banana</a:t>
            </a:r>
          </a:p>
          <a:p>
            <a:pPr>
              <a:buFontTx/>
              <a:buNone/>
            </a:pPr>
            <a:r>
              <a:rPr lang="fr-F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fruit : </a:t>
            </a:r>
            <a:r>
              <a:rPr lang="fr-F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apple</a:t>
            </a:r>
            <a:endParaRPr lang="fr-F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fr-F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fr-F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fruit : </a:t>
            </a:r>
            <a:r>
              <a:rPr lang="fr-FR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mango</a:t>
            </a:r>
            <a:endParaRPr lang="fr-F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fr-F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6025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610096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12: for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678" y="1295401"/>
            <a:ext cx="8255000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&gt;&gt;&gt; a = [1, 2, 3, 4, 5, 6, 7, 6, 5, 4, 3, 2, 1] </a:t>
            </a:r>
          </a:p>
          <a:p>
            <a:pPr>
              <a:buFontTx/>
              <a:buNone/>
            </a:pPr>
            <a:r>
              <a:rPr lang="en-US" sz="2400" dirty="0"/>
              <a:t>&gt;&gt;&gt; b = [' ' * 2 * (7 - i) + 'very' * i for i in a] </a:t>
            </a:r>
          </a:p>
          <a:p>
            <a:pPr>
              <a:buFontTx/>
              <a:buNone/>
            </a:pPr>
            <a:r>
              <a:rPr lang="en-US" sz="2400" dirty="0"/>
              <a:t>&gt;&gt;&gt; for line in b: print (line)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969" y="781617"/>
            <a:ext cx="4847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 the following at the command prompt: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3512403"/>
            <a:ext cx="3070685" cy="2575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678" y="2819400"/>
            <a:ext cx="264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expected output is:</a:t>
            </a:r>
          </a:p>
        </p:txBody>
      </p:sp>
    </p:spTree>
    <p:extLst>
      <p:ext uri="{BB962C8B-B14F-4D97-AF65-F5344CB8AC3E}">
        <p14:creationId xmlns:p14="http://schemas.microsoft.com/office/powerpoint/2010/main" val="144562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651371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13: for Loop with 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411678" y="1295400"/>
            <a:ext cx="8255000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t-BR" sz="2400" dirty="0"/>
              <a:t>num_list = [2, 5, 9, 1, 4] </a:t>
            </a:r>
          </a:p>
          <a:p>
            <a:pPr>
              <a:buFontTx/>
              <a:buNone/>
            </a:pPr>
            <a:r>
              <a:rPr lang="pt-BR" sz="2400" dirty="0"/>
              <a:t>total = 0 </a:t>
            </a:r>
          </a:p>
          <a:p>
            <a:pPr>
              <a:buFontTx/>
              <a:buNone/>
            </a:pPr>
            <a:r>
              <a:rPr lang="pt-BR" sz="2400" b="1" dirty="0"/>
              <a:t>for</a:t>
            </a:r>
            <a:r>
              <a:rPr lang="pt-BR" sz="2400" dirty="0"/>
              <a:t> num </a:t>
            </a:r>
            <a:r>
              <a:rPr lang="pt-BR" sz="2400" b="1" dirty="0"/>
              <a:t>in</a:t>
            </a:r>
            <a:r>
              <a:rPr lang="pt-BR" sz="2400" dirty="0"/>
              <a:t> num_list: </a:t>
            </a:r>
          </a:p>
          <a:p>
            <a:pPr>
              <a:buFontTx/>
              <a:buNone/>
            </a:pPr>
            <a:r>
              <a:rPr lang="pt-BR" sz="2400" dirty="0"/>
              <a:t>	total += num </a:t>
            </a:r>
          </a:p>
          <a:p>
            <a:pPr>
              <a:buFontTx/>
              <a:buNone/>
            </a:pPr>
            <a:r>
              <a:rPr lang="pt-BR" sz="2400" b="1" dirty="0"/>
              <a:t>print</a:t>
            </a:r>
            <a:r>
              <a:rPr lang="pt-BR" sz="2400" dirty="0"/>
              <a:t> ("Total: ", total)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678" y="761376"/>
            <a:ext cx="4386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following at the command prompt: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678" y="4114800"/>
            <a:ext cx="8255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expected output is:</a:t>
            </a:r>
          </a:p>
          <a:p>
            <a:endParaRPr lang="en-US" dirty="0"/>
          </a:p>
          <a:p>
            <a:r>
              <a:rPr lang="en-US" dirty="0"/>
              <a:t>'Total: 21'</a:t>
            </a:r>
          </a:p>
        </p:txBody>
      </p:sp>
    </p:spTree>
    <p:extLst>
      <p:ext uri="{BB962C8B-B14F-4D97-AF65-F5344CB8AC3E}">
        <p14:creationId xmlns:p14="http://schemas.microsoft.com/office/powerpoint/2010/main" val="16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21382" y="160339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Python features:</a:t>
            </a:r>
            <a:endParaRPr lang="en-S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0107" y="1143001"/>
            <a:ext cx="8860631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Python is a general purpose interpreted high-level programming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Current version is 3.4.3 available for UNIX, Mac and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case sensitive  (print  and Print are different)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is Interpreted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Processed at runtime by the interpreter (similar</a:t>
            </a:r>
          </a:p>
          <a:p>
            <a:pPr marL="0"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to PERL and PHP).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is Interactive: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write your programs at command prompt.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Easy to learn: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has relatively few keywords, simple structure, and a</a:t>
            </a:r>
          </a:p>
          <a:p>
            <a:pPr marL="0"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clearly defined syntax.</a:t>
            </a:r>
          </a:p>
          <a:p>
            <a:pPr marL="0"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Interpreter &amp; IDE are free.</a:t>
            </a:r>
            <a:endParaRPr lang="en-US" altLang="en-US" sz="24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73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486271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14: while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750" y="781617"/>
            <a:ext cx="8255000" cy="19389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count = 0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(count &lt; 9): 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print ('The count is:', count) 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count = count + 1</a:t>
            </a:r>
          </a:p>
          <a:p>
            <a:pPr>
              <a:buFontTx/>
              <a:buNone/>
            </a:pPr>
            <a:r>
              <a:rPr lang="en-SG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 ("Good bye!")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864" y="2819400"/>
            <a:ext cx="8226581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The code above produces the following output: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0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1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2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3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4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5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6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7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The count is: 8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Good bye!</a:t>
            </a:r>
          </a:p>
          <a:p>
            <a:pPr>
              <a:buFontTx/>
              <a:buNone/>
            </a:pPr>
            <a:r>
              <a:rPr lang="en-SG" altLang="en-US" dirty="0">
                <a:latin typeface="Arial" panose="020B0604020202020204" pitchFamily="34" charset="0"/>
                <a:cs typeface="Arial" panose="020B0604020202020204" pitchFamily="34" charset="0"/>
              </a:rPr>
              <a:t>&gt;&gt;&gt;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2755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486271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15: while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330" y="1371600"/>
            <a:ext cx="9064470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dirty="0"/>
              <a:t>x = 10 </a:t>
            </a:r>
          </a:p>
          <a:p>
            <a:pPr>
              <a:buFontTx/>
              <a:buNone/>
            </a:pPr>
            <a:r>
              <a:rPr lang="en-US" sz="2400" b="1" dirty="0"/>
              <a:t>while</a:t>
            </a:r>
            <a:r>
              <a:rPr lang="en-US" sz="2400" dirty="0"/>
              <a:t> x != 0: </a:t>
            </a:r>
          </a:p>
          <a:p>
            <a:pPr>
              <a:buFontTx/>
              <a:buNone/>
            </a:pPr>
            <a:r>
              <a:rPr lang="en-US" sz="2400" b="1" dirty="0"/>
              <a:t>	print</a:t>
            </a:r>
            <a:r>
              <a:rPr lang="en-US" sz="2400" dirty="0"/>
              <a:t>(x) </a:t>
            </a:r>
          </a:p>
          <a:p>
            <a:pPr>
              <a:buFontTx/>
              <a:buNone/>
            </a:pPr>
            <a:r>
              <a:rPr lang="en-US" sz="2400" dirty="0"/>
              <a:t>	x = x - 1 </a:t>
            </a:r>
          </a:p>
          <a:p>
            <a:pPr>
              <a:buFontTx/>
              <a:buNone/>
            </a:pPr>
            <a:r>
              <a:rPr lang="en-US" sz="2400" b="1" dirty="0"/>
              <a:t>	print</a:t>
            </a:r>
            <a:r>
              <a:rPr lang="en-US" sz="2400" dirty="0"/>
              <a:t>("Wow, we've counted x down, and now it equals", x) </a:t>
            </a:r>
          </a:p>
          <a:p>
            <a:pPr>
              <a:buFontTx/>
              <a:buNone/>
            </a:pPr>
            <a:r>
              <a:rPr lang="en-US" sz="2400" b="1" dirty="0"/>
              <a:t>print</a:t>
            </a:r>
            <a:r>
              <a:rPr lang="en-US" sz="2400" dirty="0"/>
              <a:t> ("And now the loop has ended. ")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2750" y="4050268"/>
            <a:ext cx="9036050" cy="175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44662" y="779463"/>
            <a:ext cx="3779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Type this in and see what it does. </a:t>
            </a:r>
          </a:p>
        </p:txBody>
      </p:sp>
    </p:spTree>
    <p:extLst>
      <p:ext uri="{BB962C8B-B14F-4D97-AF65-F5344CB8AC3E}">
        <p14:creationId xmlns:p14="http://schemas.microsoft.com/office/powerpoint/2010/main" val="1627317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2550" y="21771"/>
            <a:ext cx="8420100" cy="69269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Arial" pitchFamily="34" charset="0"/>
                <a:cs typeface="Arial" pitchFamily="34" charset="0"/>
              </a:rPr>
              <a:t>Example 16:</a:t>
            </a:r>
            <a:r>
              <a:rPr lang="en-SG" sz="3600" b="1" dirty="0">
                <a:latin typeface="Arial" pitchFamily="34" charset="0"/>
                <a:cs typeface="Arial" pitchFamily="34" charset="0"/>
              </a:rPr>
              <a:t>Guessing Game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52" y="884457"/>
            <a:ext cx="8899653" cy="424731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itchFamily="34" charset="0"/>
                <a:cs typeface="Arial" pitchFamily="34" charset="0"/>
              </a:rPr>
              <a:t>import random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n = </a:t>
            </a:r>
            <a:r>
              <a:rPr lang="en-SG" dirty="0" err="1">
                <a:latin typeface="Arial" pitchFamily="34" charset="0"/>
                <a:cs typeface="Arial" pitchFamily="34" charset="0"/>
              </a:rPr>
              <a:t>random.randint</a:t>
            </a:r>
            <a:r>
              <a:rPr lang="en-SG" dirty="0">
                <a:latin typeface="Arial" pitchFamily="34" charset="0"/>
                <a:cs typeface="Arial" pitchFamily="34" charset="0"/>
              </a:rPr>
              <a:t>(1, 99)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guess = int(input("Enter an integer from 1 to 99: "))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while n != "guess":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print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if guess &lt; n: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        print "guess is low"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        guess = int(input("Enter an integer from 1 to 99: "))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</a:t>
            </a:r>
            <a:r>
              <a:rPr lang="en-SG" dirty="0" err="1">
                <a:latin typeface="Arial" pitchFamily="34" charset="0"/>
                <a:cs typeface="Arial" pitchFamily="34" charset="0"/>
              </a:rPr>
              <a:t>elif</a:t>
            </a:r>
            <a:r>
              <a:rPr lang="en-SG" dirty="0">
                <a:latin typeface="Arial" pitchFamily="34" charset="0"/>
                <a:cs typeface="Arial" pitchFamily="34" charset="0"/>
              </a:rPr>
              <a:t> guess &gt; n: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        print "guess is high"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        guess = int(input("Enter an integer from 1 to 99: "))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else: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        print "you guessed it!"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        break </a:t>
            </a:r>
          </a:p>
          <a:p>
            <a:r>
              <a:rPr lang="en-SG" dirty="0">
                <a:latin typeface="Arial" pitchFamily="34" charset="0"/>
                <a:cs typeface="Arial" pitchFamily="34" charset="0"/>
              </a:rPr>
              <a:t>     print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552" y="5334000"/>
            <a:ext cx="8899653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7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8069231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17:</a:t>
            </a:r>
            <a:r>
              <a:rPr lang="en-SG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guessing number game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2750" y="914401"/>
            <a:ext cx="8997950" cy="50167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This is a guessing number game.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random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guessesTaken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print('Hello! What is your name?')</a:t>
            </a:r>
          </a:p>
          <a:p>
            <a:pPr>
              <a:buFontTx/>
              <a:buNone/>
            </a:pP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input()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=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(1, 20)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print('Well, ' +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', I am thinking of a number between 1 and 20.')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guessesTaken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 6: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print('Take a guess.') 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guess = input()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guess =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(guess)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2600" y="579120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……..continued to the next page</a:t>
            </a:r>
          </a:p>
        </p:txBody>
      </p:sp>
    </p:spTree>
    <p:extLst>
      <p:ext uri="{BB962C8B-B14F-4D97-AF65-F5344CB8AC3E}">
        <p14:creationId xmlns:p14="http://schemas.microsoft.com/office/powerpoint/2010/main" val="1230872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7739" y="-27482"/>
            <a:ext cx="6018412" cy="809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17: continued</a:t>
            </a:r>
          </a:p>
        </p:txBody>
      </p:sp>
      <p:sp>
        <p:nvSpPr>
          <p:cNvPr id="2" name="Rectangle 1"/>
          <p:cNvSpPr/>
          <p:nvPr/>
        </p:nvSpPr>
        <p:spPr>
          <a:xfrm>
            <a:off x="412750" y="734678"/>
            <a:ext cx="8997950" cy="532453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guessesTaken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guessesTaken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if guess &lt; number: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print('Your guess is too low.')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guess &gt; number: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print('Your guess is too high.')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else:    #if guess == number: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guess == number: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guessesTaken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guessesTaken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print('Good job, ' +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myName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'! You guessed my number in ' + </a:t>
            </a:r>
            <a:b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guessesTaken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' guesses!’)</a:t>
            </a:r>
          </a:p>
          <a:p>
            <a:pPr>
              <a:buFontTx/>
              <a:buNone/>
            </a:pPr>
            <a:endParaRPr lang="en-SG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else:     #if guess != number: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number = </a:t>
            </a:r>
            <a:r>
              <a:rPr lang="en-SG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(number)</a:t>
            </a:r>
          </a:p>
          <a:p>
            <a:pPr>
              <a:buFontTx/>
              <a:buNone/>
            </a:pPr>
            <a:r>
              <a:rPr lang="en-SG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print('Nope. The number I was thinking of was ' + number)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1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21381" y="160339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Who uses Python?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843" y="1143001"/>
            <a:ext cx="485581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On-line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Instrument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Google extensively uses Python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589330"/>
            <a:ext cx="3427797" cy="482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66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18738"/>
            <a:ext cx="8915400" cy="792162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Running Python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9493250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There are three different ways to start Python: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Interactive Interpreter: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can enter python and start coding right </a:t>
            </a:r>
            <a:b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away in the interactive interpreter by starting it from the command </a:t>
            </a:r>
            <a:b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line. Command-line interpreter or shell window. Launch LX terminal </a:t>
            </a:r>
            <a:b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then launch a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pi@raspberry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~ $ </a:t>
            </a:r>
            <a:r>
              <a:rPr lang="en-US" alt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&gt;&gt;&gt; </a:t>
            </a:r>
            <a:r>
              <a:rPr lang="en-US" altLang="en-US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(“Hello, world!”)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Hello, world!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&gt;&gt;&gt;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Save your Python program as a text files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e.g. using a text editor like </a:t>
            </a:r>
            <a:r>
              <a:rPr lang="en-US" alt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Leafpad</a:t>
            </a:r>
            <a:r>
              <a:rPr lang="en-US" alt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AutoNum type="arabicPeriod" startAt="3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 (IDLE) - IDLE: 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can run </a:t>
            </a:r>
            <a:b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code from a graphical user interface (GUI) environment, using a 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GUI based IDE on your system to program in Python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035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3" name="Picture 5" descr="Python command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05" y="3886201"/>
            <a:ext cx="9472613" cy="167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60338"/>
            <a:ext cx="7827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2. Executing Python script using a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command line</a:t>
            </a:r>
            <a:endParaRPr lang="en-S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8048" y="1673902"/>
            <a:ext cx="80473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write a Python file in a standard </a:t>
            </a:r>
            <a:r>
              <a:rPr lang="en-US" sz="1600" u="sng" dirty="0">
                <a:solidFill>
                  <a:srgbClr val="7E0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like Vim, Nano or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LeafPad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run it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Python script from the command line.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navigate to the directory the file is saved (use 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commands) and run with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e.g.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hello.py</a:t>
            </a:r>
          </a:p>
          <a:p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2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21381" y="160339"/>
            <a:ext cx="772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3. IDLE Development Environment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843" y="1143001"/>
            <a:ext cx="90877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 for interactive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Text editor with color-coding and smart indenting for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creating python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Menu commands for changing system settings &amp; running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https://www.python.org/</a:t>
            </a:r>
          </a:p>
          <a:p>
            <a:r>
              <a:rPr lang="en-US" altLang="en-US" sz="2400" dirty="0"/>
              <a:t> 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5" y="3429001"/>
            <a:ext cx="7011871" cy="276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61" y="2781300"/>
            <a:ext cx="2373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66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computers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221381" y="16033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IDLE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843" y="1143000"/>
            <a:ext cx="70878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Python integrated development environment. </a:t>
            </a:r>
            <a:r>
              <a:rPr lang="en-US" altLang="en-US" sz="2400" dirty="0"/>
              <a:t> 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ython in the applications 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0" y="2057401"/>
            <a:ext cx="41275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31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998" y="1066801"/>
            <a:ext cx="88257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Python program,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instead of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braces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used to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indicate a block of code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 class and a function definition, loop and flow control. </a:t>
            </a:r>
            <a:b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statements within the block must be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indented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the same number of spaces. Example:</a:t>
            </a:r>
          </a:p>
          <a:p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if True:</a:t>
            </a:r>
          </a:p>
          <a:p>
            <a:pPr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print("True")</a:t>
            </a:r>
          </a:p>
          <a:p>
            <a:pPr marL="0" lvl="1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else: </a:t>
            </a:r>
          </a:p>
          <a:p>
            <a:pPr marL="0" lvl="1" indent="0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print(‘False’)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382" y="160339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Lines and Indentation</a:t>
            </a:r>
            <a:endParaRPr lang="en-SG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4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2390</Words>
  <Application>Microsoft Office PowerPoint</Application>
  <PresentationFormat>A4 Paper (210x297 mm)</PresentationFormat>
  <Paragraphs>383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Running Python</vt:lpstr>
      <vt:lpstr>PowerPoint Presentation</vt:lpstr>
      <vt:lpstr>PowerPoint Presentation</vt:lpstr>
      <vt:lpstr>PowerPoint Presentation</vt:lpstr>
      <vt:lpstr>PowerPoint Presentation</vt:lpstr>
      <vt:lpstr>Lines: </vt:lpstr>
      <vt:lpstr>Whitespace</vt:lpstr>
      <vt:lpstr>Comments: </vt:lpstr>
      <vt:lpstr>Basic Datatypes</vt:lpstr>
      <vt:lpstr>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6: Calculate the square root</vt:lpstr>
      <vt:lpstr>PowerPoint Presentation</vt:lpstr>
      <vt:lpstr>PowerPoint Presentation</vt:lpstr>
      <vt:lpstr>PowerPoint Presentation</vt:lpstr>
      <vt:lpstr>Example 10: Find the largest number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16:Guessing Game</vt:lpstr>
      <vt:lpstr>PowerPoint Presentation</vt:lpstr>
      <vt:lpstr>PowerPoint Presentation</vt:lpstr>
    </vt:vector>
  </TitlesOfParts>
  <Company>Temasek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Kumbar, Shankarappa</dc:creator>
  <cp:lastModifiedBy>Boon Kiong KOK (TP)</cp:lastModifiedBy>
  <cp:revision>304</cp:revision>
  <dcterms:created xsi:type="dcterms:W3CDTF">2015-04-07T00:32:43Z</dcterms:created>
  <dcterms:modified xsi:type="dcterms:W3CDTF">2022-11-17T13:05:27Z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9d7fc4-da81-42e5-b309-526f71322d86_Enabled">
    <vt:lpwstr>true</vt:lpwstr>
  </property>
  <property fmtid="{D5CDD505-2E9C-101B-9397-08002B2CF9AE}" pid="3" name="MSIP_Label_f69d7fc4-da81-42e5-b309-526f71322d86_SetDate">
    <vt:lpwstr>2022-11-17T07:41:18Z</vt:lpwstr>
  </property>
  <property fmtid="{D5CDD505-2E9C-101B-9397-08002B2CF9AE}" pid="4" name="MSIP_Label_f69d7fc4-da81-42e5-b309-526f71322d86_Method">
    <vt:lpwstr>Standard</vt:lpwstr>
  </property>
  <property fmtid="{D5CDD505-2E9C-101B-9397-08002B2CF9AE}" pid="5" name="MSIP_Label_f69d7fc4-da81-42e5-b309-526f71322d86_Name">
    <vt:lpwstr>Non Sensitive</vt:lpwstr>
  </property>
  <property fmtid="{D5CDD505-2E9C-101B-9397-08002B2CF9AE}" pid="6" name="MSIP_Label_f69d7fc4-da81-42e5-b309-526f71322d86_SiteId">
    <vt:lpwstr>25a99bf0-8e72-472a-ae50-adfbdf0df6f1</vt:lpwstr>
  </property>
  <property fmtid="{D5CDD505-2E9C-101B-9397-08002B2CF9AE}" pid="7" name="MSIP_Label_f69d7fc4-da81-42e5-b309-526f71322d86_ActionId">
    <vt:lpwstr>3195b1c9-5f87-47b6-9284-49bdc3ba3d03</vt:lpwstr>
  </property>
  <property fmtid="{D5CDD505-2E9C-101B-9397-08002B2CF9AE}" pid="8" name="MSIP_Label_f69d7fc4-da81-42e5-b309-526f71322d86_ContentBits">
    <vt:lpwstr>0</vt:lpwstr>
  </property>
</Properties>
</file>