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112" d="100"/>
          <a:sy n="112" d="100"/>
        </p:scale>
        <p:origin x="76" y="3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oursera.org/learn/applied-data-science-capstone/home/welcom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bit.ly/2DP1Tuk"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89BD-E068-4CF3-A636-A3071A5F78F3}"/>
              </a:ext>
            </a:extLst>
          </p:cNvPr>
          <p:cNvSpPr>
            <a:spLocks noGrp="1"/>
          </p:cNvSpPr>
          <p:nvPr>
            <p:ph type="ctrTitle"/>
          </p:nvPr>
        </p:nvSpPr>
        <p:spPr/>
        <p:txBody>
          <a:bodyPr/>
          <a:lstStyle/>
          <a:p>
            <a:r>
              <a:rPr lang="en-GB" dirty="0"/>
              <a:t>Recommendation engine </a:t>
            </a:r>
            <a:r>
              <a:rPr lang="en-GB"/>
              <a:t>for raw </a:t>
            </a:r>
            <a:r>
              <a:rPr lang="en-GB" dirty="0"/>
              <a:t>food supplier</a:t>
            </a:r>
          </a:p>
        </p:txBody>
      </p:sp>
      <p:sp>
        <p:nvSpPr>
          <p:cNvPr id="3" name="Subtitle 2">
            <a:extLst>
              <a:ext uri="{FF2B5EF4-FFF2-40B4-BE49-F238E27FC236}">
                <a16:creationId xmlns:a16="http://schemas.microsoft.com/office/drawing/2014/main" id="{03E45015-4D4D-4F66-8681-C2BE8704498A}"/>
              </a:ext>
            </a:extLst>
          </p:cNvPr>
          <p:cNvSpPr>
            <a:spLocks noGrp="1"/>
          </p:cNvSpPr>
          <p:nvPr>
            <p:ph type="subTitle" idx="1"/>
          </p:nvPr>
        </p:nvSpPr>
        <p:spPr/>
        <p:txBody>
          <a:bodyPr/>
          <a:lstStyle/>
          <a:p>
            <a:r>
              <a:rPr lang="en-GB" dirty="0"/>
              <a:t>Capstone project for “</a:t>
            </a:r>
            <a:r>
              <a:rPr lang="en-GB" u="sng" dirty="0">
                <a:hlinkClick r:id="rId2"/>
              </a:rPr>
              <a:t>Applied Data Science Capstone</a:t>
            </a:r>
            <a:r>
              <a:rPr lang="en-GB" dirty="0"/>
              <a:t>” </a:t>
            </a:r>
          </a:p>
          <a:p>
            <a:r>
              <a:rPr lang="en-GB" dirty="0"/>
              <a:t>Presented by Muheeb Ali</a:t>
            </a:r>
          </a:p>
          <a:p>
            <a:endParaRPr lang="en-GB" dirty="0"/>
          </a:p>
        </p:txBody>
      </p:sp>
    </p:spTree>
    <p:extLst>
      <p:ext uri="{BB962C8B-B14F-4D97-AF65-F5344CB8AC3E}">
        <p14:creationId xmlns:p14="http://schemas.microsoft.com/office/powerpoint/2010/main" val="1971974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0708-3003-4CE3-BC96-62746E039FF1}"/>
              </a:ext>
            </a:extLst>
          </p:cNvPr>
          <p:cNvSpPr>
            <a:spLocks noGrp="1"/>
          </p:cNvSpPr>
          <p:nvPr>
            <p:ph type="title"/>
          </p:nvPr>
        </p:nvSpPr>
        <p:spPr/>
        <p:txBody>
          <a:bodyPr/>
          <a:lstStyle/>
          <a:p>
            <a:r>
              <a:rPr lang="en-GB" dirty="0"/>
              <a:t>Methodology: ML- Clustering by k-means</a:t>
            </a:r>
          </a:p>
        </p:txBody>
      </p:sp>
      <p:sp>
        <p:nvSpPr>
          <p:cNvPr id="3" name="Content Placeholder 2">
            <a:extLst>
              <a:ext uri="{FF2B5EF4-FFF2-40B4-BE49-F238E27FC236}">
                <a16:creationId xmlns:a16="http://schemas.microsoft.com/office/drawing/2014/main" id="{5828BF1C-ABAB-4F4D-90D6-3199FF514CE6}"/>
              </a:ext>
            </a:extLst>
          </p:cNvPr>
          <p:cNvSpPr>
            <a:spLocks noGrp="1"/>
          </p:cNvSpPr>
          <p:nvPr>
            <p:ph idx="1"/>
          </p:nvPr>
        </p:nvSpPr>
        <p:spPr/>
        <p:txBody>
          <a:bodyPr/>
          <a:lstStyle/>
          <a:p>
            <a:r>
              <a:rPr lang="en-GB" dirty="0"/>
              <a:t>Wrangle the data above and apply one-hot encoding to have it ready for clustering. </a:t>
            </a:r>
          </a:p>
          <a:p>
            <a:endParaRPr lang="en-GB" dirty="0"/>
          </a:p>
        </p:txBody>
      </p:sp>
      <p:pic>
        <p:nvPicPr>
          <p:cNvPr id="4" name="Picture 3">
            <a:extLst>
              <a:ext uri="{FF2B5EF4-FFF2-40B4-BE49-F238E27FC236}">
                <a16:creationId xmlns:a16="http://schemas.microsoft.com/office/drawing/2014/main" id="{CD571BA3-3411-4ECE-8669-C07AA29E0200}"/>
              </a:ext>
            </a:extLst>
          </p:cNvPr>
          <p:cNvPicPr>
            <a:picLocks noChangeAspect="1"/>
          </p:cNvPicPr>
          <p:nvPr/>
        </p:nvPicPr>
        <p:blipFill>
          <a:blip r:embed="rId2"/>
          <a:stretch>
            <a:fillRect/>
          </a:stretch>
        </p:blipFill>
        <p:spPr>
          <a:xfrm>
            <a:off x="4974733" y="3110566"/>
            <a:ext cx="6455896" cy="1989782"/>
          </a:xfrm>
          <a:prstGeom prst="rect">
            <a:avLst/>
          </a:prstGeom>
        </p:spPr>
      </p:pic>
    </p:spTree>
    <p:extLst>
      <p:ext uri="{BB962C8B-B14F-4D97-AF65-F5344CB8AC3E}">
        <p14:creationId xmlns:p14="http://schemas.microsoft.com/office/powerpoint/2010/main" val="9148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0708-3003-4CE3-BC96-62746E039FF1}"/>
              </a:ext>
            </a:extLst>
          </p:cNvPr>
          <p:cNvSpPr>
            <a:spLocks noGrp="1"/>
          </p:cNvSpPr>
          <p:nvPr>
            <p:ph type="title"/>
          </p:nvPr>
        </p:nvSpPr>
        <p:spPr/>
        <p:txBody>
          <a:bodyPr/>
          <a:lstStyle/>
          <a:p>
            <a:r>
              <a:rPr lang="en-GB" dirty="0"/>
              <a:t>Methodology: ML- Clustering by k-means</a:t>
            </a:r>
          </a:p>
        </p:txBody>
      </p:sp>
      <p:sp>
        <p:nvSpPr>
          <p:cNvPr id="3" name="Content Placeholder 2">
            <a:extLst>
              <a:ext uri="{FF2B5EF4-FFF2-40B4-BE49-F238E27FC236}">
                <a16:creationId xmlns:a16="http://schemas.microsoft.com/office/drawing/2014/main" id="{5828BF1C-ABAB-4F4D-90D6-3199FF514CE6}"/>
              </a:ext>
            </a:extLst>
          </p:cNvPr>
          <p:cNvSpPr>
            <a:spLocks noGrp="1"/>
          </p:cNvSpPr>
          <p:nvPr>
            <p:ph idx="1"/>
          </p:nvPr>
        </p:nvSpPr>
        <p:spPr/>
        <p:txBody>
          <a:bodyPr>
            <a:normAutofit/>
          </a:bodyPr>
          <a:lstStyle/>
          <a:p>
            <a:pPr marL="0" lvl="0" indent="0" algn="just" defTabSz="914400">
              <a:lnSpc>
                <a:spcPct val="120000"/>
              </a:lnSpc>
              <a:buClrTx/>
              <a:buSzPct val="125000"/>
              <a:buNone/>
            </a:pPr>
            <a:r>
              <a:rPr lang="en-US" sz="1600" dirty="0">
                <a:solidFill>
                  <a:prstClr val="white"/>
                </a:solidFill>
                <a:effectLst>
                  <a:outerShdw blurRad="152400" dist="38100" dir="2700000" algn="tl">
                    <a:srgbClr val="000000">
                      <a:alpha val="36000"/>
                    </a:srgbClr>
                  </a:outerShdw>
                </a:effectLst>
                <a:latin typeface="Verdana" panose="020B0604030504040204" pitchFamily="34" charset="0"/>
                <a:ea typeface="Verdana" panose="020B0604030504040204" pitchFamily="34" charset="0"/>
                <a:cs typeface="+mn-cs"/>
              </a:rPr>
              <a:t>Lastly, we set centers of clusters and compare them for their "Total Restaurants" and their "Total Joints". The group which its center has the highest "Total Sum" will be our best recommendation to the row ingredients supplier. </a:t>
            </a:r>
          </a:p>
          <a:p>
            <a:pPr marL="0" lvl="0" indent="0" algn="just" defTabSz="914400">
              <a:lnSpc>
                <a:spcPct val="120000"/>
              </a:lnSpc>
              <a:buClrTx/>
              <a:buSzPct val="125000"/>
              <a:buNone/>
            </a:pPr>
            <a:r>
              <a:rPr lang="en-US" sz="1600" dirty="0">
                <a:solidFill>
                  <a:prstClr val="white"/>
                </a:solidFill>
                <a:effectLst>
                  <a:outerShdw blurRad="152400" dist="38100" dir="2700000" algn="tl">
                    <a:srgbClr val="000000">
                      <a:alpha val="36000"/>
                    </a:srgbClr>
                  </a:outerShdw>
                </a:effectLst>
                <a:latin typeface="Verdana" panose="020B0604030504040204" pitchFamily="34" charset="0"/>
                <a:ea typeface="Verdana" panose="020B0604030504040204" pitchFamily="34" charset="0"/>
                <a:cs typeface="+mn-cs"/>
              </a:rPr>
              <a:t>P.S.: Total Sum = Total Restaurants + Total Joints.</a:t>
            </a:r>
          </a:p>
          <a:p>
            <a:pPr marL="0" lvl="0" indent="0" algn="just" defTabSz="914400">
              <a:lnSpc>
                <a:spcPct val="120000"/>
              </a:lnSpc>
              <a:buClrTx/>
              <a:buSzPct val="125000"/>
              <a:buNone/>
            </a:pPr>
            <a:r>
              <a:rPr lang="en-US" sz="1600" dirty="0">
                <a:solidFill>
                  <a:prstClr val="white"/>
                </a:solidFill>
                <a:effectLst>
                  <a:outerShdw blurRad="152400" dist="38100" dir="2700000" algn="tl">
                    <a:srgbClr val="000000">
                      <a:alpha val="36000"/>
                    </a:srgbClr>
                  </a:outerShdw>
                </a:effectLst>
                <a:latin typeface="Verdana" panose="020B0604030504040204" pitchFamily="34" charset="0"/>
                <a:ea typeface="Verdana" panose="020B0604030504040204" pitchFamily="34" charset="0"/>
                <a:cs typeface="+mn-cs"/>
              </a:rPr>
              <a:t>Where the best cluster was coded as A2, then A4 and A3 and so on. This outcome is then given to the supplier in order to start looking for a warehouse in the A2 cluster. And specifically in the below neighborhood: </a:t>
            </a:r>
          </a:p>
          <a:p>
            <a:pPr marL="0" lvl="0" indent="0" algn="just" defTabSz="914400">
              <a:lnSpc>
                <a:spcPct val="120000"/>
              </a:lnSpc>
              <a:buClrTx/>
              <a:buSzPct val="125000"/>
              <a:buNone/>
            </a:pPr>
            <a:endParaRPr lang="en-US" sz="1600" dirty="0">
              <a:solidFill>
                <a:prstClr val="white"/>
              </a:solidFill>
              <a:effectLst>
                <a:outerShdw blurRad="152400" dist="38100" dir="2700000" algn="tl">
                  <a:srgbClr val="000000">
                    <a:alpha val="36000"/>
                  </a:srgbClr>
                </a:outerShdw>
              </a:effectLst>
              <a:latin typeface="Verdana" panose="020B0604030504040204" pitchFamily="34" charset="0"/>
              <a:ea typeface="Verdana" panose="020B0604030504040204" pitchFamily="34" charset="0"/>
              <a:cs typeface="+mn-cs"/>
            </a:endParaRPr>
          </a:p>
          <a:p>
            <a:pPr algn="just"/>
            <a:endParaRPr lang="en-GB" sz="16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F5D19A22-09A0-4957-99BF-7AEFA8A8BAFD}"/>
              </a:ext>
            </a:extLst>
          </p:cNvPr>
          <p:cNvPicPr>
            <a:picLocks noChangeAspect="1"/>
          </p:cNvPicPr>
          <p:nvPr/>
        </p:nvPicPr>
        <p:blipFill>
          <a:blip r:embed="rId2"/>
          <a:stretch>
            <a:fillRect/>
          </a:stretch>
        </p:blipFill>
        <p:spPr>
          <a:xfrm>
            <a:off x="1172775" y="5658005"/>
            <a:ext cx="8807614" cy="688607"/>
          </a:xfrm>
          <a:prstGeom prst="rect">
            <a:avLst/>
          </a:prstGeom>
        </p:spPr>
      </p:pic>
    </p:spTree>
    <p:extLst>
      <p:ext uri="{BB962C8B-B14F-4D97-AF65-F5344CB8AC3E}">
        <p14:creationId xmlns:p14="http://schemas.microsoft.com/office/powerpoint/2010/main" val="338200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1F4A-AC9A-4BB1-A856-2208C9F08DF7}"/>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1D876CD-F70F-4651-84BD-1A3F7F76FB65}"/>
              </a:ext>
            </a:extLst>
          </p:cNvPr>
          <p:cNvSpPr>
            <a:spLocks noGrp="1"/>
          </p:cNvSpPr>
          <p:nvPr>
            <p:ph idx="1"/>
          </p:nvPr>
        </p:nvSpPr>
        <p:spPr/>
        <p:txBody>
          <a:bodyPr>
            <a:normAutofit/>
          </a:bodyPr>
          <a:lstStyle/>
          <a:p>
            <a:r>
              <a:rPr lang="en-GB" sz="1600" dirty="0">
                <a:latin typeface="Verdana" panose="020B0604030504040204" pitchFamily="34" charset="0"/>
                <a:ea typeface="Verdana" panose="020B0604030504040204" pitchFamily="34" charset="0"/>
              </a:rPr>
              <a:t>Business Understanding: </a:t>
            </a:r>
          </a:p>
          <a:p>
            <a:pPr marL="0" indent="0">
              <a:buNone/>
            </a:pPr>
            <a:r>
              <a:rPr lang="en-GB" sz="1600" dirty="0">
                <a:latin typeface="Verdana" panose="020B0604030504040204" pitchFamily="34" charset="0"/>
                <a:ea typeface="Verdana" panose="020B0604030504040204" pitchFamily="34" charset="0"/>
              </a:rPr>
              <a:t>There is raw food supplier located in Borough “Etobicoke”, Toronto, who supplies local outlets ( cafes, Bakeries, Diners etc…) is about to open a local warehouse in order to present better service for his own suppliers (local farmers for example) and his customers (cafes, Diners etc…) so he wants to pick the optimum location that have close distance to most of the shops in Etobicoke and have proximity to as much shops as possible.</a:t>
            </a:r>
          </a:p>
        </p:txBody>
      </p:sp>
    </p:spTree>
    <p:extLst>
      <p:ext uri="{BB962C8B-B14F-4D97-AF65-F5344CB8AC3E}">
        <p14:creationId xmlns:p14="http://schemas.microsoft.com/office/powerpoint/2010/main" val="32678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C08C-F4FF-47E7-93FB-FD92FB7ABDEF}"/>
              </a:ext>
            </a:extLst>
          </p:cNvPr>
          <p:cNvSpPr>
            <a:spLocks noGrp="1"/>
          </p:cNvSpPr>
          <p:nvPr>
            <p:ph type="title"/>
          </p:nvPr>
        </p:nvSpPr>
        <p:spPr/>
        <p:txBody>
          <a:bodyPr/>
          <a:lstStyle/>
          <a:p>
            <a:r>
              <a:rPr lang="en-GB" dirty="0"/>
              <a:t>Analytic Approach	</a:t>
            </a:r>
          </a:p>
        </p:txBody>
      </p:sp>
      <p:sp>
        <p:nvSpPr>
          <p:cNvPr id="3" name="Content Placeholder 2">
            <a:extLst>
              <a:ext uri="{FF2B5EF4-FFF2-40B4-BE49-F238E27FC236}">
                <a16:creationId xmlns:a16="http://schemas.microsoft.com/office/drawing/2014/main" id="{3E0B07A6-6E3D-4E3E-B7D1-7BDA5BB56CD8}"/>
              </a:ext>
            </a:extLst>
          </p:cNvPr>
          <p:cNvSpPr>
            <a:spLocks noGrp="1"/>
          </p:cNvSpPr>
          <p:nvPr>
            <p:ph idx="1"/>
          </p:nvPr>
        </p:nvSpPr>
        <p:spPr/>
        <p:txBody>
          <a:bodyPr>
            <a:normAutofit/>
          </a:bodyPr>
          <a:lstStyle/>
          <a:p>
            <a:pPr algn="just"/>
            <a:r>
              <a:rPr lang="en-GB" sz="1600" dirty="0">
                <a:latin typeface="Verdana" panose="020B0604030504040204" pitchFamily="34" charset="0"/>
                <a:ea typeface="Verdana" panose="020B0604030504040204" pitchFamily="34" charset="0"/>
              </a:rPr>
              <a:t>The best analytic approach for this use case is Machine Learning, since we want to identify proximities between a desired location (optimum location) and other points of interest in  way that the desired location have fair proximity from most of the points of interests, the desired location in this use case is the Warehouse location, and the points of interest are the shops that his warehouse will supply. As well as clustering works best for this use case.</a:t>
            </a:r>
          </a:p>
        </p:txBody>
      </p:sp>
    </p:spTree>
    <p:extLst>
      <p:ext uri="{BB962C8B-B14F-4D97-AF65-F5344CB8AC3E}">
        <p14:creationId xmlns:p14="http://schemas.microsoft.com/office/powerpoint/2010/main" val="428902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22DA-13AE-460F-8EFE-2393997DB7C2}"/>
              </a:ext>
            </a:extLst>
          </p:cNvPr>
          <p:cNvSpPr>
            <a:spLocks noGrp="1"/>
          </p:cNvSpPr>
          <p:nvPr>
            <p:ph type="title"/>
          </p:nvPr>
        </p:nvSpPr>
        <p:spPr/>
        <p:txBody>
          <a:bodyPr/>
          <a:lstStyle/>
          <a:p>
            <a:r>
              <a:rPr lang="en-GB" dirty="0"/>
              <a:t>Data Requirement</a:t>
            </a:r>
          </a:p>
        </p:txBody>
      </p:sp>
      <p:sp>
        <p:nvSpPr>
          <p:cNvPr id="3" name="Content Placeholder 2">
            <a:extLst>
              <a:ext uri="{FF2B5EF4-FFF2-40B4-BE49-F238E27FC236}">
                <a16:creationId xmlns:a16="http://schemas.microsoft.com/office/drawing/2014/main" id="{4AA26906-01D2-449E-B410-C735B0EA1C1F}"/>
              </a:ext>
            </a:extLst>
          </p:cNvPr>
          <p:cNvSpPr>
            <a:spLocks noGrp="1"/>
          </p:cNvSpPr>
          <p:nvPr>
            <p:ph idx="1"/>
          </p:nvPr>
        </p:nvSpPr>
        <p:spPr/>
        <p:txBody>
          <a:bodyPr/>
          <a:lstStyle/>
          <a:p>
            <a:pPr algn="just"/>
            <a:r>
              <a:rPr lang="en-GB" dirty="0"/>
              <a:t>In the previous mentioned issue, the supplier is located in Etobicoke, so we need to extract its coordinates through google. And use it to pen point it on the map, then enrich it with the local postal codes within its borders, and extract what shops of interest we can find within the borders by using foursquare data to decide the optimum location for the warehouse. The figure below shows the postal codes within Etobicoke.</a:t>
            </a:r>
          </a:p>
        </p:txBody>
      </p:sp>
      <p:pic>
        <p:nvPicPr>
          <p:cNvPr id="5" name="Picture 4">
            <a:extLst>
              <a:ext uri="{FF2B5EF4-FFF2-40B4-BE49-F238E27FC236}">
                <a16:creationId xmlns:a16="http://schemas.microsoft.com/office/drawing/2014/main" id="{0405D528-9DF4-4387-8256-22484AC894D1}"/>
              </a:ext>
            </a:extLst>
          </p:cNvPr>
          <p:cNvPicPr>
            <a:picLocks noChangeAspect="1"/>
          </p:cNvPicPr>
          <p:nvPr/>
        </p:nvPicPr>
        <p:blipFill>
          <a:blip r:embed="rId2"/>
          <a:stretch>
            <a:fillRect/>
          </a:stretch>
        </p:blipFill>
        <p:spPr>
          <a:xfrm>
            <a:off x="7100699" y="4319580"/>
            <a:ext cx="4765899" cy="2128489"/>
          </a:xfrm>
          <a:prstGeom prst="rect">
            <a:avLst/>
          </a:prstGeom>
        </p:spPr>
      </p:pic>
    </p:spTree>
    <p:extLst>
      <p:ext uri="{BB962C8B-B14F-4D97-AF65-F5344CB8AC3E}">
        <p14:creationId xmlns:p14="http://schemas.microsoft.com/office/powerpoint/2010/main" val="323865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1DC3-8FD8-4B6F-BFA7-D23BA4BF4EB6}"/>
              </a:ext>
            </a:extLst>
          </p:cNvPr>
          <p:cNvSpPr>
            <a:spLocks noGrp="1"/>
          </p:cNvSpPr>
          <p:nvPr>
            <p:ph type="title"/>
          </p:nvPr>
        </p:nvSpPr>
        <p:spPr/>
        <p:txBody>
          <a:bodyPr/>
          <a:lstStyle/>
          <a:p>
            <a:r>
              <a:rPr lang="en-GB" dirty="0"/>
              <a:t>Data Collection	</a:t>
            </a:r>
          </a:p>
        </p:txBody>
      </p:sp>
      <p:sp>
        <p:nvSpPr>
          <p:cNvPr id="3" name="Content Placeholder 2">
            <a:extLst>
              <a:ext uri="{FF2B5EF4-FFF2-40B4-BE49-F238E27FC236}">
                <a16:creationId xmlns:a16="http://schemas.microsoft.com/office/drawing/2014/main" id="{1704699E-124A-4516-85D8-D08D41F09BF0}"/>
              </a:ext>
            </a:extLst>
          </p:cNvPr>
          <p:cNvSpPr>
            <a:spLocks noGrp="1"/>
          </p:cNvSpPr>
          <p:nvPr>
            <p:ph idx="1"/>
          </p:nvPr>
        </p:nvSpPr>
        <p:spPr/>
        <p:txBody>
          <a:bodyPr>
            <a:normAutofit/>
          </a:bodyPr>
          <a:lstStyle/>
          <a:p>
            <a:pPr marL="0" indent="0">
              <a:buNone/>
            </a:pPr>
            <a:r>
              <a:rPr lang="en-GB" sz="1600" dirty="0">
                <a:latin typeface="Verdana" panose="020B0604030504040204" pitchFamily="34" charset="0"/>
                <a:ea typeface="Verdana" panose="020B0604030504040204" pitchFamily="34" charset="0"/>
              </a:rPr>
              <a:t>Data was collected from sources:</a:t>
            </a:r>
          </a:p>
          <a:p>
            <a:r>
              <a:rPr lang="en-GB" sz="1600" dirty="0">
                <a:latin typeface="Verdana" panose="020B0604030504040204" pitchFamily="34" charset="0"/>
                <a:ea typeface="Verdana" panose="020B0604030504040204" pitchFamily="34" charset="0"/>
              </a:rPr>
              <a:t>Wikipedia: </a:t>
            </a:r>
            <a:r>
              <a:rPr lang="en-GB" sz="1600" dirty="0">
                <a:latin typeface="Verdana" panose="020B0604030504040204" pitchFamily="34" charset="0"/>
                <a:ea typeface="Verdana" panose="020B0604030504040204" pitchFamily="34" charset="0"/>
                <a:hlinkClick r:id="rId2"/>
              </a:rPr>
              <a:t>https://bit.ly/2DP1Tuk</a:t>
            </a:r>
            <a:endParaRPr lang="en-GB" sz="1600" dirty="0">
              <a:latin typeface="Verdana" panose="020B0604030504040204" pitchFamily="34" charset="0"/>
              <a:ea typeface="Verdana" panose="020B0604030504040204" pitchFamily="34" charset="0"/>
            </a:endParaRPr>
          </a:p>
          <a:p>
            <a:r>
              <a:rPr lang="en-GB" sz="1600" dirty="0">
                <a:latin typeface="Verdana" panose="020B0604030504040204" pitchFamily="34" charset="0"/>
                <a:ea typeface="Verdana" panose="020B0604030504040204" pitchFamily="34" charset="0"/>
              </a:rPr>
              <a:t>Geospatial data: </a:t>
            </a:r>
            <a:r>
              <a:rPr lang="en-GB" sz="1600" dirty="0">
                <a:latin typeface="Verdana" panose="020B0604030504040204" pitchFamily="34" charset="0"/>
                <a:ea typeface="Verdana" panose="020B0604030504040204" pitchFamily="34" charset="0"/>
                <a:hlinkClick r:id="rId3"/>
              </a:rPr>
              <a:t>http://cocl.us/Geospatial_data</a:t>
            </a:r>
            <a:endParaRPr lang="en-GB" sz="1600" dirty="0">
              <a:latin typeface="Verdana" panose="020B0604030504040204" pitchFamily="34" charset="0"/>
              <a:ea typeface="Verdana" panose="020B0604030504040204" pitchFamily="34" charset="0"/>
            </a:endParaRPr>
          </a:p>
          <a:p>
            <a:r>
              <a:rPr lang="en-GB" sz="1600" dirty="0">
                <a:latin typeface="Verdana" panose="020B0604030504040204" pitchFamily="34" charset="0"/>
                <a:ea typeface="Verdana" panose="020B0604030504040204" pitchFamily="34" charset="0"/>
              </a:rPr>
              <a:t>Foursquare data: as in the figure</a:t>
            </a:r>
          </a:p>
        </p:txBody>
      </p:sp>
      <p:pic>
        <p:nvPicPr>
          <p:cNvPr id="6" name="Picture 5">
            <a:extLst>
              <a:ext uri="{FF2B5EF4-FFF2-40B4-BE49-F238E27FC236}">
                <a16:creationId xmlns:a16="http://schemas.microsoft.com/office/drawing/2014/main" id="{E16A09BB-5711-4357-B411-3FE03851F664}"/>
              </a:ext>
            </a:extLst>
          </p:cNvPr>
          <p:cNvPicPr>
            <a:picLocks noChangeAspect="1"/>
          </p:cNvPicPr>
          <p:nvPr/>
        </p:nvPicPr>
        <p:blipFill>
          <a:blip r:embed="rId4"/>
          <a:stretch>
            <a:fillRect/>
          </a:stretch>
        </p:blipFill>
        <p:spPr>
          <a:xfrm>
            <a:off x="1574653" y="3795921"/>
            <a:ext cx="5587629" cy="2332735"/>
          </a:xfrm>
          <a:prstGeom prst="rect">
            <a:avLst/>
          </a:prstGeom>
        </p:spPr>
      </p:pic>
    </p:spTree>
    <p:extLst>
      <p:ext uri="{BB962C8B-B14F-4D97-AF65-F5344CB8AC3E}">
        <p14:creationId xmlns:p14="http://schemas.microsoft.com/office/powerpoint/2010/main" val="362284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CB7D-DF54-4E2F-A616-A3E5A75D7263}"/>
              </a:ext>
            </a:extLst>
          </p:cNvPr>
          <p:cNvSpPr>
            <a:spLocks noGrp="1"/>
          </p:cNvSpPr>
          <p:nvPr>
            <p:ph type="title"/>
          </p:nvPr>
        </p:nvSpPr>
        <p:spPr/>
        <p:txBody>
          <a:bodyPr/>
          <a:lstStyle/>
          <a:p>
            <a:r>
              <a:rPr lang="en-GB" dirty="0"/>
              <a:t>Methodology: Data preparation</a:t>
            </a:r>
          </a:p>
        </p:txBody>
      </p:sp>
      <p:sp>
        <p:nvSpPr>
          <p:cNvPr id="3" name="Content Placeholder 2">
            <a:extLst>
              <a:ext uri="{FF2B5EF4-FFF2-40B4-BE49-F238E27FC236}">
                <a16:creationId xmlns:a16="http://schemas.microsoft.com/office/drawing/2014/main" id="{4CEF1F5E-8B15-4B15-9543-9AE3F4FAEC08}"/>
              </a:ext>
            </a:extLst>
          </p:cNvPr>
          <p:cNvSpPr>
            <a:spLocks noGrp="1"/>
          </p:cNvSpPr>
          <p:nvPr>
            <p:ph idx="1"/>
          </p:nvPr>
        </p:nvSpPr>
        <p:spPr/>
        <p:txBody>
          <a:bodyPr>
            <a:normAutofit/>
          </a:bodyPr>
          <a:lstStyle/>
          <a:p>
            <a:pPr marL="0" indent="0">
              <a:buNone/>
            </a:pPr>
            <a:r>
              <a:rPr lang="en-GB" sz="1600" dirty="0">
                <a:latin typeface="Verdana" panose="020B0604030504040204" pitchFamily="34" charset="0"/>
                <a:ea typeface="Verdana" panose="020B0604030504040204" pitchFamily="34" charset="0"/>
              </a:rPr>
              <a:t>1. Getting </a:t>
            </a:r>
            <a:r>
              <a:rPr lang="en-GB" sz="1600" dirty="0" err="1">
                <a:latin typeface="Verdana" panose="020B0604030504040204" pitchFamily="34" charset="0"/>
                <a:ea typeface="Verdana" panose="020B0604030504040204" pitchFamily="34" charset="0"/>
              </a:rPr>
              <a:t>postalcodes</a:t>
            </a:r>
            <a:r>
              <a:rPr lang="en-GB" sz="1600" dirty="0">
                <a:latin typeface="Verdana" panose="020B0604030504040204" pitchFamily="34" charset="0"/>
                <a:ea typeface="Verdana" panose="020B0604030504040204" pitchFamily="34" charset="0"/>
              </a:rPr>
              <a:t> raw data from Wikipedia as in figure, we </a:t>
            </a:r>
          </a:p>
          <a:p>
            <a:pPr marL="0" indent="0">
              <a:buNone/>
            </a:pPr>
            <a:r>
              <a:rPr lang="en-GB" sz="1600" dirty="0">
                <a:latin typeface="Verdana" panose="020B0604030504040204" pitchFamily="34" charset="0"/>
                <a:ea typeface="Verdana" panose="020B0604030504040204" pitchFamily="34" charset="0"/>
              </a:rPr>
              <a:t>get familiar to the data and its fields.</a:t>
            </a:r>
          </a:p>
          <a:p>
            <a:pPr marL="0" indent="0">
              <a:buNone/>
            </a:pPr>
            <a:endParaRPr lang="en-GB" sz="1600" dirty="0">
              <a:latin typeface="Verdana" panose="020B0604030504040204" pitchFamily="34" charset="0"/>
              <a:ea typeface="Verdana" panose="020B0604030504040204" pitchFamily="34" charset="0"/>
            </a:endParaRPr>
          </a:p>
          <a:p>
            <a:pPr marL="0" indent="0">
              <a:buNone/>
            </a:pPr>
            <a:r>
              <a:rPr lang="en-GB" sz="1600" dirty="0">
                <a:latin typeface="Verdana" panose="020B0604030504040204" pitchFamily="34" charset="0"/>
                <a:ea typeface="Verdana" panose="020B0604030504040204" pitchFamily="34" charset="0"/>
              </a:rPr>
              <a:t>2. We match then with geospatial data and join them on the postal code. And now we have coordinates for each borough.</a:t>
            </a:r>
          </a:p>
          <a:p>
            <a:pPr marL="0" indent="0">
              <a:buNone/>
            </a:pPr>
            <a:endParaRPr lang="en-GB" sz="1600" dirty="0">
              <a:latin typeface="Verdana" panose="020B0604030504040204" pitchFamily="34" charset="0"/>
              <a:ea typeface="Verdana" panose="020B0604030504040204" pitchFamily="34" charset="0"/>
            </a:endParaRPr>
          </a:p>
          <a:p>
            <a:pPr marL="0" indent="0">
              <a:buNone/>
            </a:pPr>
            <a:endParaRPr lang="en-GB" sz="1600" dirty="0">
              <a:latin typeface="Verdana" panose="020B0604030504040204" pitchFamily="34" charset="0"/>
              <a:ea typeface="Verdana" panose="020B0604030504040204" pitchFamily="34" charset="0"/>
            </a:endParaRPr>
          </a:p>
          <a:p>
            <a:pPr marL="0" indent="0">
              <a:buNone/>
            </a:pPr>
            <a:r>
              <a:rPr lang="en-GB" sz="1600" dirty="0">
                <a:latin typeface="Verdana" panose="020B0604030504040204" pitchFamily="34" charset="0"/>
                <a:ea typeface="Verdana" panose="020B0604030504040204" pitchFamily="34" charset="0"/>
              </a:rPr>
              <a:t>3. Lastly we crawl foursquare to get venues within the </a:t>
            </a:r>
          </a:p>
          <a:p>
            <a:pPr marL="0" indent="0">
              <a:buNone/>
            </a:pPr>
            <a:r>
              <a:rPr lang="en-GB" sz="1600" dirty="0">
                <a:latin typeface="Verdana" panose="020B0604030504040204" pitchFamily="34" charset="0"/>
                <a:ea typeface="Verdana" panose="020B0604030504040204" pitchFamily="34" charset="0"/>
              </a:rPr>
              <a:t>borough we specified.</a:t>
            </a:r>
          </a:p>
          <a:p>
            <a:endParaRPr lang="en-GB" sz="1600"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D595D8CE-6879-41C3-AD67-0EAA0C8AD4B1}"/>
              </a:ext>
            </a:extLst>
          </p:cNvPr>
          <p:cNvPicPr>
            <a:picLocks noChangeAspect="1"/>
          </p:cNvPicPr>
          <p:nvPr/>
        </p:nvPicPr>
        <p:blipFill>
          <a:blip r:embed="rId2"/>
          <a:stretch>
            <a:fillRect/>
          </a:stretch>
        </p:blipFill>
        <p:spPr>
          <a:xfrm>
            <a:off x="9977120" y="1199112"/>
            <a:ext cx="2044023" cy="1866109"/>
          </a:xfrm>
          <a:prstGeom prst="rect">
            <a:avLst/>
          </a:prstGeom>
        </p:spPr>
      </p:pic>
      <p:pic>
        <p:nvPicPr>
          <p:cNvPr id="5" name="Picture 4">
            <a:extLst>
              <a:ext uri="{FF2B5EF4-FFF2-40B4-BE49-F238E27FC236}">
                <a16:creationId xmlns:a16="http://schemas.microsoft.com/office/drawing/2014/main" id="{51280DA7-A197-48CB-AACE-333DEFB34265}"/>
              </a:ext>
            </a:extLst>
          </p:cNvPr>
          <p:cNvPicPr>
            <a:picLocks noChangeAspect="1"/>
          </p:cNvPicPr>
          <p:nvPr/>
        </p:nvPicPr>
        <p:blipFill>
          <a:blip r:embed="rId3"/>
          <a:stretch>
            <a:fillRect/>
          </a:stretch>
        </p:blipFill>
        <p:spPr>
          <a:xfrm>
            <a:off x="9977119" y="3226603"/>
            <a:ext cx="2044024" cy="1431772"/>
          </a:xfrm>
          <a:prstGeom prst="rect">
            <a:avLst/>
          </a:prstGeom>
        </p:spPr>
      </p:pic>
      <p:pic>
        <p:nvPicPr>
          <p:cNvPr id="6" name="Picture 5">
            <a:extLst>
              <a:ext uri="{FF2B5EF4-FFF2-40B4-BE49-F238E27FC236}">
                <a16:creationId xmlns:a16="http://schemas.microsoft.com/office/drawing/2014/main" id="{32E8B7A8-E7E7-44F3-AE9E-5337942C2D6C}"/>
              </a:ext>
            </a:extLst>
          </p:cNvPr>
          <p:cNvPicPr>
            <a:picLocks noChangeAspect="1"/>
          </p:cNvPicPr>
          <p:nvPr/>
        </p:nvPicPr>
        <p:blipFill>
          <a:blip r:embed="rId4"/>
          <a:stretch>
            <a:fillRect/>
          </a:stretch>
        </p:blipFill>
        <p:spPr>
          <a:xfrm>
            <a:off x="7785456" y="4819757"/>
            <a:ext cx="4235687" cy="1960802"/>
          </a:xfrm>
          <a:prstGeom prst="rect">
            <a:avLst/>
          </a:prstGeom>
        </p:spPr>
      </p:pic>
    </p:spTree>
    <p:extLst>
      <p:ext uri="{BB962C8B-B14F-4D97-AF65-F5344CB8AC3E}">
        <p14:creationId xmlns:p14="http://schemas.microsoft.com/office/powerpoint/2010/main" val="231359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D7E5-E126-48DC-A8AC-00B359BAB387}"/>
              </a:ext>
            </a:extLst>
          </p:cNvPr>
          <p:cNvSpPr>
            <a:spLocks noGrp="1"/>
          </p:cNvSpPr>
          <p:nvPr>
            <p:ph type="title"/>
          </p:nvPr>
        </p:nvSpPr>
        <p:spPr/>
        <p:txBody>
          <a:bodyPr/>
          <a:lstStyle/>
          <a:p>
            <a:r>
              <a:rPr lang="en-GB" dirty="0"/>
              <a:t>Methodology: Data preparation</a:t>
            </a:r>
          </a:p>
        </p:txBody>
      </p:sp>
      <p:sp>
        <p:nvSpPr>
          <p:cNvPr id="3" name="Content Placeholder 2">
            <a:extLst>
              <a:ext uri="{FF2B5EF4-FFF2-40B4-BE49-F238E27FC236}">
                <a16:creationId xmlns:a16="http://schemas.microsoft.com/office/drawing/2014/main" id="{1CB1C819-D6BF-4D66-9B89-E37DEF40D3E8}"/>
              </a:ext>
            </a:extLst>
          </p:cNvPr>
          <p:cNvSpPr>
            <a:spLocks noGrp="1"/>
          </p:cNvSpPr>
          <p:nvPr>
            <p:ph idx="1"/>
          </p:nvPr>
        </p:nvSpPr>
        <p:spPr/>
        <p:txBody>
          <a:bodyPr>
            <a:normAutofit/>
          </a:bodyPr>
          <a:lstStyle/>
          <a:p>
            <a:pPr marL="0" lvl="0" indent="0" algn="just" defTabSz="914400">
              <a:lnSpc>
                <a:spcPct val="120000"/>
              </a:lnSpc>
              <a:buClrTx/>
              <a:buSzPct val="125000"/>
              <a:buNone/>
            </a:pPr>
            <a:r>
              <a:rPr lang="en-US" sz="1600" dirty="0">
                <a:solidFill>
                  <a:prstClr val="white"/>
                </a:solidFill>
                <a:effectLst>
                  <a:outerShdw blurRad="152400" dist="38100" dir="2700000" algn="tl">
                    <a:srgbClr val="000000">
                      <a:alpha val="36000"/>
                    </a:srgbClr>
                  </a:outerShdw>
                </a:effectLst>
                <a:latin typeface="Verdana" panose="020B0604030504040204" pitchFamily="34" charset="0"/>
                <a:ea typeface="Verdana" panose="020B0604030504040204" pitchFamily="34" charset="0"/>
                <a:cs typeface="+mn-cs"/>
              </a:rPr>
              <a:t>By connecting to Foursquare API we then can retrieve local data for each Venue in every neighborhood where we were able to mine for data about venues inside each and every neighborhood. For each neighborhood, we have set a radius of 1000m. </a:t>
            </a:r>
          </a:p>
          <a:p>
            <a:pPr marL="0" lvl="0" indent="0" algn="just" defTabSz="914400">
              <a:lnSpc>
                <a:spcPct val="120000"/>
              </a:lnSpc>
              <a:buClrTx/>
              <a:buSzPct val="125000"/>
              <a:buNone/>
            </a:pPr>
            <a:r>
              <a:rPr lang="en-US" sz="1600" dirty="0">
                <a:solidFill>
                  <a:prstClr val="white"/>
                </a:solidFill>
                <a:effectLst>
                  <a:outerShdw blurRad="152400" dist="38100" dir="2700000" algn="tl">
                    <a:srgbClr val="000000">
                      <a:alpha val="36000"/>
                    </a:srgbClr>
                  </a:outerShdw>
                </a:effectLst>
                <a:latin typeface="Verdana" panose="020B0604030504040204" pitchFamily="34" charset="0"/>
                <a:ea typeface="Verdana" panose="020B0604030504040204" pitchFamily="34" charset="0"/>
                <a:cs typeface="+mn-cs"/>
              </a:rPr>
              <a:t>After that; by processing the Retrieved Data we can create a Data Frame for All the Venues inside the </a:t>
            </a:r>
            <a:r>
              <a:rPr lang="en-GB" sz="1600" dirty="0">
                <a:solidFill>
                  <a:prstClr val="white"/>
                </a:solidFill>
                <a:effectLst>
                  <a:outerShdw blurRad="152400" dist="38100" dir="2700000" algn="tl">
                    <a:srgbClr val="000000">
                      <a:alpha val="36000"/>
                    </a:srgbClr>
                  </a:outerShdw>
                </a:effectLst>
                <a:latin typeface="Verdana" panose="020B0604030504040204" pitchFamily="34" charset="0"/>
                <a:ea typeface="Verdana" panose="020B0604030504040204" pitchFamily="34" charset="0"/>
                <a:cs typeface="+mn-cs"/>
              </a:rPr>
              <a:t>Etobicoke, </a:t>
            </a:r>
            <a:r>
              <a:rPr lang="en-US" sz="1600" dirty="0">
                <a:solidFill>
                  <a:prstClr val="white"/>
                </a:solidFill>
                <a:effectLst>
                  <a:outerShdw blurRad="152400" dist="38100" dir="2700000" algn="tl">
                    <a:srgbClr val="000000">
                      <a:alpha val="36000"/>
                    </a:srgbClr>
                  </a:outerShdw>
                </a:effectLst>
                <a:latin typeface="Verdana" panose="020B0604030504040204" pitchFamily="34" charset="0"/>
                <a:ea typeface="Verdana" panose="020B0604030504040204" pitchFamily="34" charset="0"/>
                <a:cs typeface="+mn-cs"/>
              </a:rPr>
              <a:t>when the data is mined, we then perform processing on that raw data to find our desirable features for each venue. The main feature is the category of the venues. After that, the column "Venue's Category" will be One-hot encoded and different venues will have different feature-columns. After One-hot encoding we lastly integrate all restaurants columns to one column "Total Restaurants" and all food joined columns to "Total Joints" column.</a:t>
            </a:r>
          </a:p>
          <a:p>
            <a:pPr marL="0" lvl="0" indent="0" algn="just" defTabSz="914400">
              <a:lnSpc>
                <a:spcPct val="120000"/>
              </a:lnSpc>
              <a:buClrTx/>
              <a:buSzPct val="125000"/>
              <a:buNone/>
            </a:pPr>
            <a:endParaRPr lang="en-GB"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5488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0708-3003-4CE3-BC96-62746E039FF1}"/>
              </a:ext>
            </a:extLst>
          </p:cNvPr>
          <p:cNvSpPr>
            <a:spLocks noGrp="1"/>
          </p:cNvSpPr>
          <p:nvPr>
            <p:ph type="title"/>
          </p:nvPr>
        </p:nvSpPr>
        <p:spPr/>
        <p:txBody>
          <a:bodyPr/>
          <a:lstStyle/>
          <a:p>
            <a:r>
              <a:rPr lang="en-GB" dirty="0"/>
              <a:t>Methodology: Exploratory data</a:t>
            </a:r>
          </a:p>
        </p:txBody>
      </p:sp>
      <p:sp>
        <p:nvSpPr>
          <p:cNvPr id="3" name="Content Placeholder 2">
            <a:extLst>
              <a:ext uri="{FF2B5EF4-FFF2-40B4-BE49-F238E27FC236}">
                <a16:creationId xmlns:a16="http://schemas.microsoft.com/office/drawing/2014/main" id="{5828BF1C-ABAB-4F4D-90D6-3199FF514CE6}"/>
              </a:ext>
            </a:extLst>
          </p:cNvPr>
          <p:cNvSpPr>
            <a:spLocks noGrp="1"/>
          </p:cNvSpPr>
          <p:nvPr>
            <p:ph idx="1"/>
          </p:nvPr>
        </p:nvSpPr>
        <p:spPr/>
        <p:txBody>
          <a:bodyPr/>
          <a:lstStyle/>
          <a:p>
            <a:r>
              <a:rPr lang="en-GB" dirty="0"/>
              <a:t>Mine data to create a data frame with all venues in Etobicoke as in the figure. </a:t>
            </a:r>
          </a:p>
          <a:p>
            <a:endParaRPr lang="en-GB" dirty="0"/>
          </a:p>
        </p:txBody>
      </p:sp>
      <p:pic>
        <p:nvPicPr>
          <p:cNvPr id="4" name="Picture 3">
            <a:extLst>
              <a:ext uri="{FF2B5EF4-FFF2-40B4-BE49-F238E27FC236}">
                <a16:creationId xmlns:a16="http://schemas.microsoft.com/office/drawing/2014/main" id="{8D3CED97-CBAC-48CE-B646-FA6EBD79D2AE}"/>
              </a:ext>
            </a:extLst>
          </p:cNvPr>
          <p:cNvPicPr>
            <a:picLocks noChangeAspect="1"/>
          </p:cNvPicPr>
          <p:nvPr/>
        </p:nvPicPr>
        <p:blipFill>
          <a:blip r:embed="rId2"/>
          <a:stretch>
            <a:fillRect/>
          </a:stretch>
        </p:blipFill>
        <p:spPr>
          <a:xfrm>
            <a:off x="5499947" y="2512886"/>
            <a:ext cx="6583680" cy="1981241"/>
          </a:xfrm>
          <a:prstGeom prst="rect">
            <a:avLst/>
          </a:prstGeom>
        </p:spPr>
      </p:pic>
    </p:spTree>
    <p:extLst>
      <p:ext uri="{BB962C8B-B14F-4D97-AF65-F5344CB8AC3E}">
        <p14:creationId xmlns:p14="http://schemas.microsoft.com/office/powerpoint/2010/main" val="161749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0708-3003-4CE3-BC96-62746E039FF1}"/>
              </a:ext>
            </a:extLst>
          </p:cNvPr>
          <p:cNvSpPr>
            <a:spLocks noGrp="1"/>
          </p:cNvSpPr>
          <p:nvPr>
            <p:ph type="title"/>
          </p:nvPr>
        </p:nvSpPr>
        <p:spPr/>
        <p:txBody>
          <a:bodyPr/>
          <a:lstStyle/>
          <a:p>
            <a:r>
              <a:rPr lang="en-GB" dirty="0"/>
              <a:t>Methodology: Exploratory data</a:t>
            </a:r>
          </a:p>
        </p:txBody>
      </p:sp>
      <p:sp>
        <p:nvSpPr>
          <p:cNvPr id="3" name="Content Placeholder 2">
            <a:extLst>
              <a:ext uri="{FF2B5EF4-FFF2-40B4-BE49-F238E27FC236}">
                <a16:creationId xmlns:a16="http://schemas.microsoft.com/office/drawing/2014/main" id="{5828BF1C-ABAB-4F4D-90D6-3199FF514CE6}"/>
              </a:ext>
            </a:extLst>
          </p:cNvPr>
          <p:cNvSpPr>
            <a:spLocks noGrp="1"/>
          </p:cNvSpPr>
          <p:nvPr>
            <p:ph idx="1"/>
          </p:nvPr>
        </p:nvSpPr>
        <p:spPr/>
        <p:txBody>
          <a:bodyPr/>
          <a:lstStyle/>
          <a:p>
            <a:r>
              <a:rPr lang="en-GB" dirty="0"/>
              <a:t>Wrangle the data above and apply one-hot encoding to have it ready for clustering. </a:t>
            </a:r>
          </a:p>
          <a:p>
            <a:endParaRPr lang="en-GB" dirty="0"/>
          </a:p>
        </p:txBody>
      </p:sp>
      <p:pic>
        <p:nvPicPr>
          <p:cNvPr id="6" name="Picture 5" descr="A close up of a white background&#10;&#10;Description automatically generated">
            <a:extLst>
              <a:ext uri="{FF2B5EF4-FFF2-40B4-BE49-F238E27FC236}">
                <a16:creationId xmlns:a16="http://schemas.microsoft.com/office/drawing/2014/main" id="{1C1C31D5-6DC1-4AE5-A83A-F2300E04575F}"/>
              </a:ext>
            </a:extLst>
          </p:cNvPr>
          <p:cNvPicPr>
            <a:picLocks noChangeAspect="1"/>
          </p:cNvPicPr>
          <p:nvPr/>
        </p:nvPicPr>
        <p:blipFill>
          <a:blip r:embed="rId2"/>
          <a:stretch>
            <a:fillRect/>
          </a:stretch>
        </p:blipFill>
        <p:spPr>
          <a:xfrm>
            <a:off x="5818293" y="2603722"/>
            <a:ext cx="6068907" cy="4135370"/>
          </a:xfrm>
          <a:prstGeom prst="rect">
            <a:avLst/>
          </a:prstGeom>
        </p:spPr>
      </p:pic>
    </p:spTree>
    <p:extLst>
      <p:ext uri="{BB962C8B-B14F-4D97-AF65-F5344CB8AC3E}">
        <p14:creationId xmlns:p14="http://schemas.microsoft.com/office/powerpoint/2010/main" val="2051585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385</TotalTime>
  <Words>704</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Verdana</vt:lpstr>
      <vt:lpstr>Wingdings 3</vt:lpstr>
      <vt:lpstr>Ion</vt:lpstr>
      <vt:lpstr>Recommendation engine for raw food supplier</vt:lpstr>
      <vt:lpstr>Introduction</vt:lpstr>
      <vt:lpstr>Analytic Approach </vt:lpstr>
      <vt:lpstr>Data Requirement</vt:lpstr>
      <vt:lpstr>Data Collection </vt:lpstr>
      <vt:lpstr>Methodology: Data preparation</vt:lpstr>
      <vt:lpstr>Methodology: Data preparation</vt:lpstr>
      <vt:lpstr>Methodology: Exploratory data</vt:lpstr>
      <vt:lpstr>Methodology: Exploratory data</vt:lpstr>
      <vt:lpstr>Methodology: ML- Clustering by k-means</vt:lpstr>
      <vt:lpstr>Methodology: ML- Clustering by k-means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engine for row food supplier</dc:title>
  <dc:creator>Muheeb tarawneh</dc:creator>
  <cp:lastModifiedBy>Muheeb tarawneh</cp:lastModifiedBy>
  <cp:revision>21</cp:revision>
  <dcterms:created xsi:type="dcterms:W3CDTF">2019-05-06T06:24:29Z</dcterms:created>
  <dcterms:modified xsi:type="dcterms:W3CDTF">2019-05-06T13:09:46Z</dcterms:modified>
</cp:coreProperties>
</file>