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322" r:id="rId3"/>
    <p:sldId id="333" r:id="rId5"/>
    <p:sldId id="323" r:id="rId6"/>
    <p:sldId id="311" r:id="rId7"/>
    <p:sldId id="313" r:id="rId8"/>
    <p:sldId id="325" r:id="rId9"/>
    <p:sldId id="326" r:id="rId10"/>
    <p:sldId id="312" r:id="rId11"/>
    <p:sldId id="332" r:id="rId12"/>
    <p:sldId id="324" r:id="rId13"/>
    <p:sldId id="327" r:id="rId14"/>
    <p:sldId id="329" r:id="rId15"/>
    <p:sldId id="344" r:id="rId16"/>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030" userDrawn="1">
          <p15:clr>
            <a:srgbClr val="A4A3A4"/>
          </p15:clr>
        </p15:guide>
        <p15:guide id="3" orient="horz" pos="1200" userDrawn="1">
          <p15:clr>
            <a:srgbClr val="A4A3A4"/>
          </p15:clr>
        </p15:guide>
        <p15:guide id="4" orient="horz" pos="1008" userDrawn="1">
          <p15:clr>
            <a:srgbClr val="A4A3A4"/>
          </p15:clr>
        </p15:guide>
        <p15:guide id="5" orient="horz" pos="3792" userDrawn="1">
          <p15:clr>
            <a:srgbClr val="A4A3A4"/>
          </p15:clr>
        </p15:guide>
        <p15:guide id="6" orient="horz" pos="0" userDrawn="1">
          <p15:clr>
            <a:srgbClr val="A4A3A4"/>
          </p15:clr>
        </p15:guide>
        <p15:guide id="7" orient="horz" pos="3360" userDrawn="1">
          <p15:clr>
            <a:srgbClr val="A4A3A4"/>
          </p15:clr>
        </p15:guide>
        <p15:guide id="8" orient="horz" pos="3312" userDrawn="1">
          <p15:clr>
            <a:srgbClr val="A4A3A4"/>
          </p15:clr>
        </p15:guide>
        <p15:guide id="9" orient="horz" pos="240" userDrawn="1">
          <p15:clr>
            <a:srgbClr val="A4A3A4"/>
          </p15:clr>
        </p15:guide>
        <p15:guide id="10" orient="horz" pos="432" userDrawn="1">
          <p15:clr>
            <a:srgbClr val="A4A3A4"/>
          </p15:clr>
        </p15:guide>
        <p15:guide id="11" orient="horz" pos="2784" userDrawn="1">
          <p15:clr>
            <a:srgbClr val="A4A3A4"/>
          </p15:clr>
        </p15:guide>
        <p15:guide id="12" pos="3839" userDrawn="1">
          <p15:clr>
            <a:srgbClr val="A4A3A4"/>
          </p15:clr>
        </p15:guide>
        <p15:guide id="13" pos="959" userDrawn="1">
          <p15:clr>
            <a:srgbClr val="A4A3A4"/>
          </p15:clr>
        </p15:guide>
        <p15:guide id="14" pos="6143" userDrawn="1">
          <p15:clr>
            <a:srgbClr val="A4A3A4"/>
          </p15:clr>
        </p15:guide>
        <p15:guide id="15" pos="1247" userDrawn="1">
          <p15:clr>
            <a:srgbClr val="A4A3A4"/>
          </p15:clr>
        </p15:guide>
        <p15:guide id="16" pos="7007" userDrawn="1">
          <p15:clr>
            <a:srgbClr val="A4A3A4"/>
          </p15:clr>
        </p15:guide>
        <p15:guide id="17" pos="5855" userDrawn="1">
          <p15:clr>
            <a:srgbClr val="A4A3A4"/>
          </p15:clr>
        </p15:guide>
        <p15:guide id="18" pos="671" userDrawn="1">
          <p15:clr>
            <a:srgbClr val="A4A3A4"/>
          </p15:clr>
        </p15:guide>
        <p15:guide id="19" pos="7151" userDrawn="1">
          <p15:clr>
            <a:srgbClr val="A4A3A4"/>
          </p15:clr>
        </p15:guide>
        <p15:guide id="20" pos="31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82" d="100"/>
          <a:sy n="82" d="100"/>
        </p:scale>
        <p:origin x="720" y="96"/>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4.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fld>
            <a:endParaRP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endParaRPr lang="en-US" dirty="0"/>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6EB2CF6B-193C-4CEB-9860-F1C5F0818FA3}" type="datetime1">
              <a:rPr lang="en-US" smtClean="0"/>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9856CBC3-4EDC-4C84-BDD0-15F2AD890B92}" type="datetime1">
              <a:rPr lang="en-US" smtClean="0"/>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23ECA6E5-33C6-44C3-9324-1BC5DF93F43F}" type="datetime1">
              <a:rPr lang="en-US" smtClean="0"/>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lang="en-US"/>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09C9C1D9-07E1-4387-AF34-89EE2802766D}" type="datetime1">
              <a:rPr lang="en-US" smtClean="0"/>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0769E85B-B39A-43E9-82DE-E3279D984288}" type="datetime1">
              <a:rPr lang="en-US" smtClean="0"/>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D0270C95-D35D-47FC-816D-E56328637043}" type="datetime1">
              <a:rPr lang="en-US" smtClean="0"/>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151163A7-695C-4C09-B334-6924060F5B71}" type="datetime1">
              <a:rPr lang="en-US" smtClean="0"/>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lang="en-US"/>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FC5B6D02-49B3-41C1-9893-391F698AE757}" type="datetime1">
              <a:rPr lang="en-US" smtClean="0"/>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7D91AC91-90B4-40B7-917F-BAE86E369F96}" type="datetime1">
              <a:rPr lang="en-US" smtClean="0"/>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2">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4155" indent="-224155" algn="l" defTabSz="914400" rtl="0" eaLnBrk="1" latinLnBrk="0" hangingPunct="1">
        <a:lnSpc>
          <a:spcPct val="90000"/>
        </a:lnSpc>
        <a:spcBef>
          <a:spcPts val="1800"/>
        </a:spcBef>
        <a:buClr>
          <a:schemeClr val="accent1"/>
        </a:buClr>
        <a:buSzPct val="100000"/>
        <a:buFont typeface="Arial" panose="020B0604020202020204"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anose="020B0604020202020204"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anose="020B0604020202020204"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anose="020B0604020202020204" pitchFamily="34" charset="0"/>
        <a:buChar char="•"/>
        <a:defRPr sz="1800" kern="1200">
          <a:solidFill>
            <a:schemeClr val="tx1"/>
          </a:solidFill>
          <a:latin typeface="+mn-lt"/>
          <a:ea typeface="+mn-ea"/>
          <a:cs typeface="+mn-cs"/>
        </a:defRPr>
      </a:lvl4pPr>
      <a:lvl5pPr marL="1030605" indent="-173355" algn="l" defTabSz="914400" rtl="0" eaLnBrk="1" latinLnBrk="0" hangingPunct="1">
        <a:lnSpc>
          <a:spcPct val="90000"/>
        </a:lnSpc>
        <a:spcBef>
          <a:spcPts val="600"/>
        </a:spcBef>
        <a:buClr>
          <a:schemeClr val="accent1"/>
        </a:buClr>
        <a:buSzPct val="100000"/>
        <a:buFont typeface="Arial" panose="020B0604020202020204" pitchFamily="34" charset="0"/>
        <a:buChar char="•"/>
        <a:defRPr sz="1800" kern="1200">
          <a:solidFill>
            <a:schemeClr val="tx1"/>
          </a:solidFill>
          <a:latin typeface="+mn-lt"/>
          <a:ea typeface="+mn-ea"/>
          <a:cs typeface="+mn-cs"/>
        </a:defRPr>
      </a:lvl5pPr>
      <a:lvl6pPr marL="1207135" indent="-17399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380490" indent="-17399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554480" indent="-17399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1728470" indent="-173990" algn="l" defTabSz="914400" rtl="0" eaLnBrk="1" latinLnBrk="0" hangingPunct="1">
        <a:spcBef>
          <a:spcPts val="600"/>
        </a:spcBef>
        <a:buClr>
          <a:schemeClr val="accent1"/>
        </a:buClr>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796" y="1772816"/>
            <a:ext cx="8784976" cy="3168352"/>
          </a:xfrm>
        </p:spPr>
        <p:txBody>
          <a:bodyPr>
            <a:normAutofit fontScale="90000"/>
          </a:bodyPr>
          <a:lstStyle/>
          <a:p>
            <a:br>
              <a:rPr lang="en-US" sz="5000" dirty="0">
                <a:latin typeface="Algerian" panose="04020705040A02060702" pitchFamily="82" charset="0"/>
              </a:rPr>
            </a:br>
            <a:br>
              <a:rPr lang="en-US" sz="5000" dirty="0">
                <a:latin typeface="Algerian" panose="04020705040A02060702" pitchFamily="82" charset="0"/>
              </a:rPr>
            </a:br>
            <a:r>
              <a:rPr lang="en-US" sz="5000" dirty="0">
                <a:latin typeface="Algerian" panose="04020705040A02060702" pitchFamily="82" charset="0"/>
              </a:rPr>
              <a:t>WELCOME</a:t>
            </a:r>
            <a:br>
              <a:rPr lang="en-US" sz="5000" dirty="0">
                <a:latin typeface="Algerian" panose="04020705040A02060702" pitchFamily="82" charset="0"/>
              </a:rPr>
            </a:br>
            <a:br>
              <a:rPr lang="en-US" sz="5000" dirty="0">
                <a:latin typeface="Algerian" panose="04020705040A02060702" pitchFamily="82" charset="0"/>
              </a:rPr>
            </a:br>
            <a:r>
              <a:rPr lang="en-US" sz="5000" dirty="0">
                <a:latin typeface="Algerian" panose="04020705040A02060702" pitchFamily="82" charset="0"/>
              </a:rPr>
              <a:t>               IBM COGNOS analytics</a:t>
            </a:r>
            <a:br>
              <a:rPr lang="en-US" sz="5000" dirty="0">
                <a:latin typeface="Algerian" panose="04020705040A02060702" pitchFamily="82" charset="0"/>
              </a:rPr>
            </a:br>
            <a:r>
              <a:rPr lang="en-US" sz="5000" dirty="0">
                <a:latin typeface="Algerian" panose="04020705040A02060702" pitchFamily="82" charset="0"/>
              </a:rPr>
              <a:t>                     </a:t>
            </a:r>
            <a:br>
              <a:rPr lang="en-US" sz="5000" dirty="0">
                <a:latin typeface="Algerian" panose="04020705040A02060702" pitchFamily="82" charset="0"/>
              </a:rPr>
            </a:br>
            <a:br>
              <a:rPr lang="en-US" sz="5000" dirty="0">
                <a:latin typeface="Algerian" panose="04020705040A02060702" pitchFamily="82" charset="0"/>
              </a:rPr>
            </a:br>
            <a:endParaRPr lang="en-US" sz="5000" dirty="0">
              <a:latin typeface="Algerian" panose="04020705040A02060702" pitchFamily="82" charset="0"/>
            </a:endParaRPr>
          </a:p>
        </p:txBody>
      </p:sp>
      <p:sp>
        <p:nvSpPr>
          <p:cNvPr id="3" name="Subtitle 2"/>
          <p:cNvSpPr>
            <a:spLocks noGrp="1"/>
          </p:cNvSpPr>
          <p:nvPr>
            <p:ph type="subTitle" idx="1"/>
          </p:nvPr>
        </p:nvSpPr>
        <p:spPr>
          <a:xfrm>
            <a:off x="9334772" y="3645024"/>
            <a:ext cx="3456384" cy="1440160"/>
          </a:xfrm>
        </p:spPr>
        <p:txBody>
          <a:bodyPr>
            <a:normAutofit/>
          </a:bodyPr>
          <a:lstStyle/>
          <a:p>
            <a:r>
              <a:rPr lang="en-US" sz="2400" dirty="0"/>
              <a:t>Presented by</a:t>
            </a:r>
            <a:endParaRPr lang="en-US" sz="2400" dirty="0"/>
          </a:p>
          <a:p>
            <a:endParaRPr lang="en-US" sz="2400" dirty="0"/>
          </a:p>
          <a:p>
            <a:r>
              <a:rPr lang="en-US" sz="2400" dirty="0" err="1"/>
              <a:t>A</a:t>
            </a:r>
            <a:r>
              <a:rPr lang="en-US" sz="2400" err="1"/>
              <a:t>.</a:t>
            </a:r>
            <a:r>
              <a:rPr lang="en-US" sz="2400"/>
              <a:t>Muhilarasan</a:t>
            </a:r>
            <a:endParaRPr lang="en-US" sz="2400" dirty="0"/>
          </a:p>
          <a:p>
            <a:r>
              <a:rPr lang="en-US" sz="2400" dirty="0" err="1"/>
              <a:t>m.manish</a:t>
            </a:r>
            <a:endParaRPr lang="en-US" sz="2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052" y="381000"/>
            <a:ext cx="11020976" cy="527720"/>
          </a:xfrm>
        </p:spPr>
        <p:txBody>
          <a:bodyPr>
            <a:noAutofit/>
          </a:bodyPr>
          <a:lstStyle/>
          <a:p>
            <a:r>
              <a:rPr lang="en-US" sz="3200" b="1" i="0" u="sng" dirty="0">
                <a:solidFill>
                  <a:srgbClr val="92D050"/>
                </a:solidFill>
                <a:effectLst/>
                <a:latin typeface="Algerian" panose="04020705040A02060702" pitchFamily="82" charset="0"/>
              </a:rPr>
              <a:t>Semester-wise Distribution of Paper Submissions</a:t>
            </a:r>
            <a:endParaRPr lang="en-IN" sz="3200" u="sng" dirty="0">
              <a:solidFill>
                <a:srgbClr val="92D050"/>
              </a:solidFill>
              <a:latin typeface="Algerian" panose="04020705040A02060702" pitchFamily="82" charset="0"/>
            </a:endParaRPr>
          </a:p>
        </p:txBody>
      </p:sp>
      <p:pic>
        <p:nvPicPr>
          <p:cNvPr id="4" name="Picture 3"/>
          <p:cNvPicPr>
            <a:picLocks noChangeAspect="1"/>
          </p:cNvPicPr>
          <p:nvPr/>
        </p:nvPicPr>
        <p:blipFill>
          <a:blip r:embed="rId1"/>
          <a:stretch>
            <a:fillRect/>
          </a:stretch>
        </p:blipFill>
        <p:spPr>
          <a:xfrm>
            <a:off x="618052" y="908720"/>
            <a:ext cx="6569873" cy="4320480"/>
          </a:xfrm>
          <a:prstGeom prst="rect">
            <a:avLst/>
          </a:prstGeom>
        </p:spPr>
      </p:pic>
      <p:sp>
        <p:nvSpPr>
          <p:cNvPr id="5" name="TextBox 4"/>
          <p:cNvSpPr txBox="1"/>
          <p:nvPr/>
        </p:nvSpPr>
        <p:spPr>
          <a:xfrm>
            <a:off x="7217440" y="1614472"/>
            <a:ext cx="4824535" cy="2862322"/>
          </a:xfrm>
          <a:prstGeom prst="rect">
            <a:avLst/>
          </a:prstGeom>
          <a:noFill/>
          <a:ln>
            <a:solidFill>
              <a:schemeClr val="bg2"/>
            </a:solidFill>
          </a:ln>
        </p:spPr>
        <p:txBody>
          <a:bodyPr wrap="square">
            <a:spAutoFit/>
          </a:bodyPr>
          <a:lstStyle/>
          <a:p>
            <a:pPr algn="l">
              <a:lnSpc>
                <a:spcPct val="100000"/>
              </a:lnSpc>
              <a:buFont typeface="Arial" panose="020B0604020202020204" pitchFamily="34" charset="0"/>
              <a:buChar char="•"/>
            </a:pPr>
            <a:r>
              <a:rPr lang="en-US" sz="2000" b="0" i="0" dirty="0">
                <a:effectLst/>
                <a:latin typeface="Aptos Display" panose="020B0004020202020204" pitchFamily="34" charset="0"/>
              </a:rPr>
              <a:t>The title of the graph is "Semester Name."</a:t>
            </a:r>
            <a:endParaRPr lang="en-US" sz="2000" b="0" i="0" dirty="0">
              <a:effectLst/>
              <a:latin typeface="Aptos Display" panose="020B0004020202020204" pitchFamily="34" charset="0"/>
            </a:endParaRPr>
          </a:p>
          <a:p>
            <a:pPr algn="l">
              <a:lnSpc>
                <a:spcPct val="100000"/>
              </a:lnSpc>
              <a:buFont typeface="Arial" panose="020B0604020202020204" pitchFamily="34" charset="0"/>
              <a:buChar char="•"/>
            </a:pPr>
            <a:r>
              <a:rPr lang="en-US" sz="2000" b="0" i="0" dirty="0">
                <a:effectLst/>
                <a:latin typeface="Aptos Display" panose="020B0004020202020204" pitchFamily="34" charset="0"/>
              </a:rPr>
              <a:t>The x-axis labels are "Paper 1", "Paper 2", ..., "Paper 7".</a:t>
            </a:r>
            <a:endParaRPr lang="en-US" sz="2000" b="0" i="0" dirty="0">
              <a:effectLst/>
              <a:latin typeface="Aptos Display" panose="020B0004020202020204" pitchFamily="34" charset="0"/>
            </a:endParaRPr>
          </a:p>
          <a:p>
            <a:pPr algn="l">
              <a:lnSpc>
                <a:spcPct val="100000"/>
              </a:lnSpc>
              <a:buFont typeface="Arial" panose="020B0604020202020204" pitchFamily="34" charset="0"/>
              <a:buChar char="•"/>
            </a:pPr>
            <a:r>
              <a:rPr lang="en-US" sz="2000" b="0" i="0" dirty="0">
                <a:effectLst/>
                <a:latin typeface="Aptos Display" panose="020B0004020202020204" pitchFamily="34" charset="0"/>
              </a:rPr>
              <a:t>The y-axis label is "Marks". The scale goes from 0 to 4,500,000.</a:t>
            </a:r>
            <a:endParaRPr lang="en-US" sz="2000" b="0" i="0" dirty="0">
              <a:effectLst/>
              <a:latin typeface="Aptos Display" panose="020B0004020202020204" pitchFamily="34" charset="0"/>
            </a:endParaRPr>
          </a:p>
          <a:p>
            <a:pPr algn="l">
              <a:lnSpc>
                <a:spcPct val="100000"/>
              </a:lnSpc>
              <a:buFont typeface="Arial" panose="020B0604020202020204" pitchFamily="34" charset="0"/>
              <a:buChar char="•"/>
            </a:pPr>
            <a:r>
              <a:rPr lang="en-US" sz="2000" b="0" i="0" dirty="0">
                <a:effectLst/>
                <a:latin typeface="Aptos Display" panose="020B0004020202020204" pitchFamily="34" charset="0"/>
              </a:rPr>
              <a:t>The graph likely shows the distribution of marks across different papers within a program. It is unclear which program this data corresponds to, or the specific semester.</a:t>
            </a:r>
            <a:endParaRPr lang="en-US" sz="2000" b="0" i="0" dirty="0">
              <a:effectLst/>
              <a:latin typeface="Aptos Display" panose="020B00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476672"/>
            <a:ext cx="11305256" cy="815752"/>
          </a:xfrm>
        </p:spPr>
        <p:txBody>
          <a:bodyPr>
            <a:normAutofit/>
          </a:bodyPr>
          <a:lstStyle/>
          <a:p>
            <a:r>
              <a:rPr lang="en-US" u="sng" dirty="0">
                <a:solidFill>
                  <a:srgbClr val="92D050"/>
                </a:solidFill>
                <a:latin typeface="Algerian" panose="04020705040A02060702" pitchFamily="82" charset="0"/>
              </a:rPr>
              <a:t>IIT Colleges where located in all over India</a:t>
            </a:r>
            <a:endParaRPr lang="en-IN" u="sng" dirty="0">
              <a:solidFill>
                <a:srgbClr val="92D050"/>
              </a:solidFill>
              <a:latin typeface="Algerian" panose="04020705040A02060702" pitchFamily="82"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1804" y="1302566"/>
            <a:ext cx="8403370" cy="50363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381000"/>
            <a:ext cx="11737303" cy="959768"/>
          </a:xfrm>
        </p:spPr>
        <p:txBody>
          <a:bodyPr>
            <a:normAutofit/>
          </a:bodyPr>
          <a:lstStyle/>
          <a:p>
            <a:r>
              <a:rPr lang="en-US" sz="3200" u="sng" dirty="0">
                <a:solidFill>
                  <a:srgbClr val="92D050"/>
                </a:solidFill>
                <a:latin typeface="Algerian" panose="04020705040A02060702" pitchFamily="82" charset="0"/>
              </a:rPr>
              <a:t>College administrative division of </a:t>
            </a:r>
            <a:r>
              <a:rPr lang="en-US" sz="3200" u="sng" dirty="0" err="1">
                <a:solidFill>
                  <a:srgbClr val="92D050"/>
                </a:solidFill>
                <a:latin typeface="Algerian" panose="04020705040A02060702" pitchFamily="82" charset="0"/>
              </a:rPr>
              <a:t>tamilnadu</a:t>
            </a:r>
            <a:r>
              <a:rPr lang="en-US" sz="3200" u="sng" dirty="0">
                <a:solidFill>
                  <a:srgbClr val="92D050"/>
                </a:solidFill>
                <a:latin typeface="Algerian" panose="04020705040A02060702" pitchFamily="82" charset="0"/>
              </a:rPr>
              <a:t> </a:t>
            </a:r>
            <a:endParaRPr lang="en-IN" sz="3200" u="sng" dirty="0">
              <a:solidFill>
                <a:srgbClr val="92D050"/>
              </a:solidFill>
              <a:latin typeface="Algerian" panose="04020705040A02060702" pitchFamily="82" charset="0"/>
            </a:endParaRPr>
          </a:p>
        </p:txBody>
      </p:sp>
      <p:pic>
        <p:nvPicPr>
          <p:cNvPr id="5" name="Content Placeholder 4"/>
          <p:cNvPicPr>
            <a:picLocks noGrp="1" noChangeAspect="1"/>
          </p:cNvPicPr>
          <p:nvPr>
            <p:ph idx="1"/>
          </p:nvPr>
        </p:nvPicPr>
        <p:blipFill>
          <a:blip r:embed="rId1"/>
          <a:stretch>
            <a:fillRect/>
          </a:stretch>
        </p:blipFill>
        <p:spPr>
          <a:xfrm>
            <a:off x="477788" y="1484784"/>
            <a:ext cx="7297700" cy="45585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65810" y="1268730"/>
            <a:ext cx="8220075" cy="4866005"/>
          </a:xfrm>
          <a:prstGeom prst="rect">
            <a:avLst/>
          </a:prstGeom>
        </p:spPr>
      </p:pic>
      <p:sp>
        <p:nvSpPr>
          <p:cNvPr id="6" name="Text Box 5"/>
          <p:cNvSpPr txBox="1"/>
          <p:nvPr/>
        </p:nvSpPr>
        <p:spPr>
          <a:xfrm>
            <a:off x="478155" y="615950"/>
            <a:ext cx="2456180" cy="521970"/>
          </a:xfrm>
          <a:prstGeom prst="rect">
            <a:avLst/>
          </a:prstGeom>
          <a:noFill/>
          <a:ln>
            <a:solidFill>
              <a:schemeClr val="bg2"/>
            </a:solidFill>
          </a:ln>
        </p:spPr>
        <p:txBody>
          <a:bodyPr wrap="square" rtlCol="0" anchor="ctr" anchorCtr="1">
            <a:spAutoFit/>
          </a:bodyPr>
          <a:p>
            <a:r>
              <a:rPr lang="en-IN" altLang="en-US" sz="2800" b="1" dirty="0" smtClean="0">
                <a:solidFill>
                  <a:schemeClr val="accent1"/>
                </a:solidFill>
              </a:rPr>
              <a:t>Dashboard</a:t>
            </a:r>
            <a:endParaRPr lang="en-IN" altLang="en-US" sz="2800" b="1" dirty="0" smtClean="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381000"/>
            <a:ext cx="11377263" cy="1319808"/>
          </a:xfrm>
        </p:spPr>
        <p:txBody>
          <a:bodyPr>
            <a:normAutofit fontScale="90000"/>
          </a:bodyPr>
          <a:lstStyle/>
          <a:p>
            <a:r>
              <a:rPr lang="en-IN" dirty="0"/>
              <a:t> </a:t>
            </a:r>
            <a:br>
              <a:rPr lang="en-IN" dirty="0">
                <a:solidFill>
                  <a:srgbClr val="92D050"/>
                </a:solidFill>
                <a:latin typeface="Algerian" panose="04020705040A02060702" pitchFamily="82" charset="0"/>
              </a:rPr>
            </a:br>
            <a:r>
              <a:rPr lang="en-US" sz="3300">
                <a:solidFill>
                  <a:srgbClr val="92D050"/>
                </a:solidFill>
                <a:latin typeface="Algerian" panose="04020705040A02060702" pitchFamily="82" charset="0"/>
              </a:rPr>
              <a:t>EduConnect</a:t>
            </a:r>
            <a:r>
              <a:rPr lang="en-US" sz="3300" dirty="0">
                <a:solidFill>
                  <a:srgbClr val="92D050"/>
                </a:solidFill>
                <a:latin typeface="Algerian" panose="04020705040A02060702" pitchFamily="82" charset="0"/>
              </a:rPr>
              <a:t>: Enhancing College Management through Star Schema Analysis </a:t>
            </a:r>
            <a:endParaRPr lang="en-IN" sz="3300" dirty="0">
              <a:solidFill>
                <a:srgbClr val="92D050"/>
              </a:solidFill>
              <a:latin typeface="Algerian" panose="04020705040A02060702" pitchFamily="82" charset="0"/>
            </a:endParaRPr>
          </a:p>
        </p:txBody>
      </p:sp>
      <p:sp>
        <p:nvSpPr>
          <p:cNvPr id="3" name="Content Placeholder 2"/>
          <p:cNvSpPr>
            <a:spLocks noGrp="1"/>
          </p:cNvSpPr>
          <p:nvPr>
            <p:ph idx="1"/>
          </p:nvPr>
        </p:nvSpPr>
        <p:spPr>
          <a:xfrm>
            <a:off x="621805" y="1700809"/>
            <a:ext cx="10035000" cy="2880319"/>
          </a:xfrm>
        </p:spPr>
        <p:txBody>
          <a:bodyPr>
            <a:normAutofit/>
          </a:bodyPr>
          <a:lstStyle/>
          <a:p>
            <a:pPr marL="0" indent="0">
              <a:buNone/>
            </a:pPr>
            <a:r>
              <a:rPr lang="en-US" sz="2000" dirty="0">
                <a:latin typeface="Aptos Display" panose="020B0004020202020204" pitchFamily="34" charset="0"/>
              </a:rPr>
              <a:t>College Insights is a transformative project designed to enhance college management systems by leveraging a star schema data model. This project integrates diverse data sources, including student records, course enrollment, faculty information, and administrative data, to provide real-time insights and actionable recommendations. By analyzing this comprehensive dataset, College Insights enables colleges to make informed decisions in critical areas such as student performance tracking, resource allocation, scheduling, and institutional planning. This project aims to optimize operational efficiency, improve student success rates, and enhance overall organizational effectiveness. College Insights revolutionizes college management by harnessing the power of data analysis for smarter decision-making and continuous improvement</a:t>
            </a:r>
            <a:endParaRPr lang="en-IN" sz="2000" dirty="0">
              <a:latin typeface="Aptos Display" panose="020B00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3188" y="380999"/>
            <a:ext cx="10379777" cy="1247801"/>
          </a:xfrm>
        </p:spPr>
        <p:txBody>
          <a:bodyPr>
            <a:normAutofit/>
          </a:bodyPr>
          <a:lstStyle/>
          <a:p>
            <a:r>
              <a:rPr lang="en-US" sz="3000" i="0" u="sng" dirty="0">
                <a:solidFill>
                  <a:schemeClr val="accent1"/>
                </a:solidFill>
                <a:effectLst/>
                <a:latin typeface="Algerian" panose="04020705040A02060702" pitchFamily="82" charset="0"/>
              </a:rPr>
              <a:t>Data Overview and Visualization in IBM Cognos</a:t>
            </a:r>
            <a:endParaRPr lang="en-US" sz="3000" u="sng" dirty="0">
              <a:solidFill>
                <a:schemeClr val="accent1"/>
              </a:solidFill>
              <a:latin typeface="Algerian" panose="04020705040A02060702" pitchFamily="82" charset="0"/>
            </a:endParaRPr>
          </a:p>
        </p:txBody>
      </p:sp>
      <p:sp>
        <p:nvSpPr>
          <p:cNvPr id="14" name="Content Placeholder 13"/>
          <p:cNvSpPr>
            <a:spLocks noGrp="1"/>
          </p:cNvSpPr>
          <p:nvPr>
            <p:ph idx="1"/>
          </p:nvPr>
        </p:nvSpPr>
        <p:spPr>
          <a:xfrm>
            <a:off x="508480" y="1772816"/>
            <a:ext cx="11171864" cy="4258817"/>
          </a:xfrm>
        </p:spPr>
        <p:txBody>
          <a:bodyPr/>
          <a:lstStyle/>
          <a:p>
            <a:pPr marL="0" lvl="0" indent="0">
              <a:buNone/>
            </a:pPr>
            <a:r>
              <a:rPr lang="en-US" dirty="0">
                <a:latin typeface="Aptos Display" panose="020B0004020202020204" pitchFamily="34" charset="0"/>
              </a:rPr>
              <a:t>In this project, we collected datasets containing information on institute names, institute IDs, student names, student IDs, cities, and states from across all states in India using Kaggle. For Business Intelligence purposes, we utilized a tool called IBM Cognos, through which we aligned data with lists, cross-tabulations, and various visualizations such as pie charts, bar charts, column charts, and location charts.</a:t>
            </a:r>
            <a:endParaRPr lang="en-US" dirty="0">
              <a:latin typeface="Aptos Display" panose="020B00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66564" y="548680"/>
            <a:ext cx="10212934" cy="671736"/>
          </a:xfrm>
        </p:spPr>
        <p:txBody>
          <a:bodyPr>
            <a:normAutofit/>
          </a:bodyPr>
          <a:lstStyle/>
          <a:p>
            <a:r>
              <a:rPr lang="en-IN" i="0" u="sng" dirty="0">
                <a:solidFill>
                  <a:schemeClr val="accent1"/>
                </a:solidFill>
                <a:effectLst/>
                <a:latin typeface="Algerian" panose="04020705040A02060702" pitchFamily="82" charset="0"/>
              </a:rPr>
              <a:t>Institute Database</a:t>
            </a:r>
            <a:endParaRPr lang="en-US" u="sng" dirty="0">
              <a:solidFill>
                <a:schemeClr val="accent1"/>
              </a:solidFill>
              <a:latin typeface="Algerian" panose="04020705040A02060702" pitchFamily="82" charset="0"/>
            </a:endParaRPr>
          </a:p>
        </p:txBody>
      </p:sp>
      <p:pic>
        <p:nvPicPr>
          <p:cNvPr id="4" name="Content Placeholder 3"/>
          <p:cNvPicPr>
            <a:picLocks noGrp="1" noChangeAspect="1"/>
          </p:cNvPicPr>
          <p:nvPr>
            <p:ph idx="1"/>
          </p:nvPr>
        </p:nvPicPr>
        <p:blipFill>
          <a:blip r:embed="rId1"/>
          <a:stretch>
            <a:fillRect/>
          </a:stretch>
        </p:blipFill>
        <p:spPr>
          <a:xfrm>
            <a:off x="453480" y="2132856"/>
            <a:ext cx="11281863" cy="33843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799" y="381000"/>
            <a:ext cx="10201615" cy="671736"/>
          </a:xfrm>
        </p:spPr>
        <p:txBody>
          <a:bodyPr>
            <a:normAutofit/>
          </a:bodyPr>
          <a:lstStyle/>
          <a:p>
            <a:r>
              <a:rPr lang="en-US" sz="3200" u="sng" dirty="0">
                <a:solidFill>
                  <a:schemeClr val="accent1"/>
                </a:solidFill>
                <a:latin typeface="Algerian" panose="04020705040A02060702" pitchFamily="82" charset="0"/>
              </a:rPr>
              <a:t>This is the desired Output</a:t>
            </a:r>
            <a:endParaRPr lang="en-US" sz="3200" u="sng" dirty="0">
              <a:solidFill>
                <a:schemeClr val="accent1"/>
              </a:solidFill>
              <a:latin typeface="Algerian" panose="04020705040A02060702" pitchFamily="82" charset="0"/>
            </a:endParaRPr>
          </a:p>
        </p:txBody>
      </p:sp>
      <p:pic>
        <p:nvPicPr>
          <p:cNvPr id="7" name="Content Placeholder 6"/>
          <p:cNvPicPr>
            <a:picLocks noGrp="1" noChangeAspect="1"/>
          </p:cNvPicPr>
          <p:nvPr>
            <p:ph sz="half" idx="1"/>
          </p:nvPr>
        </p:nvPicPr>
        <p:blipFill>
          <a:blip r:embed="rId1"/>
          <a:stretch>
            <a:fillRect/>
          </a:stretch>
        </p:blipFill>
        <p:spPr>
          <a:xfrm>
            <a:off x="464799" y="1340768"/>
            <a:ext cx="11259225" cy="48686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476672"/>
            <a:ext cx="11593288" cy="936104"/>
          </a:xfrm>
        </p:spPr>
        <p:txBody>
          <a:bodyPr>
            <a:normAutofit/>
          </a:bodyPr>
          <a:lstStyle/>
          <a:p>
            <a:r>
              <a:rPr lang="en-US" sz="3000" u="sng" dirty="0">
                <a:solidFill>
                  <a:srgbClr val="92D050"/>
                </a:solidFill>
                <a:latin typeface="Algerian" panose="04020705040A02060702" pitchFamily="82" charset="0"/>
              </a:rPr>
              <a:t>This table is used to show location of the institutions</a:t>
            </a:r>
            <a:endParaRPr lang="en-IN" sz="3000" u="sng" dirty="0">
              <a:solidFill>
                <a:srgbClr val="92D050"/>
              </a:solidFill>
              <a:latin typeface="Algerian" panose="04020705040A02060702" pitchFamily="82"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01924" y="1700808"/>
            <a:ext cx="8335164" cy="283447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3" y="381000"/>
            <a:ext cx="10241732" cy="671736"/>
          </a:xfrm>
        </p:spPr>
        <p:txBody>
          <a:bodyPr>
            <a:normAutofit/>
          </a:bodyPr>
          <a:lstStyle/>
          <a:p>
            <a:r>
              <a:rPr lang="en-US" sz="3200" u="sng" dirty="0">
                <a:solidFill>
                  <a:srgbClr val="92D050"/>
                </a:solidFill>
                <a:latin typeface="Algerian" panose="04020705040A02060702" pitchFamily="82" charset="0"/>
              </a:rPr>
              <a:t>This is the desired Output</a:t>
            </a:r>
            <a:endParaRPr lang="en-IN" sz="3200" u="sng" dirty="0">
              <a:solidFill>
                <a:srgbClr val="92D050"/>
              </a:solidFill>
              <a:latin typeface="Algerian" panose="04020705040A02060702" pitchFamily="82" charset="0"/>
            </a:endParaRPr>
          </a:p>
        </p:txBody>
      </p:sp>
      <p:pic>
        <p:nvPicPr>
          <p:cNvPr id="4" name="Picture 3"/>
          <p:cNvPicPr>
            <a:picLocks noChangeAspect="1"/>
          </p:cNvPicPr>
          <p:nvPr/>
        </p:nvPicPr>
        <p:blipFill>
          <a:blip r:embed="rId1"/>
          <a:stretch>
            <a:fillRect/>
          </a:stretch>
        </p:blipFill>
        <p:spPr>
          <a:xfrm>
            <a:off x="424682" y="1196752"/>
            <a:ext cx="11500245" cy="48965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49796" y="381000"/>
            <a:ext cx="10116619" cy="599728"/>
          </a:xfrm>
        </p:spPr>
        <p:txBody>
          <a:bodyPr>
            <a:normAutofit/>
          </a:bodyPr>
          <a:lstStyle/>
          <a:p>
            <a:pPr algn="l"/>
            <a:r>
              <a:rPr lang="en-US" sz="3200" b="1" i="0" u="sng" dirty="0">
                <a:solidFill>
                  <a:srgbClr val="92D050"/>
                </a:solidFill>
                <a:effectLst/>
                <a:latin typeface="Algerian" panose="04020705040A02060702" pitchFamily="82" charset="0"/>
              </a:rPr>
              <a:t>Distribution of Students by Semester</a:t>
            </a:r>
            <a:endParaRPr lang="en-US" sz="3200" b="0" i="0" u="sng" dirty="0">
              <a:solidFill>
                <a:srgbClr val="92D050"/>
              </a:solidFill>
              <a:effectLst/>
              <a:latin typeface="Algerian" panose="04020705040A02060702" pitchFamily="82" charset="0"/>
            </a:endParaRPr>
          </a:p>
        </p:txBody>
      </p:sp>
      <p:sp>
        <p:nvSpPr>
          <p:cNvPr id="4" name="Content Placeholder 3"/>
          <p:cNvSpPr>
            <a:spLocks noGrp="1"/>
          </p:cNvSpPr>
          <p:nvPr>
            <p:ph idx="1"/>
          </p:nvPr>
        </p:nvSpPr>
        <p:spPr>
          <a:xfrm>
            <a:off x="7894612" y="1124743"/>
            <a:ext cx="3888433" cy="5112569"/>
          </a:xfrm>
        </p:spPr>
        <p:txBody>
          <a:bodyPr>
            <a:normAutofit/>
          </a:bodyPr>
          <a:lstStyle/>
          <a:p>
            <a:pPr marL="0" indent="0">
              <a:buNone/>
            </a:pPr>
            <a:r>
              <a:rPr lang="en-US" u="sng" dirty="0"/>
              <a:t>Semesters &amp; Marks</a:t>
            </a:r>
            <a:endParaRPr lang="en-US" u="sng" dirty="0"/>
          </a:p>
          <a:p>
            <a:pPr marL="0" indent="0">
              <a:buNone/>
            </a:pPr>
            <a:r>
              <a:rPr lang="en-US" dirty="0"/>
              <a:t>Sem_1 – 3,654,142</a:t>
            </a:r>
            <a:endParaRPr lang="en-US" dirty="0"/>
          </a:p>
          <a:p>
            <a:pPr marL="0" indent="0">
              <a:buNone/>
            </a:pPr>
            <a:r>
              <a:rPr lang="en-US" dirty="0"/>
              <a:t>Sem_2 – 3,638,064</a:t>
            </a:r>
            <a:endParaRPr lang="en-IN" dirty="0"/>
          </a:p>
          <a:p>
            <a:pPr marL="0" indent="0">
              <a:buNone/>
            </a:pPr>
            <a:r>
              <a:rPr lang="en-US" dirty="0"/>
              <a:t>Sem_3 – 3,651,688</a:t>
            </a:r>
            <a:endParaRPr lang="en-IN" dirty="0"/>
          </a:p>
          <a:p>
            <a:pPr marL="0" indent="0">
              <a:buNone/>
            </a:pPr>
            <a:r>
              <a:rPr lang="en-US" dirty="0"/>
              <a:t>Sem_4 – 3,650,190</a:t>
            </a:r>
            <a:endParaRPr lang="en-IN" dirty="0"/>
          </a:p>
          <a:p>
            <a:pPr marL="0" indent="0">
              <a:buNone/>
            </a:pPr>
            <a:r>
              <a:rPr lang="en-US" dirty="0"/>
              <a:t>Sem_5 – 3,644,536</a:t>
            </a:r>
            <a:endParaRPr lang="en-IN" dirty="0"/>
          </a:p>
          <a:p>
            <a:pPr marL="0" indent="0">
              <a:buNone/>
            </a:pPr>
            <a:r>
              <a:rPr lang="en-US" dirty="0"/>
              <a:t>Sem_6 – 3,647,054</a:t>
            </a:r>
            <a:endParaRPr lang="en-IN" dirty="0"/>
          </a:p>
          <a:p>
            <a:pPr marL="0" indent="0">
              <a:buNone/>
            </a:pPr>
            <a:r>
              <a:rPr lang="en-US" dirty="0"/>
              <a:t>Sem_7 – 3,640,450</a:t>
            </a:r>
            <a:endParaRPr lang="en-IN" dirty="0"/>
          </a:p>
          <a:p>
            <a:pPr marL="0" indent="0">
              <a:buNone/>
            </a:pPr>
            <a:r>
              <a:rPr lang="en-US" dirty="0"/>
              <a:t>Sem_8 – 3,647,356</a:t>
            </a:r>
            <a:endParaRPr lang="en-IN" dirty="0"/>
          </a:p>
        </p:txBody>
      </p:sp>
      <p:pic>
        <p:nvPicPr>
          <p:cNvPr id="7" name="Picture 6"/>
          <p:cNvPicPr>
            <a:picLocks noChangeAspect="1"/>
          </p:cNvPicPr>
          <p:nvPr/>
        </p:nvPicPr>
        <p:blipFill>
          <a:blip r:embed="rId1"/>
          <a:stretch>
            <a:fillRect/>
          </a:stretch>
        </p:blipFill>
        <p:spPr>
          <a:xfrm>
            <a:off x="693812" y="1104662"/>
            <a:ext cx="6313412" cy="51125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009" y="381000"/>
            <a:ext cx="10094406" cy="527720"/>
          </a:xfrm>
        </p:spPr>
        <p:txBody>
          <a:bodyPr>
            <a:normAutofit fontScale="90000"/>
          </a:bodyPr>
          <a:lstStyle/>
          <a:p>
            <a:r>
              <a:rPr lang="en-IN" sz="3200" u="sng" dirty="0">
                <a:solidFill>
                  <a:srgbClr val="92D050"/>
                </a:solidFill>
                <a:latin typeface="Algerian" panose="04020705040A02060702" pitchFamily="82" charset="0"/>
              </a:rPr>
              <a:t>Marks Vs Semester</a:t>
            </a:r>
            <a:endParaRPr lang="en-IN" sz="3200" u="sng" dirty="0">
              <a:solidFill>
                <a:srgbClr val="92D050"/>
              </a:solidFill>
              <a:latin typeface="Algerian" panose="04020705040A02060702" pitchFamily="82" charset="0"/>
            </a:endParaRPr>
          </a:p>
        </p:txBody>
      </p:sp>
      <p:sp>
        <p:nvSpPr>
          <p:cNvPr id="3" name="Content Placeholder 2"/>
          <p:cNvSpPr>
            <a:spLocks noGrp="1"/>
          </p:cNvSpPr>
          <p:nvPr>
            <p:ph idx="1"/>
          </p:nvPr>
        </p:nvSpPr>
        <p:spPr>
          <a:xfrm>
            <a:off x="6310436" y="1052735"/>
            <a:ext cx="5544616" cy="4967065"/>
          </a:xfrm>
        </p:spPr>
        <p:txBody>
          <a:bodyPr>
            <a:normAutofit/>
          </a:bodyPr>
          <a:lstStyle/>
          <a:p>
            <a:pPr marL="1554480" lvl="8" indent="0">
              <a:buNone/>
            </a:pPr>
            <a:r>
              <a:rPr lang="en-US" sz="2100" dirty="0">
                <a:latin typeface="Aptos Display" panose="020B0004020202020204" pitchFamily="34" charset="0"/>
              </a:rPr>
              <a:t>The slide displays a graph titled "Distribution of marks of the Students Across Semesters". The x-axis displays the eight semesters (Sem 1, Sem 2, ..., Sem 8). The y-axis displays the marks obtained by students, with a scale ranging from 0 to approximately 1,900. The graph shows a relatively consistent distribution of students across all semesters, with a slight decrease in enrollment observed in Semesters 7 and 8</a:t>
            </a:r>
            <a:r>
              <a:rPr lang="en-US" dirty="0">
                <a:latin typeface="Aptos Display" panose="020B0004020202020204" pitchFamily="34" charset="0"/>
              </a:rPr>
              <a:t>.</a:t>
            </a:r>
            <a:endParaRPr lang="en-IN" dirty="0">
              <a:latin typeface="Aptos Display" panose="020B0004020202020204" pitchFamily="34" charset="0"/>
            </a:endParaRPr>
          </a:p>
        </p:txBody>
      </p:sp>
      <p:pic>
        <p:nvPicPr>
          <p:cNvPr id="4" name="Picture 3"/>
          <p:cNvPicPr>
            <a:picLocks noChangeAspect="1"/>
          </p:cNvPicPr>
          <p:nvPr/>
        </p:nvPicPr>
        <p:blipFill>
          <a:blip r:embed="rId1"/>
          <a:stretch>
            <a:fillRect/>
          </a:stretch>
        </p:blipFill>
        <p:spPr>
          <a:xfrm>
            <a:off x="679551" y="980728"/>
            <a:ext cx="7070088" cy="50390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4.xml><?xml version="1.0" encoding="utf-8"?>
<p:tagLst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V S O _ x 0 0 2 0 _ i t e m _ x 0 0 2 0 _ i d   x m l n s = " 4 0 2 6 2 f 9 4 - 9 f 3 5 - 4 a c 3 - 9 a 9 0 - 6 9 0 1 6 5 a 1 6 6 b 7 "   x s i : n i l = " t r u e " / > < A s s e t i d _ x 0 0 2 0 _   x m l n s = " 4 0 2 6 2 f 9 4 - 9 f 3 5 - 4 a c 3 - 9 a 9 0 - 6 9 0 1 6 5 a 1 6 6 b 7 "   x s i : n i l = " t r u e " / > < I t e m _ x 0 0 2 0 _ D e t a i l s   x m l n s = " 4 0 2 6 2 f 9 4 - 9 f 3 5 - 4 a c 3 - 9 a 9 0 - 6 9 0 1 6 5 a 1 6 6 b 7 "   x s i : n i l = " t r u e " / > < T e m p l a t e _ x 0 0 2 0 _ d e t a i l s   x m l n s = " 4 0 2 6 2 f 9 4 - 9 f 3 5 - 4 a c 3 - 9 a 9 0 - 6 9 0 1 6 5 a 1 6 6 b 7 "   x s i : n i l = " t r u e " / > < / d o c u m e n t M a n a g e m e n t > < / p : p r o p e r t i e s > 
</file>

<file path=customXml/item3.xml>��< ? x m l   v e r s i o n = " 1 . 0 " ? > < c t : c o n t e n t T y p e S c h e m a   c t : _ = " "   m a : _ = " "   m a : c o n t e n t T y p e N a m e = " D o c u m e n t "   m a : c o n t e n t T y p e I D = " 0 x 0 1 0 1 0 0 A A 3 F 7 D 9 4 0 6 9 F F 6 4 A 8 6 F 7 D F F 5 6 D 6 0 E 3 B E "   m a : c o n t e n t T y p e V e r s i o n = " 6 "   m a : c o n t e n t T y p e D e s c r i p t i o n = " C r e a t e   a   n e w   d o c u m e n t . "   m a : c o n t e n t T y p e S c o p e = " "   m a : v e r s i o n I D = " c 3 2 3 0 2 c 7 7 d 4 0 8 5 e c f 4 9 5 b d d d b 7 f 5 e 8 8 9 "   x m l n s : c t = " h t t p : / / s c h e m a s . m i c r o s o f t . c o m / o f f i c e / 2 0 0 6 / m e t a d a t a / c o n t e n t T y p e "   x m l n s : m a = " h t t p : / / s c h e m a s . m i c r o s o f t . c o m / o f f i c e / 2 0 0 6 / m e t a d a t a / p r o p e r t i e s / m e t a A t t r i b u t e s " >  
 < x s d : s c h e m a   t a r g e t N a m e s p a c e = " h t t p : / / s c h e m a s . m i c r o s o f t . c o m / o f f i c e / 2 0 0 6 / m e t a d a t a / p r o p e r t i e s "   m a : r o o t = " t r u e "   m a : f i e l d s I D = " 4 a b 5 a e 4 6 b e 9 5 f 9 d 0 b e 6 1 0 7 e 8 2 0 0 b e 7 a 2 "   n s 2 : _ = " "   n s 3 : _ = " "   x m l n s : x s d = " h t t p : / / w w w . w 3 . o r g / 2 0 0 1 / X M L S c h e m a "   x m l n s : x s = " h t t p : / / w w w . w 3 . o r g / 2 0 0 1 / X M L S c h e m a "   x m l n s : p = " h t t p : / / s c h e m a s . m i c r o s o f t . c o m / o f f i c e / 2 0 0 6 / m e t a d a t a / p r o p e r t i e s "   x m l n s : n s 2 = " a 4 f 3 5 9 4 8 - e 6 1 9 - 4 1 b 3 - a a 2 9 - 2 2 8 7 8 b 0 9 c f d 2 "   x m l n s : n s 3 = " 4 0 2 6 2 f 9 4 - 9 f 3 5 - 4 a c 3 - 9 a 9 0 - 6 9 0 1 6 5 a 1 6 6 b 7 " >  
 < x s d : i m p o r t   n a m e s p a c e = " a 4 f 3 5 9 4 8 - e 6 1 9 - 4 1 b 3 - a a 2 9 - 2 2 8 7 8 b 0 9 c f d 2 " / >  
 < x s d : i m p o r t   n a m e s p a c e = " 4 0 2 6 2 f 9 4 - 9 f 3 5 - 4 a c 3 - 9 a 9 0 - 6 9 0 1 6 5 a 1 6 6 b 7 " / >  
 < x s d : e l e m e n t   n a m e = " p r o p e r t i e s " >  
 < x s d : c o m p l e x T y p e >  
 < x s d : s e q u e n c e >  
 < x s d : e l e m e n t   n a m e = " d o c u m e n t M a n a g e m e n t " >  
 < x s d : c o m p l e x T y p e >  
 < x s d : a l l >  
 < x s d : e l e m e n t   r e f = " n s 2 : S h a r e d W i t h U s e r s "   m i n O c c u r s = " 0 " / >  
 < x s d : e l e m e n t   r e f = " n s 2 : S h a r e d W i t h D e t a i l s "   m i n O c c u r s = " 0 " / >  
 < x s d : e l e m e n t   r e f = " n s 3 : V S O _ x 0 0 2 0 _ i t e m _ x 0 0 2 0 _ i d "   m i n O c c u r s = " 0 " / >  
 < x s d : e l e m e n t   r e f = " n s 3 : I t e m _ x 0 0 2 0 _ D e t a i l s "   m i n O c c u r s = " 0 " / >  
 < x s d : e l e m e n t   r e f = " n s 3 : T e m p l a t e _ x 0 0 2 0 _ d e t a i l s "   m i n O c c u r s = " 0 " / >  
 < x s d : e l e m e n t   r e f = " n s 3 : A s s e t i d _ x 0 0 2 0 _ "   m i n O c c u r s = " 0 " / >  
 < / x s d : a l l >  
 < / x s d : c o m p l e x T y p e >  
 < / x s d : e l e m e n t >  
 < / x s d : s e q u e n c e >  
 < / x s d : c o m p l e x T y p e >  
 < / x s d : e l e m e n t >  
 < / x s d : s c h e m a >  
 < x s d : s c h e m a   t a r g e t N a m e s p a c e = " a 4 f 3 5 9 4 8 - e 6 1 9 - 4 1 b 3 - a a 2 9 - 2 2 8 7 8 b 0 9 c f d 2 " 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8 " 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9 "   n i l l a b l e = " t r u e "   m a : d i s p l a y N a m e = " S h a r e d   W i t h   D e t a i l s "   m a : d e s c r i p t i o n = " "   m a : i n t e r n a l N a m e = " S h a r e d W i t h D e t a i l s "   m a : r e a d O n l y = " t r u e " >  
 < x s d : s i m p l e T y p e >  
 < x s d : r e s t r i c t i o n   b a s e = " d m s : N o t e " >  
 < x s d : m a x L e n g t h   v a l u e = " 2 5 5 " / >  
 < / x s d : r e s t r i c t i o n >  
 < / x s d : s i m p l e T y p e >  
 < / x s d : e l e m e n t >  
 < / x s d : s c h e m a >  
 < x s d : s c h e m a   t a r g e t N a m e s p a c e = " 4 0 2 6 2 f 9 4 - 9 f 3 5 - 4 a c 3 - 9 a 9 0 - 6 9 0 1 6 5 a 1 6 6 b 7 " 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V S O _ x 0 0 2 0 _ i t e m _ x 0 0 2 0 _ i d "   m a : i n d e x = " 1 0 "   n i l l a b l e = " t r u e "   m a : d i s p l a y N a m e = " V S O   i t e m   i d "   m a : d e s c r i p t i o n = " P l e a s e   a d d   t h e   b u g   n u m b e r   t o   r e f e r   t o   V S O   i t e m s . "   m a : i n t e r n a l N a m e = " V S O _ x 0 0 2 0 _ i t e m _ x 0 0 2 0 _ i d " >  
 < x s d : s i m p l e T y p e >  
 < x s d : r e s t r i c t i o n   b a s e = " d m s : T e x t " >  
 < x s d : m a x L e n g t h   v a l u e = " 2 5 5 " / >  
 < / x s d : r e s t r i c t i o n >  
 < / x s d : s i m p l e T y p e >  
 < / x s d : e l e m e n t >  
 < x s d : e l e m e n t   n a m e = " I t e m _ x 0 0 2 0 _ D e t a i l s "   m a : i n d e x = " 1 1 "   n i l l a b l e = " t r u e "   m a : d i s p l a y N a m e = " I t e m   D e t a i l s "   m a : i n t e r n a l N a m e = " I t e m _ x 0 0 2 0 _ D e t a i l s " >  
 < x s d : s i m p l e T y p e >  
 < x s d : r e s t r i c t i o n   b a s e = " d m s : N o t e " >  
 < x s d : m a x L e n g t h   v a l u e = " 2 5 5 " / >  
 < / x s d : r e s t r i c t i o n >  
 < / x s d : s i m p l e T y p e >  
 < / x s d : e l e m e n t >  
 < x s d : e l e m e n t   n a m e = " T e m p l a t e _ x 0 0 2 0 _ d e t a i l s "   m a : i n d e x = " 1 2 "   n i l l a b l e = " t r u e "   m a : d i s p l a y N a m e = " T e m p l a t e   d e t a i l s "   m a : i n t e r n a l N a m e = " T e m p l a t e _ x 0 0 2 0 _ d e t a i l s " >  
 < x s d : s i m p l e T y p e >  
 < x s d : r e s t r i c t i o n   b a s e = " d m s : T e x t " / >  
 < / x s d : s i m p l e T y p e >  
 < / x s d : e l e m e n t >  
 < x s d : e l e m e n t   n a m e = " A s s e t i d _ x 0 0 2 0 _ "   m a : i n d e x = " 1 3 "   n i l l a b l e = " t r u e "   m a : d i s p l a y N a m e = " A s s e t i d   "   m a : i n t e r n a l N a m e = " A s s e t i d _ x 0 0 2 0 _ " > 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0875BD71-4A33-4FB7-88CA-777C4D9E6EE5}">
  <ds:schemaRefs/>
</ds:datastoreItem>
</file>

<file path=customXml/itemProps2.xml><?xml version="1.0" encoding="utf-8"?>
<ds:datastoreItem xmlns:ds="http://schemas.openxmlformats.org/officeDocument/2006/customXml" ds:itemID="{3049C11C-71DC-49B6-ACD8-27E3AE088D14}">
  <ds:schemaRefs/>
</ds:datastoreItem>
</file>

<file path=customXml/itemProps3.xml><?xml version="1.0" encoding="utf-8"?>
<ds:datastoreItem xmlns:ds="http://schemas.openxmlformats.org/officeDocument/2006/customXml" ds:itemID="{51F78577-2839-4BFF-9EC7-673BD8FEBD87}">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0</TotalTime>
  <Words>2700</Words>
  <Application>WPS Presentation</Application>
  <PresentationFormat>Custom</PresentationFormat>
  <Paragraphs>52</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Algerian</vt:lpstr>
      <vt:lpstr>Gabriola</vt:lpstr>
      <vt:lpstr>Aptos Display</vt:lpstr>
      <vt:lpstr>Century Gothic</vt:lpstr>
      <vt:lpstr>Microsoft YaHei</vt:lpstr>
      <vt:lpstr>Arial Unicode MS</vt:lpstr>
      <vt:lpstr>Segoe Print</vt:lpstr>
      <vt:lpstr>Blue atom design template</vt:lpstr>
      <vt:lpstr>  WELCOME                 IBM COGNOS analytics                        </vt:lpstr>
      <vt:lpstr>  EduConnect: Enhancing College Management through Star Schema Analysis </vt:lpstr>
      <vt:lpstr>Data Overview and Visualization in IBM Cognos</vt:lpstr>
      <vt:lpstr>Institute Database</vt:lpstr>
      <vt:lpstr>This is the desired Output</vt:lpstr>
      <vt:lpstr>This table is used to show location of the institutions</vt:lpstr>
      <vt:lpstr>This is the desired Output</vt:lpstr>
      <vt:lpstr>Distribution of Students by Semester</vt:lpstr>
      <vt:lpstr>Marks Vs Semester</vt:lpstr>
      <vt:lpstr>Semester-wise Distribution of Paper Submissions</vt:lpstr>
      <vt:lpstr>IIT Colleges where located in all over India</vt:lpstr>
      <vt:lpstr>College administrative division of tamilnadu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IBM COGNOS analytics                        </dc:title>
  <dc:creator>AK Muhil</dc:creator>
  <cp:lastModifiedBy>karthikeyan</cp:lastModifiedBy>
  <cp:revision>6</cp:revision>
  <dcterms:created xsi:type="dcterms:W3CDTF">2024-02-26T13:06:00Z</dcterms:created>
  <dcterms:modified xsi:type="dcterms:W3CDTF">2024-04-22T16:46:29Z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y fmtid="{D5CDD505-2E9C-101B-9397-08002B2CF9AE}" pid="12" name="ICV">
    <vt:lpwstr>9E5E64146BCC4C7B95A5CC73BB1BB1C9_12</vt:lpwstr>
  </property>
  <property fmtid="{D5CDD505-2E9C-101B-9397-08002B2CF9AE}" pid="13" name="KSOProductBuildVer">
    <vt:lpwstr>1033-12.2.0.13489</vt:lpwstr>
  </property>
</Properties>
</file>