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uce Bold" charset="1" panose="00000800000000000000"/>
      <p:regular r:id="rId20"/>
    </p:embeddedFont>
    <p:embeddedFont>
      <p:font typeface="Open Sauce" charset="1" panose="00000500000000000000"/>
      <p:regular r:id="rId21"/>
    </p:embeddedFont>
    <p:embeddedFont>
      <p:font typeface="Canva Sans Bold" charset="1" panose="020B0803030501040103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2243931"/>
            <a:ext cx="18288000" cy="0"/>
          </a:xfrm>
          <a:prstGeom prst="line">
            <a:avLst/>
          </a:prstGeom>
          <a:ln cap="rnd" w="9525">
            <a:solidFill>
              <a:srgbClr val="F6FF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305170" y="4655860"/>
            <a:ext cx="5671432" cy="7561909"/>
          </a:xfrm>
          <a:custGeom>
            <a:avLst/>
            <a:gdLst/>
            <a:ahLst/>
            <a:cxnLst/>
            <a:rect r="r" b="b" t="t" l="l"/>
            <a:pathLst>
              <a:path h="7561909" w="5671432">
                <a:moveTo>
                  <a:pt x="0" y="0"/>
                </a:moveTo>
                <a:lnTo>
                  <a:pt x="5671432" y="0"/>
                </a:lnTo>
                <a:lnTo>
                  <a:pt x="5671432" y="7561909"/>
                </a:lnTo>
                <a:lnTo>
                  <a:pt x="0" y="7561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09864"/>
            <a:ext cx="13112186" cy="2533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4"/>
              </a:lnSpc>
            </a:pPr>
            <a:r>
              <a:rPr lang="en-US" b="true" sz="6003" spc="-60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GLOBAL TRENDS IN PREMATURE NCD DEATHS &amp; IMPLICATIONS FOR RWANDA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613440"/>
            <a:ext cx="9264086" cy="86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true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</a:t>
            </a:r>
            <a:r>
              <a:rPr lang="en-US" sz="2500" b="true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apstone Project – INSY 8413: Introduction to Big Data Analytics (2024–2025)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940664"/>
            <a:ext cx="9264086" cy="1298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Presented by: MUHIRE Samuel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Date: 1/August /2025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6FF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4000500" y="5138738"/>
            <a:ext cx="10287000" cy="0"/>
          </a:xfrm>
          <a:prstGeom prst="line">
            <a:avLst/>
          </a:prstGeom>
          <a:ln cap="rnd" w="9525">
            <a:solidFill>
              <a:srgbClr val="4A9D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998060" y="962025"/>
            <a:ext cx="6778683" cy="802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3"/>
              </a:lnSpc>
            </a:pPr>
          </a:p>
          <a:p>
            <a:pPr algn="ctr" marL="751502" indent="-375751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4A9D75"/>
                </a:solidFill>
                <a:latin typeface="Open Sauce"/>
                <a:ea typeface="Open Sauce"/>
                <a:cs typeface="Open Sauce"/>
                <a:sym typeface="Open Sauce"/>
              </a:rPr>
              <a:t>Python Side:</a:t>
            </a:r>
          </a:p>
          <a:p>
            <a:pPr algn="ctr" marL="751502" indent="-375751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4A9D75"/>
                </a:solidFill>
                <a:latin typeface="Open Sauce"/>
                <a:ea typeface="Open Sauce"/>
                <a:cs typeface="Open Sauce"/>
                <a:sym typeface="Open Sauce"/>
              </a:rPr>
              <a:t>Custom risk index (combining lifestyle, income, and region)</a:t>
            </a:r>
          </a:p>
          <a:p>
            <a:pPr algn="ctr" marL="751502" indent="-375751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4A9D75"/>
                </a:solidFill>
                <a:latin typeface="Open Sauce"/>
                <a:ea typeface="Open Sauce"/>
                <a:cs typeface="Open Sauce"/>
                <a:sym typeface="Open Sauce"/>
              </a:rPr>
              <a:t>Feature importance analysis</a:t>
            </a:r>
          </a:p>
          <a:p>
            <a:pPr algn="ctr" marL="751502" indent="-375751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4A9D75"/>
                </a:solidFill>
                <a:latin typeface="Open Sauce"/>
                <a:ea typeface="Open Sauce"/>
                <a:cs typeface="Open Sauce"/>
                <a:sym typeface="Open Sauce"/>
              </a:rPr>
              <a:t>Power BI Side:</a:t>
            </a:r>
          </a:p>
          <a:p>
            <a:pPr algn="ctr" marL="751502" indent="-375751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4A9D75"/>
                </a:solidFill>
                <a:latin typeface="Open Sauce"/>
                <a:ea typeface="Open Sauce"/>
                <a:cs typeface="Open Sauce"/>
                <a:sym typeface="Open Sauce"/>
              </a:rPr>
              <a:t>DAX formulas for dynamic comparisons</a:t>
            </a:r>
          </a:p>
          <a:p>
            <a:pPr algn="ctr" marL="751502" indent="-375751" lvl="1">
              <a:lnSpc>
                <a:spcPts val="4873"/>
              </a:lnSpc>
              <a:buFont typeface="Arial"/>
              <a:buChar char="•"/>
            </a:pPr>
            <a:r>
              <a:rPr lang="en-US" sz="3480">
                <a:solidFill>
                  <a:srgbClr val="4A9D75"/>
                </a:solidFill>
                <a:latin typeface="Open Sauce"/>
                <a:ea typeface="Open Sauce"/>
                <a:cs typeface="Open Sauce"/>
                <a:sym typeface="Open Sauce"/>
              </a:rPr>
              <a:t>Custom bookmarks and AI insights</a:t>
            </a:r>
          </a:p>
          <a:p>
            <a:pPr algn="ctr">
              <a:lnSpc>
                <a:spcPts val="4873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26716" y="3323901"/>
            <a:ext cx="6348639" cy="319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</a:t>
            </a:r>
            <a:r>
              <a:rPr lang="en-US" b="true" sz="9200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ative </a:t>
            </a:r>
          </a:p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6FF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07446" y="2612964"/>
            <a:ext cx="12273108" cy="579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4"/>
              </a:lnSpc>
            </a:pPr>
          </a:p>
          <a:p>
            <a:pPr algn="ctr" marL="998537" indent="-499268" lvl="1">
              <a:lnSpc>
                <a:spcPts val="6474"/>
              </a:lnSpc>
              <a:buFont typeface="Arial"/>
              <a:buChar char="•"/>
            </a:pPr>
            <a:r>
              <a:rPr lang="en-US" b="true" sz="4624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1: Missing </a:t>
            </a:r>
            <a:r>
              <a:rPr lang="en-US" b="true" sz="4624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</a:p>
          <a:p>
            <a:pPr algn="ctr" marL="998537" indent="-499268" lvl="1">
              <a:lnSpc>
                <a:spcPts val="6474"/>
              </a:lnSpc>
              <a:buFont typeface="Arial"/>
              <a:buChar char="•"/>
            </a:pPr>
            <a:r>
              <a:rPr lang="en-US" b="true" sz="4624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✅ Used imputation strategies</a:t>
            </a:r>
          </a:p>
          <a:p>
            <a:pPr algn="ctr" marL="998537" indent="-499268" lvl="1">
              <a:lnSpc>
                <a:spcPts val="6474"/>
              </a:lnSpc>
              <a:buFont typeface="Arial"/>
              <a:buChar char="•"/>
            </a:pPr>
            <a:r>
              <a:rPr lang="en-US" b="true" sz="4624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2: Imbalanced classes</a:t>
            </a:r>
          </a:p>
          <a:p>
            <a:pPr algn="ctr" marL="998537" indent="-499268" lvl="1">
              <a:lnSpc>
                <a:spcPts val="6474"/>
              </a:lnSpc>
              <a:buFont typeface="Arial"/>
              <a:buChar char="•"/>
            </a:pPr>
            <a:r>
              <a:rPr lang="en-US" b="true" sz="4624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✅ Used stratified sampling</a:t>
            </a:r>
          </a:p>
          <a:p>
            <a:pPr algn="ctr" marL="998537" indent="-499268" lvl="1">
              <a:lnSpc>
                <a:spcPts val="6474"/>
              </a:lnSpc>
              <a:buFont typeface="Arial"/>
              <a:buChar char="•"/>
            </a:pPr>
            <a:r>
              <a:rPr lang="en-US" b="true" sz="4624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3: Visualization overload</a:t>
            </a:r>
          </a:p>
          <a:p>
            <a:pPr algn="ctr" marL="998537" indent="-499268" lvl="1">
              <a:lnSpc>
                <a:spcPts val="6474"/>
              </a:lnSpc>
              <a:buFont typeface="Arial"/>
              <a:buChar char="•"/>
            </a:pPr>
            <a:r>
              <a:rPr lang="en-US" b="true" sz="4624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✅ Used filters &amp; drill-downs for clarity</a:t>
            </a:r>
          </a:p>
          <a:p>
            <a:pPr algn="ctr">
              <a:lnSpc>
                <a:spcPts val="10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007446" y="654292"/>
            <a:ext cx="13016403" cy="156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</a:t>
            </a:r>
            <a:r>
              <a:rPr lang="en-US" b="true" sz="9200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&amp; Solutions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6FF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1702" y="857250"/>
            <a:ext cx="10712201" cy="156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9200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91702" y="2960016"/>
            <a:ext cx="10998675" cy="520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Governments shoul</a:t>
            </a:r>
            <a:r>
              <a:rPr lang="en-US" b="true" sz="4200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monitor male NCD death trends</a:t>
            </a:r>
          </a:p>
          <a:p>
            <a:pPr algn="ctr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Invest in early screening programs in high-risk regions</a:t>
            </a:r>
          </a:p>
          <a:p>
            <a:pPr algn="ctr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4A9D7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Public health campaigns for lifestyle-related risks</a:t>
            </a:r>
          </a:p>
          <a:p>
            <a:pPr algn="ctr">
              <a:lnSpc>
                <a:spcPts val="616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333" r="0" b="-83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00906" y="826663"/>
            <a:ext cx="14486189" cy="152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0"/>
              </a:lnSpc>
            </a:pPr>
            <a:r>
              <a:rPr lang="en-US" b="true" sz="10800" spc="-108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Tools &amp; Techniques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0" y="9258300"/>
            <a:ext cx="18288000" cy="0"/>
          </a:xfrm>
          <a:prstGeom prst="line">
            <a:avLst/>
          </a:prstGeom>
          <a:ln cap="rnd" w="9525">
            <a:solidFill>
              <a:srgbClr val="F6FF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254525" y="3183215"/>
            <a:ext cx="11778950" cy="5170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6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(Pandas, </a:t>
            </a:r>
            <a:r>
              <a:rPr lang="en-US" b="true" sz="4200">
                <a:solidFill>
                  <a:srgbClr val="F6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ARIMA, DBSCAN, Seaborn, Scikit-learn)</a:t>
            </a:r>
          </a:p>
          <a:p>
            <a:pPr algn="ctr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6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BI (Interactive visuals, DAX measures)</a:t>
            </a:r>
          </a:p>
          <a:p>
            <a:pPr algn="ctr" marL="906785" indent="-453392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6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 function for high-mortality country flagging</a:t>
            </a:r>
          </a:p>
          <a:p>
            <a:pPr algn="ctr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944" r="0" b="-847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11503" y="330827"/>
            <a:ext cx="11464994" cy="281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spc="-99" b="true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Less</a:t>
            </a:r>
            <a:r>
              <a:rPr lang="en-US" sz="9999" spc="-99" b="true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ons Learned</a:t>
            </a:r>
          </a:p>
          <a:p>
            <a:pPr algn="l">
              <a:lnSpc>
                <a:spcPts val="11000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0" y="6778665"/>
            <a:ext cx="18288000" cy="0"/>
          </a:xfrm>
          <a:prstGeom prst="line">
            <a:avLst/>
          </a:prstGeom>
          <a:ln cap="rnd" w="9525">
            <a:solidFill>
              <a:srgbClr val="F6FF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325696" y="2423927"/>
            <a:ext cx="9636609" cy="3580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6FFFB"/>
                </a:solidFill>
                <a:latin typeface="Canva Sans"/>
                <a:ea typeface="Canva Sans"/>
                <a:cs typeface="Canva Sans"/>
                <a:sym typeface="Canva Sans"/>
              </a:rPr>
              <a:t>Time series nee</a:t>
            </a:r>
            <a:r>
              <a:rPr lang="en-US" sz="3399">
                <a:solidFill>
                  <a:srgbClr val="F6FFFB"/>
                </a:solidFill>
                <a:latin typeface="Canva Sans"/>
                <a:ea typeface="Canva Sans"/>
                <a:cs typeface="Canva Sans"/>
                <a:sym typeface="Canva Sans"/>
              </a:rPr>
              <a:t>ds longer historical data for accuracy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6FFFB"/>
                </a:solidFill>
                <a:latin typeface="Canva Sans"/>
                <a:ea typeface="Canva Sans"/>
                <a:cs typeface="Canva Sans"/>
                <a:sym typeface="Canva Sans"/>
              </a:rPr>
              <a:t>Clustering sensitive to scaling and parameter tuning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6FFFB"/>
                </a:solidFill>
                <a:latin typeface="Canva Sans"/>
                <a:ea typeface="Canva Sans"/>
                <a:cs typeface="Canva Sans"/>
                <a:sym typeface="Canva Sans"/>
              </a:rPr>
              <a:t>Visual storytelling critical for engagement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03896" y="7640678"/>
            <a:ext cx="16680209" cy="156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6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</a:t>
            </a:r>
            <a:r>
              <a:rPr lang="en-US" b="true" sz="9200">
                <a:solidFill>
                  <a:srgbClr val="F6FF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824831"/>
            <a:ext cx="18288000" cy="0"/>
          </a:xfrm>
          <a:prstGeom prst="line">
            <a:avLst/>
          </a:prstGeom>
          <a:ln cap="rnd" w="9525">
            <a:solidFill>
              <a:srgbClr val="4A9D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993693" y="3630158"/>
            <a:ext cx="6740890" cy="5319834"/>
          </a:xfrm>
          <a:custGeom>
            <a:avLst/>
            <a:gdLst/>
            <a:ahLst/>
            <a:cxnLst/>
            <a:rect r="r" b="b" t="t" l="l"/>
            <a:pathLst>
              <a:path h="5319834" w="6740890">
                <a:moveTo>
                  <a:pt x="0" y="0"/>
                </a:moveTo>
                <a:lnTo>
                  <a:pt x="6740889" y="0"/>
                </a:lnTo>
                <a:lnTo>
                  <a:pt x="6740889" y="5319834"/>
                </a:lnTo>
                <a:lnTo>
                  <a:pt x="0" y="5319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92" t="-7061" r="-9035" b="-16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55582"/>
            <a:ext cx="17819926" cy="129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10"/>
              </a:lnSpc>
            </a:pPr>
            <a:r>
              <a:rPr lang="en-US" sz="9100" spc="-91" b="true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Sector &amp; Problem Definition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1946" y="3736117"/>
            <a:ext cx="9631746" cy="3621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9"/>
              </a:lnSpc>
            </a:pPr>
            <a:r>
              <a:rPr lang="en-US" sz="4077" b="true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 Statement:</a:t>
            </a:r>
          </a:p>
          <a:p>
            <a:pPr algn="l">
              <a:lnSpc>
                <a:spcPts val="4589"/>
              </a:lnSpc>
              <a:spcBef>
                <a:spcPct val="0"/>
              </a:spcBef>
            </a:pPr>
            <a:r>
              <a:rPr lang="en-US" sz="3278" b="true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Can global health data help predict trends in premature deaths caused by noncommunicable diseases (NCDs) such as diabetes, cardiovascular disease, cancer, and chronic respiratory conditions?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1946" y="2498604"/>
            <a:ext cx="6110778" cy="52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b="true" sz="3800" spc="-38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Sector Chosen: ✅ Health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6FF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9730" y="722610"/>
            <a:ext cx="12248539" cy="65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0"/>
              </a:lnSpc>
            </a:pPr>
            <a:r>
              <a:rPr lang="en-US" sz="4700" spc="-47" b="true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Premature NCD Mortality Global Dataset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1824831"/>
            <a:ext cx="18288000" cy="0"/>
          </a:xfrm>
          <a:prstGeom prst="line">
            <a:avLst/>
          </a:prstGeom>
          <a:ln cap="rnd" w="9525">
            <a:solidFill>
              <a:srgbClr val="4A9D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616464" y="3044164"/>
            <a:ext cx="12371988" cy="508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Source Link: https://www.who.int/data/gho/data/indicators/indicator-details/GHO/ncd-deaths-premature-due-to-ncd-as-proportion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Rows/Columns: e.g., 10,000 rows × 15 columns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Structure: ✅ Structured (CSV)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Status: ❌ Requires preprocessing (missing values, duplicates, etc.)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7894" y="1299413"/>
            <a:ext cx="15977932" cy="8987587"/>
          </a:xfrm>
          <a:custGeom>
            <a:avLst/>
            <a:gdLst/>
            <a:ahLst/>
            <a:cxnLst/>
            <a:rect r="r" b="b" t="t" l="l"/>
            <a:pathLst>
              <a:path h="8987587" w="15977932">
                <a:moveTo>
                  <a:pt x="0" y="0"/>
                </a:moveTo>
                <a:lnTo>
                  <a:pt x="15977932" y="0"/>
                </a:lnTo>
                <a:lnTo>
                  <a:pt x="15977932" y="8987587"/>
                </a:lnTo>
                <a:lnTo>
                  <a:pt x="0" y="8987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534" r="-14457" b="-1907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952831" cy="10287000"/>
          </a:xfrm>
          <a:custGeom>
            <a:avLst/>
            <a:gdLst/>
            <a:ahLst/>
            <a:cxnLst/>
            <a:rect r="r" b="b" t="t" l="l"/>
            <a:pathLst>
              <a:path h="10287000" w="6952831">
                <a:moveTo>
                  <a:pt x="0" y="0"/>
                </a:moveTo>
                <a:lnTo>
                  <a:pt x="6952831" y="0"/>
                </a:lnTo>
                <a:lnTo>
                  <a:pt x="69528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753" t="0" r="-8275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334332" y="1028700"/>
            <a:ext cx="7492916" cy="6837330"/>
            <a:chOff x="0" y="0"/>
            <a:chExt cx="9990554" cy="911644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7150"/>
              <a:ext cx="9990554" cy="1987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89"/>
                </a:lnSpc>
              </a:pPr>
              <a:r>
                <a:rPr lang="en-US" sz="5263" spc="-52" b="true">
                  <a:solidFill>
                    <a:srgbClr val="4A9D75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Python Analysis – Cleaning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818353"/>
              <a:ext cx="9990554" cy="6298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4"/>
                </a:lnSpc>
              </a:pPr>
            </a:p>
            <a:p>
              <a:pPr algn="l" marL="577477" indent="-288738" lvl="1">
                <a:lnSpc>
                  <a:spcPts val="3744"/>
                </a:lnSpc>
                <a:buFont typeface="Arial"/>
                <a:buChar char="•"/>
              </a:pPr>
              <a:r>
                <a:rPr lang="en-US" sz="2674">
                  <a:solidFill>
                    <a:srgbClr val="4A9D75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Handled Tasks:</a:t>
              </a:r>
            </a:p>
            <a:p>
              <a:pPr algn="l" marL="1154954" indent="-384985" lvl="2">
                <a:lnSpc>
                  <a:spcPts val="3744"/>
                </a:lnSpc>
                <a:buFont typeface="Arial"/>
                <a:buChar char="⚬"/>
              </a:pPr>
              <a:r>
                <a:rPr lang="en-US" sz="2674">
                  <a:solidFill>
                    <a:srgbClr val="4A9D75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Missing value imputation (mean/mode)</a:t>
              </a:r>
            </a:p>
            <a:p>
              <a:pPr algn="l" marL="1154954" indent="-384985" lvl="2">
                <a:lnSpc>
                  <a:spcPts val="3744"/>
                </a:lnSpc>
                <a:buFont typeface="Arial"/>
                <a:buChar char="⚬"/>
              </a:pPr>
              <a:r>
                <a:rPr lang="en-US" sz="2674">
                  <a:solidFill>
                    <a:srgbClr val="4A9D75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Column renaming for clarity</a:t>
              </a:r>
            </a:p>
            <a:p>
              <a:pPr algn="l" marL="1154954" indent="-384985" lvl="2">
                <a:lnSpc>
                  <a:spcPts val="3744"/>
                </a:lnSpc>
                <a:buFont typeface="Arial"/>
                <a:buChar char="⚬"/>
              </a:pPr>
              <a:r>
                <a:rPr lang="en-US" sz="2674">
                  <a:solidFill>
                    <a:srgbClr val="4A9D75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Encoding categorical columns</a:t>
              </a:r>
            </a:p>
            <a:p>
              <a:pPr algn="l" marL="1154954" indent="-384985" lvl="2">
                <a:lnSpc>
                  <a:spcPts val="3744"/>
                </a:lnSpc>
                <a:buFont typeface="Arial"/>
                <a:buChar char="⚬"/>
              </a:pPr>
              <a:r>
                <a:rPr lang="en-US" sz="2674">
                  <a:solidFill>
                    <a:srgbClr val="4A9D75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Removing duplicates &amp; outliers</a:t>
              </a:r>
            </a:p>
            <a:p>
              <a:pPr algn="l" marL="577477" indent="-288738" lvl="1">
                <a:lnSpc>
                  <a:spcPts val="3744"/>
                </a:lnSpc>
                <a:buFont typeface="Arial"/>
                <a:buChar char="•"/>
              </a:pPr>
              <a:r>
                <a:rPr lang="en-US" sz="2674">
                  <a:solidFill>
                    <a:srgbClr val="4A9D75"/>
                  </a:solidFill>
                  <a:latin typeface="Open Sauce"/>
                  <a:ea typeface="Open Sauce"/>
                  <a:cs typeface="Open Sauce"/>
                  <a:sym typeface="Open Sauce"/>
                </a:rPr>
                <a:t>(Show a screenshot of cleaned dataset head)</a:t>
              </a:r>
            </a:p>
            <a:p>
              <a:pPr algn="l">
                <a:lnSpc>
                  <a:spcPts val="3744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A9D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551" y="3108455"/>
            <a:ext cx="9725688" cy="7294266"/>
          </a:xfrm>
          <a:custGeom>
            <a:avLst/>
            <a:gdLst/>
            <a:ahLst/>
            <a:cxnLst/>
            <a:rect r="r" b="b" t="t" l="l"/>
            <a:pathLst>
              <a:path h="7294266" w="9725688">
                <a:moveTo>
                  <a:pt x="0" y="0"/>
                </a:moveTo>
                <a:lnTo>
                  <a:pt x="9725689" y="0"/>
                </a:lnTo>
                <a:lnTo>
                  <a:pt x="9725689" y="7294266"/>
                </a:lnTo>
                <a:lnTo>
                  <a:pt x="0" y="729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63231" y="355582"/>
            <a:ext cx="15996069" cy="282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10000" spc="-100" b="true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Exploratory Data</a:t>
            </a:r>
            <a:r>
              <a:rPr lang="en-US" sz="10000" spc="-100" b="true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Analysis (EDA)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37289" y="5095875"/>
            <a:ext cx="5779043" cy="3051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HIGHE</a:t>
            </a:r>
            <a:r>
              <a:rPr lang="en-US" b="true" sz="2499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 PREMATURE NCD RATES: SUB-SAHARAN AFRICA &amp; SOUTHEAST ASIA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GENDER DISPARITY: MEN MORE AFFECTED GLOBALLY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336202"/>
            <a:ext cx="18288000" cy="0"/>
          </a:xfrm>
          <a:prstGeom prst="line">
            <a:avLst/>
          </a:prstGeom>
          <a:ln cap="rnd" w="9525">
            <a:solidFill>
              <a:srgbClr val="4A9D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3821" y="2617190"/>
            <a:ext cx="9319436" cy="7294266"/>
          </a:xfrm>
          <a:custGeom>
            <a:avLst/>
            <a:gdLst/>
            <a:ahLst/>
            <a:cxnLst/>
            <a:rect r="r" b="b" t="t" l="l"/>
            <a:pathLst>
              <a:path h="7294266" w="9319436">
                <a:moveTo>
                  <a:pt x="0" y="0"/>
                </a:moveTo>
                <a:lnTo>
                  <a:pt x="9319436" y="0"/>
                </a:lnTo>
                <a:lnTo>
                  <a:pt x="9319436" y="7294266"/>
                </a:lnTo>
                <a:lnTo>
                  <a:pt x="0" y="729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55" r="-900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08680" y="800488"/>
            <a:ext cx="15568657" cy="1254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 spc="-88" b="true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Machine Learning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93009" y="3400309"/>
            <a:ext cx="6551595" cy="5857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 Chosen: Logistic Regression (or Decision Tree, etc.)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</a:t>
            </a:r>
            <a:r>
              <a:rPr lang="en-US" b="true" sz="3000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arget Variable: Premature Death (Yes/No)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Training/Testing Split: 70% / 30%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Innovatio</a:t>
            </a:r>
            <a:r>
              <a:rPr lang="en-US" b="true" sz="3000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n: Added custom feature: NCD_risk_index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248775"/>
            <a:ext cx="18288000" cy="0"/>
          </a:xfrm>
          <a:prstGeom prst="line">
            <a:avLst/>
          </a:prstGeom>
          <a:ln cap="rnd" w="9525">
            <a:solidFill>
              <a:srgbClr val="4A9D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920308" y="1269266"/>
            <a:ext cx="10753004" cy="6451802"/>
          </a:xfrm>
          <a:custGeom>
            <a:avLst/>
            <a:gdLst/>
            <a:ahLst/>
            <a:cxnLst/>
            <a:rect r="r" b="b" t="t" l="l"/>
            <a:pathLst>
              <a:path h="6451802" w="10753004">
                <a:moveTo>
                  <a:pt x="0" y="0"/>
                </a:moveTo>
                <a:lnTo>
                  <a:pt x="10753005" y="0"/>
                </a:lnTo>
                <a:lnTo>
                  <a:pt x="10753005" y="6451802"/>
                </a:lnTo>
                <a:lnTo>
                  <a:pt x="0" y="645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18917" y="1899540"/>
            <a:ext cx="7869977" cy="5191253"/>
            <a:chOff x="0" y="0"/>
            <a:chExt cx="10493303" cy="692167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689312"/>
              <a:ext cx="10493303" cy="4232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4A9D75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DBSCAN used to detect clusters of high NCD mortality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4A9D75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Parameters optimized for density-based separation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4A9D75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Identified high-risk regions globally</a:t>
              </a:r>
            </a:p>
            <a:p>
              <a:pPr algn="l">
                <a:lnSpc>
                  <a:spcPts val="4200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7625"/>
              <a:ext cx="10493303" cy="1998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30"/>
                </a:lnSpc>
              </a:pPr>
              <a:r>
                <a:rPr lang="en-US" sz="5300" spc="-53" b="true">
                  <a:solidFill>
                    <a:srgbClr val="4A9D75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Detecting High-Risk Countries with DBSCAN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F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824831"/>
            <a:ext cx="18288000" cy="0"/>
          </a:xfrm>
          <a:prstGeom prst="line">
            <a:avLst/>
          </a:prstGeom>
          <a:ln cap="rnd" w="9525">
            <a:solidFill>
              <a:srgbClr val="4A9D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586753" y="2784818"/>
            <a:ext cx="10109115" cy="6238131"/>
          </a:xfrm>
          <a:custGeom>
            <a:avLst/>
            <a:gdLst/>
            <a:ahLst/>
            <a:cxnLst/>
            <a:rect r="r" b="b" t="t" l="l"/>
            <a:pathLst>
              <a:path h="6238131" w="10109115">
                <a:moveTo>
                  <a:pt x="0" y="0"/>
                </a:moveTo>
                <a:lnTo>
                  <a:pt x="10109114" y="0"/>
                </a:lnTo>
                <a:lnTo>
                  <a:pt x="10109114" y="6238131"/>
                </a:lnTo>
                <a:lnTo>
                  <a:pt x="0" y="6238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11080" y="675930"/>
            <a:ext cx="11135688" cy="753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0"/>
              </a:lnSpc>
            </a:pPr>
            <a:r>
              <a:rPr lang="en-US" sz="5300" spc="-53" b="true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Time Series Forecasting (ARIMA)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5350" y="3688537"/>
            <a:ext cx="6006513" cy="435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Forecasted Rwanda’s NCD rates up to 2030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ARIMA(1,1,1) provided best fit based on AIC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4A9D7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Slight upward trend predicted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A9D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33609" y="2553263"/>
            <a:ext cx="10214128" cy="6502436"/>
          </a:xfrm>
          <a:custGeom>
            <a:avLst/>
            <a:gdLst/>
            <a:ahLst/>
            <a:cxnLst/>
            <a:rect r="r" b="b" t="t" l="l"/>
            <a:pathLst>
              <a:path h="6502436" w="10214128">
                <a:moveTo>
                  <a:pt x="0" y="0"/>
                </a:moveTo>
                <a:lnTo>
                  <a:pt x="10214128" y="0"/>
                </a:lnTo>
                <a:lnTo>
                  <a:pt x="10214128" y="6502436"/>
                </a:lnTo>
                <a:lnTo>
                  <a:pt x="0" y="6502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5412" y="578310"/>
            <a:ext cx="15239558" cy="1974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 spc="-70" b="true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Interactive Visualization with Power BI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5069" y="3683894"/>
            <a:ext cx="6728541" cy="5254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21708" indent="-360854" lvl="1">
              <a:lnSpc>
                <a:spcPts val="4679"/>
              </a:lnSpc>
              <a:buFont typeface="Arial"/>
              <a:buChar char="•"/>
            </a:pPr>
            <a:r>
              <a:rPr lang="en-US" b="true" sz="3342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MAP, BAR CHAR</a:t>
            </a:r>
            <a:r>
              <a:rPr lang="en-US" b="true" sz="3342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T, KPI CARDS, SLICERS FOR GENDER &amp; YEAR</a:t>
            </a:r>
          </a:p>
          <a:p>
            <a:pPr algn="ctr" marL="721708" indent="-360854" lvl="1">
              <a:lnSpc>
                <a:spcPts val="4679"/>
              </a:lnSpc>
              <a:buFont typeface="Arial"/>
              <a:buChar char="•"/>
            </a:pPr>
            <a:r>
              <a:rPr lang="en-US" b="true" sz="3342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FOCUS: RWANDA’S TRENDS IN CONTEXT OF GLOBAL RATES</a:t>
            </a:r>
          </a:p>
          <a:p>
            <a:pPr algn="ctr" marL="721708" indent="-360854" lvl="1">
              <a:lnSpc>
                <a:spcPts val="4679"/>
              </a:lnSpc>
              <a:buFont typeface="Arial"/>
              <a:buChar char="•"/>
            </a:pPr>
            <a:r>
              <a:rPr lang="en-US" b="true" sz="3342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USERS CAN EXPLORE CUSTOM</a:t>
            </a:r>
            <a:r>
              <a:rPr lang="en-US" b="true" sz="3342">
                <a:solidFill>
                  <a:srgbClr val="F6FFF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insights</a:t>
            </a:r>
          </a:p>
          <a:p>
            <a:pPr algn="ctr">
              <a:lnSpc>
                <a:spcPts val="46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DAGu_n3qDvM</dc:identifier>
  <dcterms:modified xsi:type="dcterms:W3CDTF">2011-08-01T06:04:30Z</dcterms:modified>
  <cp:revision>1</cp:revision>
  <dc:title>Green Minimalist Monotone Health Care Pitch Deck Presentation</dc:title>
</cp:coreProperties>
</file>