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0" r:id="rId4"/>
    <p:sldId id="261" r:id="rId5"/>
    <p:sldId id="259" r:id="rId6"/>
    <p:sldId id="262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BE4"/>
    <a:srgbClr val="FDF2ED"/>
    <a:srgbClr val="FBE7DD"/>
    <a:srgbClr val="FEF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98" d="100"/>
          <a:sy n="98" d="100"/>
        </p:scale>
        <p:origin x="51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3FBB9-19F1-4301-921C-67A36EF35FFF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0F79B-1410-48D5-8897-B7CB5C1FAF1C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18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50C67-A5F4-764D-287E-C12D9A607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6223FF-C075-FFAE-327B-E5BB6D431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A9318-03BA-347E-F9C6-D4C6CCF4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5203-A0D3-44C0-B66C-6051A77FAFD9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098518-88A7-7C85-04F2-30707095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WhAI - DengL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63CF50-60F6-B759-69BE-BE96A0B5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0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AA7D3-53E5-F696-843F-3F9363AFC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AD6877-0B41-B5E3-4E3D-A53099B46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9D9FB-714A-8A8A-8A4B-8C7E08E4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A7F0-DFD7-43E9-899B-DA3DA5D7D137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FFC25-72BA-38F1-BA92-DE8C0860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WhAI - DengL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B5B6B-3590-8373-4195-EFDA8247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43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3A2214-B35C-0392-55F6-0E80753A3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6A0784-7BAD-26D5-0F6A-DED58A9AF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342F2-A496-7094-EE74-7FBECC89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0E6F-FEE5-44B7-BF9C-1251BF3014D5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BEA459-A057-788B-109D-CA2D225F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WhAI - DengL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7B769-7EB8-FAA5-64C8-82C4AFB4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65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90930-BC95-2E21-18A2-17AB9130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4BCB2-7042-3453-B225-4CCE275C4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6615C-6F7B-CBD1-F227-6E21654D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68C6-FE22-4F28-B9C1-09A63FAD43ED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C3F5F-5D19-0D38-207F-F5530F06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WhAI - DengL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5D8EB-578A-548E-DF81-E439B58C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6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249CA-D811-3567-1555-F84FF71D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FBE71-B063-5FC0-9DD6-E77BCCF94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925B0-D782-A67F-D27E-08F60575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03C7-1088-4AAE-96B6-120DE62B0D65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8D663-4052-9C78-C372-A48B41EA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WhAI - DengL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6DA79-A21C-FAAA-3BB6-A346A1B4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32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8373D-1542-CA8C-D973-0C26280F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BA29F-740E-E52F-8ABB-B4D2613B8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39C028-D6DB-8997-5D0B-6488ACF4C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ACB155-4737-5C4B-54FA-2B3C32A4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CFDB-5D76-4784-B377-B8F41EF0A269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727FC-8C96-4C9F-D442-EA6F82BE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WhAI - DengL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85C6A0-4F62-1DBA-E3A8-A52EA6D5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7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30A3C-6555-5FD4-3F11-ECCE91B4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431E77-F332-8665-7A08-FA2C58F45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92414-1DC3-7BEC-DAE7-8027959F1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0A82F0-AD17-FBAE-87ED-1936A4A2A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D1F249-EEBF-9636-7725-A2BA7B856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839A84-E64A-97B5-E74A-748BD753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6E40-EF05-455E-A890-59FCE7246CA1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FCD065-D03F-61F2-81A5-489706B8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WhAI - DengL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4EE2E3-8AFB-C8DB-49E8-2BCF441C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34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0AA41-34AA-69EC-11A1-11FB2C7E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52F7DA-E3F7-3294-2A37-572CF4DE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8636-CAC9-4EC4-93FA-69922769790E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B3EC09-6A0B-1B9F-5682-EFA351F8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WhAI - DengL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10BE6A-A473-CC1C-DE0F-9D28ADCE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46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746B18-AA61-6C14-46E0-02838C2B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B0AA-D9D4-467A-AF5E-C397270C17B7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A1119C-FA02-16E6-5071-195ACAE4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WhAI - DengL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647A5-98AC-6B5C-631A-16F3BC2B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51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D5A07-167C-F69F-504E-D224D1437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1FAB7-4D82-4126-9DE1-C2A934757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DCD5F5-B627-FFE7-CD73-D821ADC92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BBF8F8-AFB3-73BB-A06E-F4AE1EF8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2C18-3E6B-461B-8F54-4CB7AAC9743F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F7AF29-8A10-8C29-858D-12800FCA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WhAI - DengL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20D817-589F-C430-0CF3-20AB0D10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72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C8420-4C66-F67F-BEEC-2910EAC4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89C54B-C96B-232F-13DE-68EEFDCDD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04D0A9-78AB-8B10-F25C-24E5EE394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71160E-A99E-6E2F-9848-ED995E1D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9C4E-7344-4E6E-9A82-13065681B795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CC9E54-3266-1193-904A-08B34F4B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WhAI - DengL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8EB772-1C99-CF8D-DA2C-FDDC9937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0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F06097-7564-98C2-4D37-9AE5CF18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A0A272-CA41-4DF8-8086-845454197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CBBF0-D0BF-1297-B73D-4466090CA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7881C-C187-46C8-BC7B-3D43265CBE50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1E452-70D0-BCC6-A165-F9F465470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Team WhAI - DengL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ED03E-7795-CA57-7645-1FF7FB728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67945-F1EC-4544-A7EC-6484CC3D7EE4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66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0A0BC629-287A-0475-B420-90C43D86AA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96828" y="177806"/>
            <a:ext cx="4192258" cy="1998089"/>
          </a:xfrm>
          <a:prstGeom prst="curvedConnector3">
            <a:avLst>
              <a:gd name="adj1" fmla="val 50000"/>
            </a:avLst>
          </a:prstGeom>
          <a:ln w="15875" cmpd="sng"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608C1483-D5FB-2C83-F9BF-D0589E98ACEF}"/>
              </a:ext>
            </a:extLst>
          </p:cNvPr>
          <p:cNvSpPr/>
          <p:nvPr/>
        </p:nvSpPr>
        <p:spPr>
          <a:xfrm>
            <a:off x="9802752" y="1607602"/>
            <a:ext cx="2587569" cy="2371376"/>
          </a:xfrm>
          <a:prstGeom prst="ellipse">
            <a:avLst/>
          </a:prstGeom>
          <a:pattFill prst="pct80">
            <a:fgClr>
              <a:schemeClr val="dk1"/>
            </a:fgClr>
            <a:bgClr>
              <a:schemeClr val="bg1"/>
            </a:bgClr>
          </a:patt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D2DDFAEF-958B-C376-25F6-211A842EF3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54132" y="1375638"/>
            <a:ext cx="5115885" cy="2034538"/>
          </a:xfrm>
          <a:prstGeom prst="curvedConnector3">
            <a:avLst/>
          </a:prstGeom>
          <a:ln w="15875" cmpd="sng"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C9A9D55F-D11E-2917-BBD3-C772E45416F6}"/>
              </a:ext>
            </a:extLst>
          </p:cNvPr>
          <p:cNvSpPr/>
          <p:nvPr/>
        </p:nvSpPr>
        <p:spPr>
          <a:xfrm rot="365322">
            <a:off x="7127566" y="-463098"/>
            <a:ext cx="3922108" cy="360031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9C8CF0-AA89-4F5A-259F-9D6E44BC4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999" y="1328374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sz="11500" dirty="0">
                <a:solidFill>
                  <a:schemeClr val="accent1"/>
                </a:solidFill>
                <a:effectLst/>
              </a:rPr>
              <a:t>DengL</a:t>
            </a:r>
            <a:endParaRPr lang="ko-KR" altLang="en-US" sz="11500" dirty="0">
              <a:solidFill>
                <a:schemeClr val="accent1"/>
              </a:solidFill>
              <a:effectLst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904A52-620E-F174-648A-11A500DF9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7399" y="362729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sz="2350" dirty="0">
                <a:solidFill>
                  <a:schemeClr val="accent1">
                    <a:lumMod val="50000"/>
                  </a:schemeClr>
                </a:solidFill>
              </a:rPr>
              <a:t>Breaking down language barriers</a:t>
            </a:r>
            <a:endParaRPr lang="ko-KR" altLang="en-US" sz="23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21926-29C1-511A-F03E-46490AA87379}"/>
              </a:ext>
            </a:extLst>
          </p:cNvPr>
          <p:cNvSpPr txBox="1"/>
          <p:nvPr/>
        </p:nvSpPr>
        <p:spPr>
          <a:xfrm>
            <a:off x="1201999" y="5432862"/>
            <a:ext cx="762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whAI  | Felix Bastian, Lukas Mahr, You Sun Song, Felix Waiblinger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07810-0596-CC3D-EE69-B971A3C6DD94}"/>
              </a:ext>
            </a:extLst>
          </p:cNvPr>
          <p:cNvSpPr txBox="1"/>
          <p:nvPr/>
        </p:nvSpPr>
        <p:spPr>
          <a:xfrm>
            <a:off x="1201999" y="4950850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TUM.ai Makeathon 2023 Challenge  |  Bridge the Gap from Knowron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313C1BB-63FE-4F35-D4E6-C9C975C93159}"/>
              </a:ext>
            </a:extLst>
          </p:cNvPr>
          <p:cNvGrpSpPr/>
          <p:nvPr/>
        </p:nvGrpSpPr>
        <p:grpSpPr>
          <a:xfrm>
            <a:off x="2651786" y="1417165"/>
            <a:ext cx="1391874" cy="787787"/>
            <a:chOff x="2916937" y="1394181"/>
            <a:chExt cx="1391874" cy="787787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E8A5F28C-8EF4-4788-A88C-450C534F71B2}"/>
                </a:ext>
              </a:extLst>
            </p:cNvPr>
            <p:cNvSpPr/>
            <p:nvPr/>
          </p:nvSpPr>
          <p:spPr>
            <a:xfrm>
              <a:off x="2916937" y="1394181"/>
              <a:ext cx="1391874" cy="787787"/>
            </a:xfrm>
            <a:custGeom>
              <a:avLst/>
              <a:gdLst>
                <a:gd name="connsiteX0" fmla="*/ 418359 w 1391874"/>
                <a:gd name="connsiteY0" fmla="*/ 1573 h 787787"/>
                <a:gd name="connsiteX1" fmla="*/ 781037 w 1391874"/>
                <a:gd name="connsiteY1" fmla="*/ 88117 h 787787"/>
                <a:gd name="connsiteX2" fmla="*/ 850907 w 1391874"/>
                <a:gd name="connsiteY2" fmla="*/ 146752 h 787787"/>
                <a:gd name="connsiteX3" fmla="*/ 851070 w 1391874"/>
                <a:gd name="connsiteY3" fmla="*/ 146983 h 787787"/>
                <a:gd name="connsiteX4" fmla="*/ 973515 w 1391874"/>
                <a:gd name="connsiteY4" fmla="*/ 143311 h 787787"/>
                <a:gd name="connsiteX5" fmla="*/ 1102716 w 1391874"/>
                <a:gd name="connsiteY5" fmla="*/ 165746 h 787787"/>
                <a:gd name="connsiteX6" fmla="*/ 1305732 w 1391874"/>
                <a:gd name="connsiteY6" fmla="*/ 640222 h 787787"/>
                <a:gd name="connsiteX7" fmla="*/ 1391874 w 1391874"/>
                <a:gd name="connsiteY7" fmla="*/ 787787 h 787787"/>
                <a:gd name="connsiteX8" fmla="*/ 1180707 w 1391874"/>
                <a:gd name="connsiteY8" fmla="*/ 725203 h 787787"/>
                <a:gd name="connsiteX9" fmla="*/ 689991 w 1391874"/>
                <a:gd name="connsiteY9" fmla="*/ 731782 h 787787"/>
                <a:gd name="connsiteX10" fmla="*/ 603496 w 1391874"/>
                <a:gd name="connsiteY10" fmla="*/ 684995 h 787787"/>
                <a:gd name="connsiteX11" fmla="*/ 539238 w 1391874"/>
                <a:gd name="connsiteY11" fmla="*/ 629011 h 787787"/>
                <a:gd name="connsiteX12" fmla="*/ 455150 w 1391874"/>
                <a:gd name="connsiteY12" fmla="*/ 636054 h 787787"/>
                <a:gd name="connsiteX13" fmla="*/ 211167 w 1391874"/>
                <a:gd name="connsiteY13" fmla="*/ 583465 h 787787"/>
                <a:gd name="connsiteX14" fmla="*/ 0 w 1391874"/>
                <a:gd name="connsiteY14" fmla="*/ 646049 h 787787"/>
                <a:gd name="connsiteX15" fmla="*/ 86142 w 1391874"/>
                <a:gd name="connsiteY15" fmla="*/ 498484 h 787787"/>
                <a:gd name="connsiteX16" fmla="*/ 289158 w 1391874"/>
                <a:gd name="connsiteY16" fmla="*/ 24008 h 787787"/>
                <a:gd name="connsiteX17" fmla="*/ 418359 w 1391874"/>
                <a:gd name="connsiteY17" fmla="*/ 1573 h 78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91874" h="787787">
                  <a:moveTo>
                    <a:pt x="418359" y="1573"/>
                  </a:moveTo>
                  <a:cubicBezTo>
                    <a:pt x="549542" y="-7512"/>
                    <a:pt x="682612" y="22923"/>
                    <a:pt x="781037" y="88117"/>
                  </a:cubicBezTo>
                  <a:cubicBezTo>
                    <a:pt x="808326" y="106193"/>
                    <a:pt x="831591" y="125897"/>
                    <a:pt x="850907" y="146752"/>
                  </a:cubicBezTo>
                  <a:lnTo>
                    <a:pt x="851070" y="146983"/>
                  </a:lnTo>
                  <a:lnTo>
                    <a:pt x="973515" y="143311"/>
                  </a:lnTo>
                  <a:cubicBezTo>
                    <a:pt x="1017243" y="146340"/>
                    <a:pt x="1060761" y="153759"/>
                    <a:pt x="1102716" y="165746"/>
                  </a:cubicBezTo>
                  <a:cubicBezTo>
                    <a:pt x="1372995" y="242967"/>
                    <a:pt x="1471569" y="473348"/>
                    <a:pt x="1305732" y="640222"/>
                  </a:cubicBezTo>
                  <a:lnTo>
                    <a:pt x="1391874" y="787787"/>
                  </a:lnTo>
                  <a:lnTo>
                    <a:pt x="1180707" y="725203"/>
                  </a:lnTo>
                  <a:cubicBezTo>
                    <a:pt x="1032714" y="792944"/>
                    <a:pt x="841652" y="795506"/>
                    <a:pt x="689991" y="731782"/>
                  </a:cubicBezTo>
                  <a:cubicBezTo>
                    <a:pt x="657713" y="718220"/>
                    <a:pt x="628856" y="702465"/>
                    <a:pt x="603496" y="684995"/>
                  </a:cubicBezTo>
                  <a:lnTo>
                    <a:pt x="539238" y="629011"/>
                  </a:lnTo>
                  <a:lnTo>
                    <a:pt x="455150" y="636054"/>
                  </a:lnTo>
                  <a:cubicBezTo>
                    <a:pt x="369927" y="634911"/>
                    <a:pt x="285164" y="617336"/>
                    <a:pt x="211167" y="583465"/>
                  </a:cubicBezTo>
                  <a:lnTo>
                    <a:pt x="0" y="646049"/>
                  </a:lnTo>
                  <a:lnTo>
                    <a:pt x="86142" y="498484"/>
                  </a:lnTo>
                  <a:cubicBezTo>
                    <a:pt x="-79695" y="331610"/>
                    <a:pt x="18879" y="101229"/>
                    <a:pt x="289158" y="24008"/>
                  </a:cubicBezTo>
                  <a:cubicBezTo>
                    <a:pt x="331113" y="12021"/>
                    <a:pt x="374631" y="4602"/>
                    <a:pt x="418359" y="1573"/>
                  </a:cubicBezTo>
                  <a:close/>
                </a:path>
              </a:pathLst>
            </a:cu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" name="말풍선: 타원형 12">
              <a:extLst>
                <a:ext uri="{FF2B5EF4-FFF2-40B4-BE49-F238E27FC236}">
                  <a16:creationId xmlns:a16="http://schemas.microsoft.com/office/drawing/2014/main" id="{685F3BE8-12BD-FD68-03E9-CC1D154B817C}"/>
                </a:ext>
              </a:extLst>
            </p:cNvPr>
            <p:cNvSpPr/>
            <p:nvPr/>
          </p:nvSpPr>
          <p:spPr>
            <a:xfrm flipH="1">
              <a:off x="3384749" y="1533163"/>
              <a:ext cx="917712" cy="636105"/>
            </a:xfrm>
            <a:prstGeom prst="wedgeEllipseCallout">
              <a:avLst>
                <a:gd name="adj1" fmla="val -50563"/>
                <a:gd name="adj2" fmla="val 51562"/>
              </a:avLst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C44F8D5F-0DFD-E788-6BEC-8F97A0BC24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03329" y="257919"/>
            <a:ext cx="5358201" cy="4150985"/>
          </a:xfrm>
          <a:prstGeom prst="curvedConnector3">
            <a:avLst/>
          </a:prstGeom>
          <a:ln w="15875" cmpd="sng"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6CC4DA2B-F227-BC62-D3B0-80B00602E0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2544" y="251200"/>
            <a:ext cx="4643345" cy="2812209"/>
          </a:xfrm>
          <a:prstGeom prst="curvedConnector3">
            <a:avLst>
              <a:gd name="adj1" fmla="val 50000"/>
            </a:avLst>
          </a:prstGeom>
          <a:ln w="15875" cmpd="sng"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8AC39D84-16B2-969A-9376-AEA327F64DE1}"/>
              </a:ext>
            </a:extLst>
          </p:cNvPr>
          <p:cNvCxnSpPr>
            <a:cxnSpLocks/>
          </p:cNvCxnSpPr>
          <p:nvPr/>
        </p:nvCxnSpPr>
        <p:spPr>
          <a:xfrm rot="10800000" flipH="1">
            <a:off x="9535201" y="2865013"/>
            <a:ext cx="5358201" cy="4150985"/>
          </a:xfrm>
          <a:prstGeom prst="curvedConnector3">
            <a:avLst/>
          </a:prstGeom>
          <a:ln w="15875" cmpd="sng"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09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5C850846-9BB8-6822-6432-D2B0904250FC}"/>
              </a:ext>
            </a:extLst>
          </p:cNvPr>
          <p:cNvSpPr/>
          <p:nvPr/>
        </p:nvSpPr>
        <p:spPr>
          <a:xfrm>
            <a:off x="6255619" y="1316904"/>
            <a:ext cx="4918509" cy="4742908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5E013D-28D7-FC2E-4863-35D4716D06D4}"/>
              </a:ext>
            </a:extLst>
          </p:cNvPr>
          <p:cNvSpPr/>
          <p:nvPr/>
        </p:nvSpPr>
        <p:spPr>
          <a:xfrm>
            <a:off x="6342246" y="1395464"/>
            <a:ext cx="4591251" cy="444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3891CE8-72DD-7351-F9A3-E077F94BA3F6}"/>
              </a:ext>
            </a:extLst>
          </p:cNvPr>
          <p:cNvSpPr/>
          <p:nvPr/>
        </p:nvSpPr>
        <p:spPr>
          <a:xfrm>
            <a:off x="1062255" y="1568563"/>
            <a:ext cx="4918509" cy="4742908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F6D14F7-BD25-411E-2A5C-9A1C6B304FD4}"/>
              </a:ext>
            </a:extLst>
          </p:cNvPr>
          <p:cNvSpPr/>
          <p:nvPr/>
        </p:nvSpPr>
        <p:spPr>
          <a:xfrm>
            <a:off x="1174282" y="1761423"/>
            <a:ext cx="4591251" cy="444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69CD08-1F9A-AE75-BC15-B0A2BE75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is the gap?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57863-FE1F-83A2-85F0-1A90BD0F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whAI - DengL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A7C3-1203-5EF4-AA11-1C62C977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07B1-DFAA-4A63-93BA-4C97742734A0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142E573-5624-477C-AE87-7791AF22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83" name="순서도: 수동 연산 82">
            <a:extLst>
              <a:ext uri="{FF2B5EF4-FFF2-40B4-BE49-F238E27FC236}">
                <a16:creationId xmlns:a16="http://schemas.microsoft.com/office/drawing/2014/main" id="{441583A0-C31B-793A-B343-10798B4BB0CA}"/>
              </a:ext>
            </a:extLst>
          </p:cNvPr>
          <p:cNvSpPr/>
          <p:nvPr/>
        </p:nvSpPr>
        <p:spPr>
          <a:xfrm rot="5400000">
            <a:off x="3647540" y="3509170"/>
            <a:ext cx="4809727" cy="57620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98"/>
              <a:gd name="connsiteX1" fmla="*/ 10000 w 10000"/>
              <a:gd name="connsiteY1" fmla="*/ 0 h 10198"/>
              <a:gd name="connsiteX2" fmla="*/ 8000 w 10000"/>
              <a:gd name="connsiteY2" fmla="*/ 10000 h 10198"/>
              <a:gd name="connsiteX3" fmla="*/ 675 w 10000"/>
              <a:gd name="connsiteY3" fmla="*/ 10198 h 10198"/>
              <a:gd name="connsiteX4" fmla="*/ 0 w 10000"/>
              <a:gd name="connsiteY4" fmla="*/ 0 h 10198"/>
              <a:gd name="connsiteX0" fmla="*/ 0 w 10000"/>
              <a:gd name="connsiteY0" fmla="*/ 0 h 10198"/>
              <a:gd name="connsiteX1" fmla="*/ 10000 w 10000"/>
              <a:gd name="connsiteY1" fmla="*/ 0 h 10198"/>
              <a:gd name="connsiteX2" fmla="*/ 8265 w 10000"/>
              <a:gd name="connsiteY2" fmla="*/ 10198 h 10198"/>
              <a:gd name="connsiteX3" fmla="*/ 675 w 10000"/>
              <a:gd name="connsiteY3" fmla="*/ 10198 h 10198"/>
              <a:gd name="connsiteX4" fmla="*/ 0 w 10000"/>
              <a:gd name="connsiteY4" fmla="*/ 0 h 10198"/>
              <a:gd name="connsiteX0" fmla="*/ 0 w 8265"/>
              <a:gd name="connsiteY0" fmla="*/ 397 h 10595"/>
              <a:gd name="connsiteX1" fmla="*/ 7739 w 8265"/>
              <a:gd name="connsiteY1" fmla="*/ 0 h 10595"/>
              <a:gd name="connsiteX2" fmla="*/ 8265 w 8265"/>
              <a:gd name="connsiteY2" fmla="*/ 10595 h 10595"/>
              <a:gd name="connsiteX3" fmla="*/ 675 w 8265"/>
              <a:gd name="connsiteY3" fmla="*/ 10595 h 10595"/>
              <a:gd name="connsiteX4" fmla="*/ 0 w 8265"/>
              <a:gd name="connsiteY4" fmla="*/ 397 h 10595"/>
              <a:gd name="connsiteX0" fmla="*/ 0 w 9980"/>
              <a:gd name="connsiteY0" fmla="*/ 0 h 10151"/>
              <a:gd name="connsiteX1" fmla="*/ 9344 w 9980"/>
              <a:gd name="connsiteY1" fmla="*/ 151 h 10151"/>
              <a:gd name="connsiteX2" fmla="*/ 9980 w 9980"/>
              <a:gd name="connsiteY2" fmla="*/ 10151 h 10151"/>
              <a:gd name="connsiteX3" fmla="*/ 797 w 9980"/>
              <a:gd name="connsiteY3" fmla="*/ 10151 h 10151"/>
              <a:gd name="connsiteX4" fmla="*/ 0 w 9980"/>
              <a:gd name="connsiteY4" fmla="*/ 0 h 10151"/>
              <a:gd name="connsiteX0" fmla="*/ 0 w 10000"/>
              <a:gd name="connsiteY0" fmla="*/ 0 h 10000"/>
              <a:gd name="connsiteX1" fmla="*/ 9343 w 10000"/>
              <a:gd name="connsiteY1" fmla="*/ 322 h 10000"/>
              <a:gd name="connsiteX2" fmla="*/ 10000 w 10000"/>
              <a:gd name="connsiteY2" fmla="*/ 10000 h 10000"/>
              <a:gd name="connsiteX3" fmla="*/ 799 w 10000"/>
              <a:gd name="connsiteY3" fmla="*/ 10000 h 10000"/>
              <a:gd name="connsiteX4" fmla="*/ 0 w 10000"/>
              <a:gd name="connsiteY4" fmla="*/ 0 h 10000"/>
              <a:gd name="connsiteX0" fmla="*/ 0 w 10040"/>
              <a:gd name="connsiteY0" fmla="*/ 0 h 10114"/>
              <a:gd name="connsiteX1" fmla="*/ 9343 w 10040"/>
              <a:gd name="connsiteY1" fmla="*/ 322 h 10114"/>
              <a:gd name="connsiteX2" fmla="*/ 10040 w 10040"/>
              <a:gd name="connsiteY2" fmla="*/ 10114 h 10114"/>
              <a:gd name="connsiteX3" fmla="*/ 799 w 10040"/>
              <a:gd name="connsiteY3" fmla="*/ 10000 h 10114"/>
              <a:gd name="connsiteX4" fmla="*/ 0 w 10040"/>
              <a:gd name="connsiteY4" fmla="*/ 0 h 10114"/>
              <a:gd name="connsiteX0" fmla="*/ 0 w 10040"/>
              <a:gd name="connsiteY0" fmla="*/ 219 h 10333"/>
              <a:gd name="connsiteX1" fmla="*/ 9277 w 10040"/>
              <a:gd name="connsiteY1" fmla="*/ 0 h 10333"/>
              <a:gd name="connsiteX2" fmla="*/ 10040 w 10040"/>
              <a:gd name="connsiteY2" fmla="*/ 10333 h 10333"/>
              <a:gd name="connsiteX3" fmla="*/ 799 w 10040"/>
              <a:gd name="connsiteY3" fmla="*/ 10219 h 10333"/>
              <a:gd name="connsiteX4" fmla="*/ 0 w 10040"/>
              <a:gd name="connsiteY4" fmla="*/ 219 h 10333"/>
              <a:gd name="connsiteX0" fmla="*/ 0 w 9997"/>
              <a:gd name="connsiteY0" fmla="*/ 190 h 10333"/>
              <a:gd name="connsiteX1" fmla="*/ 9234 w 9997"/>
              <a:gd name="connsiteY1" fmla="*/ 0 h 10333"/>
              <a:gd name="connsiteX2" fmla="*/ 9997 w 9997"/>
              <a:gd name="connsiteY2" fmla="*/ 10333 h 10333"/>
              <a:gd name="connsiteX3" fmla="*/ 756 w 9997"/>
              <a:gd name="connsiteY3" fmla="*/ 10219 h 10333"/>
              <a:gd name="connsiteX4" fmla="*/ 0 w 9997"/>
              <a:gd name="connsiteY4" fmla="*/ 190 h 10333"/>
              <a:gd name="connsiteX0" fmla="*/ 0 w 10007"/>
              <a:gd name="connsiteY0" fmla="*/ 101 h 10000"/>
              <a:gd name="connsiteX1" fmla="*/ 9244 w 10007"/>
              <a:gd name="connsiteY1" fmla="*/ 0 h 10000"/>
              <a:gd name="connsiteX2" fmla="*/ 10007 w 10007"/>
              <a:gd name="connsiteY2" fmla="*/ 10000 h 10000"/>
              <a:gd name="connsiteX3" fmla="*/ 763 w 10007"/>
              <a:gd name="connsiteY3" fmla="*/ 9890 h 10000"/>
              <a:gd name="connsiteX4" fmla="*/ 0 w 10007"/>
              <a:gd name="connsiteY4" fmla="*/ 101 h 10000"/>
              <a:gd name="connsiteX0" fmla="*/ 0 w 10030"/>
              <a:gd name="connsiteY0" fmla="*/ 0 h 10009"/>
              <a:gd name="connsiteX1" fmla="*/ 9267 w 10030"/>
              <a:gd name="connsiteY1" fmla="*/ 9 h 10009"/>
              <a:gd name="connsiteX2" fmla="*/ 10030 w 10030"/>
              <a:gd name="connsiteY2" fmla="*/ 10009 h 10009"/>
              <a:gd name="connsiteX3" fmla="*/ 786 w 10030"/>
              <a:gd name="connsiteY3" fmla="*/ 9899 h 10009"/>
              <a:gd name="connsiteX4" fmla="*/ 0 w 10030"/>
              <a:gd name="connsiteY4" fmla="*/ 0 h 10009"/>
              <a:gd name="connsiteX0" fmla="*/ 0 w 10030"/>
              <a:gd name="connsiteY0" fmla="*/ 0 h 10009"/>
              <a:gd name="connsiteX1" fmla="*/ 9267 w 10030"/>
              <a:gd name="connsiteY1" fmla="*/ 9 h 10009"/>
              <a:gd name="connsiteX2" fmla="*/ 10030 w 10030"/>
              <a:gd name="connsiteY2" fmla="*/ 10009 h 10009"/>
              <a:gd name="connsiteX3" fmla="*/ 789 w 10030"/>
              <a:gd name="connsiteY3" fmla="*/ 9982 h 10009"/>
              <a:gd name="connsiteX4" fmla="*/ 0 w 10030"/>
              <a:gd name="connsiteY4" fmla="*/ 0 h 10009"/>
              <a:gd name="connsiteX0" fmla="*/ 0 w 10030"/>
              <a:gd name="connsiteY0" fmla="*/ 0 h 10009"/>
              <a:gd name="connsiteX1" fmla="*/ 9267 w 10030"/>
              <a:gd name="connsiteY1" fmla="*/ 9 h 10009"/>
              <a:gd name="connsiteX2" fmla="*/ 10030 w 10030"/>
              <a:gd name="connsiteY2" fmla="*/ 10009 h 10009"/>
              <a:gd name="connsiteX3" fmla="*/ 776 w 10030"/>
              <a:gd name="connsiteY3" fmla="*/ 9927 h 10009"/>
              <a:gd name="connsiteX4" fmla="*/ 0 w 10030"/>
              <a:gd name="connsiteY4" fmla="*/ 0 h 10009"/>
              <a:gd name="connsiteX0" fmla="*/ 0 w 10030"/>
              <a:gd name="connsiteY0" fmla="*/ 0 h 10009"/>
              <a:gd name="connsiteX1" fmla="*/ 9267 w 10030"/>
              <a:gd name="connsiteY1" fmla="*/ 9 h 10009"/>
              <a:gd name="connsiteX2" fmla="*/ 10030 w 10030"/>
              <a:gd name="connsiteY2" fmla="*/ 10009 h 10009"/>
              <a:gd name="connsiteX3" fmla="*/ 776 w 10030"/>
              <a:gd name="connsiteY3" fmla="*/ 9927 h 10009"/>
              <a:gd name="connsiteX4" fmla="*/ 0 w 10030"/>
              <a:gd name="connsiteY4" fmla="*/ 0 h 1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0" h="10009">
                <a:moveTo>
                  <a:pt x="0" y="0"/>
                </a:moveTo>
                <a:lnTo>
                  <a:pt x="9267" y="9"/>
                </a:lnTo>
                <a:cubicBezTo>
                  <a:pt x="9478" y="3187"/>
                  <a:pt x="9818" y="6831"/>
                  <a:pt x="10030" y="10009"/>
                </a:cubicBezTo>
                <a:lnTo>
                  <a:pt x="776" y="9927"/>
                </a:lnTo>
                <a:cubicBezTo>
                  <a:pt x="509" y="6700"/>
                  <a:pt x="267" y="3226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B1EEA9F-7636-10A7-5AF9-833A158D4096}"/>
              </a:ext>
            </a:extLst>
          </p:cNvPr>
          <p:cNvSpPr/>
          <p:nvPr/>
        </p:nvSpPr>
        <p:spPr>
          <a:xfrm>
            <a:off x="6139448" y="1424347"/>
            <a:ext cx="263706" cy="4446872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9A5CD-179A-724B-4F78-5FF37B629704}"/>
              </a:ext>
            </a:extLst>
          </p:cNvPr>
          <p:cNvSpPr txBox="1"/>
          <p:nvPr/>
        </p:nvSpPr>
        <p:spPr>
          <a:xfrm>
            <a:off x="1408208" y="3990241"/>
            <a:ext cx="412339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en-US" altLang="ko-K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en-US" altLang="ko-KR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The number of foreign workers </a:t>
            </a:r>
            <a:br>
              <a:rPr lang="en-US" altLang="ko-KR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</a:br>
            <a:r>
              <a:rPr lang="en-US" altLang="ko-KR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worldwide has more than </a:t>
            </a:r>
            <a:br>
              <a:rPr lang="en-US" altLang="ko-KR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</a:br>
            <a:r>
              <a:rPr lang="en-US" altLang="ko-KR" sz="2400" i="0" dirty="0">
                <a:solidFill>
                  <a:schemeClr val="accent1"/>
                </a:solidFill>
                <a:effectLst/>
                <a:latin typeface="+mj-lt"/>
              </a:rPr>
              <a:t>tripled</a:t>
            </a:r>
            <a:r>
              <a:rPr lang="en-US" altLang="ko-KR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 in the last decade</a:t>
            </a:r>
          </a:p>
          <a:p>
            <a:pPr algn="ctr"/>
            <a:r>
              <a:rPr lang="en-US" altLang="ko-K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(International Labor Organization)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0382F6E-63E9-0D56-DA3B-A6F42C44D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711" y="2397920"/>
            <a:ext cx="4114800" cy="14773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Germany needs </a:t>
            </a:r>
            <a:r>
              <a:rPr lang="en-US" altLang="ko-KR" sz="2400" i="0" dirty="0">
                <a:solidFill>
                  <a:schemeClr val="accent1"/>
                </a:solidFill>
                <a:effectLst/>
                <a:latin typeface="+mj-lt"/>
              </a:rPr>
              <a:t>400,000</a:t>
            </a:r>
            <a:r>
              <a:rPr lang="en-US" altLang="ko-KR" sz="4400" i="0" dirty="0">
                <a:solidFill>
                  <a:schemeClr val="accent1"/>
                </a:solidFill>
                <a:effectLst/>
                <a:latin typeface="+mj-lt"/>
              </a:rPr>
              <a:t> </a:t>
            </a:r>
            <a:br>
              <a:rPr lang="en-US" altLang="ko-KR" sz="4800" i="0" dirty="0">
                <a:solidFill>
                  <a:schemeClr val="accent1"/>
                </a:solidFill>
                <a:effectLst/>
                <a:latin typeface="+mj-lt"/>
              </a:rPr>
            </a:br>
            <a:r>
              <a:rPr lang="en-US" altLang="ko-KR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skilled immigrants each year</a:t>
            </a:r>
          </a:p>
          <a:p>
            <a:pPr marL="0" indent="0" algn="ctr">
              <a:buNone/>
            </a:pPr>
            <a:r>
              <a:rPr lang="en-US" altLang="ko-K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(Germany’s Federal employment Agency</a:t>
            </a:r>
            <a:r>
              <a:rPr lang="en-US" altLang="ko-KR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AD896-70CD-2D00-7C7A-472D5A8959D4}"/>
              </a:ext>
            </a:extLst>
          </p:cNvPr>
          <p:cNvSpPr txBox="1"/>
          <p:nvPr/>
        </p:nvSpPr>
        <p:spPr>
          <a:xfrm>
            <a:off x="6855323" y="2451012"/>
            <a:ext cx="350023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  <a:r>
              <a:rPr lang="en-US" altLang="ko-KR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ost people who come </a:t>
            </a:r>
          </a:p>
          <a:p>
            <a:pPr algn="ctr"/>
            <a:r>
              <a:rPr lang="en-US" altLang="ko-KR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to Germany to work </a:t>
            </a:r>
          </a:p>
          <a:p>
            <a:pPr algn="ctr"/>
            <a:r>
              <a:rPr lang="en-US" altLang="ko-KR" sz="2400" b="1" i="0" dirty="0">
                <a:solidFill>
                  <a:schemeClr val="accent2"/>
                </a:solidFill>
                <a:effectLst/>
              </a:rPr>
              <a:t>leave after only </a:t>
            </a:r>
          </a:p>
          <a:p>
            <a:pPr algn="ctr"/>
            <a:r>
              <a:rPr lang="en-US" altLang="ko-KR" sz="2400" b="1" i="0" dirty="0">
                <a:solidFill>
                  <a:schemeClr val="accent2"/>
                </a:solidFill>
                <a:effectLst/>
              </a:rPr>
              <a:t>3~4 years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(R</a:t>
            </a:r>
            <a:r>
              <a:rPr lang="en-US" altLang="ko-K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esearch institute Minor in Berlin)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C07E74-F072-63E3-6A19-7A42402199E9}"/>
              </a:ext>
            </a:extLst>
          </p:cNvPr>
          <p:cNvSpPr/>
          <p:nvPr/>
        </p:nvSpPr>
        <p:spPr>
          <a:xfrm>
            <a:off x="6340505" y="4516776"/>
            <a:ext cx="4590020" cy="13255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42667-9EA9-B8EE-7EA7-F42B4F43FA71}"/>
              </a:ext>
            </a:extLst>
          </p:cNvPr>
          <p:cNvSpPr txBox="1"/>
          <p:nvPr/>
        </p:nvSpPr>
        <p:spPr>
          <a:xfrm>
            <a:off x="6894471" y="5046941"/>
            <a:ext cx="4036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effectLst/>
              </a:rPr>
              <a:t>Multi-lingual communication</a:t>
            </a:r>
            <a:endParaRPr lang="de-DE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dirty="0">
                <a:solidFill>
                  <a:schemeClr val="bg1"/>
                </a:solidFill>
                <a:effectLst/>
              </a:rPr>
              <a:t>Administrative burden </a:t>
            </a:r>
            <a:endParaRPr lang="ko-KR" alt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21BF-F186-164F-B995-5A8900E62F27}"/>
              </a:ext>
            </a:extLst>
          </p:cNvPr>
          <p:cNvSpPr txBox="1"/>
          <p:nvPr/>
        </p:nvSpPr>
        <p:spPr>
          <a:xfrm>
            <a:off x="7123183" y="4600502"/>
            <a:ext cx="2964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</a:t>
            </a:r>
            <a:r>
              <a:rPr lang="en-US" altLang="ko-KR" sz="1800" b="1" dirty="0">
                <a:solidFill>
                  <a:schemeClr val="bg1"/>
                </a:solidFill>
              </a:rPr>
              <a:t>anguage </a:t>
            </a:r>
            <a:r>
              <a:rPr lang="en-US" altLang="ko-KR" b="1" dirty="0">
                <a:solidFill>
                  <a:schemeClr val="bg1"/>
                </a:solidFill>
              </a:rPr>
              <a:t>B</a:t>
            </a:r>
            <a:r>
              <a:rPr lang="en-US" altLang="ko-KR" sz="1800" b="1" dirty="0">
                <a:solidFill>
                  <a:schemeClr val="bg1"/>
                </a:solidFill>
              </a:rPr>
              <a:t>arrier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44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8746C391-C052-26F2-3B65-BF501C3C57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89551" y="1373792"/>
            <a:ext cx="5115885" cy="2034538"/>
          </a:xfrm>
          <a:prstGeom prst="curvedConnector3">
            <a:avLst/>
          </a:prstGeom>
          <a:ln w="15875" cmpd="sng"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3F9C715B-151D-D456-8FFA-D5551EC9E0EE}"/>
              </a:ext>
            </a:extLst>
          </p:cNvPr>
          <p:cNvCxnSpPr>
            <a:cxnSpLocks/>
          </p:cNvCxnSpPr>
          <p:nvPr/>
        </p:nvCxnSpPr>
        <p:spPr>
          <a:xfrm rot="10800000">
            <a:off x="9008380" y="4072075"/>
            <a:ext cx="6617420" cy="3845416"/>
          </a:xfrm>
          <a:prstGeom prst="curvedConnector3">
            <a:avLst>
              <a:gd name="adj1" fmla="val 122248"/>
            </a:avLst>
          </a:prstGeom>
          <a:ln w="15875" cmpd="sng"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" name="연결선: 구부러짐 1">
            <a:extLst>
              <a:ext uri="{FF2B5EF4-FFF2-40B4-BE49-F238E27FC236}">
                <a16:creationId xmlns:a16="http://schemas.microsoft.com/office/drawing/2014/main" id="{C16882F3-E8E6-7BDA-DE01-59CA9B8B11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72006" y="2464276"/>
            <a:ext cx="3541767" cy="2370276"/>
          </a:xfrm>
          <a:prstGeom prst="curvedConnector3">
            <a:avLst>
              <a:gd name="adj1" fmla="val 50000"/>
            </a:avLst>
          </a:prstGeom>
          <a:ln w="15875" cmpd="sng"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50C71CFF-3A00-4F6F-E7B7-303946EBBFCD}"/>
              </a:ext>
            </a:extLst>
          </p:cNvPr>
          <p:cNvCxnSpPr>
            <a:cxnSpLocks/>
          </p:cNvCxnSpPr>
          <p:nvPr/>
        </p:nvCxnSpPr>
        <p:spPr>
          <a:xfrm flipV="1">
            <a:off x="8153400" y="2397890"/>
            <a:ext cx="4146103" cy="1421558"/>
          </a:xfrm>
          <a:prstGeom prst="curvedConnector3">
            <a:avLst>
              <a:gd name="adj1" fmla="val 50000"/>
            </a:avLst>
          </a:prstGeom>
          <a:ln w="15875" cmpd="sng"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E9E63D82-BEC6-0707-4B88-9F7BD3E10210}"/>
              </a:ext>
            </a:extLst>
          </p:cNvPr>
          <p:cNvCxnSpPr>
            <a:cxnSpLocks/>
          </p:cNvCxnSpPr>
          <p:nvPr/>
        </p:nvCxnSpPr>
        <p:spPr>
          <a:xfrm rot="10800000">
            <a:off x="8990793" y="3710643"/>
            <a:ext cx="6617420" cy="3845416"/>
          </a:xfrm>
          <a:prstGeom prst="curvedConnector3">
            <a:avLst>
              <a:gd name="adj1" fmla="val 124948"/>
            </a:avLst>
          </a:prstGeom>
          <a:ln w="15875" cmpd="sng"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F2A21B0C-D42F-7BF6-A8AE-959EE404E727}"/>
              </a:ext>
            </a:extLst>
          </p:cNvPr>
          <p:cNvSpPr/>
          <p:nvPr/>
        </p:nvSpPr>
        <p:spPr>
          <a:xfrm>
            <a:off x="10439733" y="4681930"/>
            <a:ext cx="2587569" cy="2371376"/>
          </a:xfrm>
          <a:prstGeom prst="ellipse">
            <a:avLst/>
          </a:prstGeom>
          <a:pattFill prst="pct80">
            <a:fgClr>
              <a:schemeClr val="dk1"/>
            </a:fgClr>
            <a:bgClr>
              <a:schemeClr val="bg1"/>
            </a:bgClr>
          </a:patt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AD2BF31-B297-3904-3F9D-2ABBE33AF47E}"/>
              </a:ext>
            </a:extLst>
          </p:cNvPr>
          <p:cNvSpPr/>
          <p:nvPr/>
        </p:nvSpPr>
        <p:spPr>
          <a:xfrm rot="365322">
            <a:off x="7838531" y="2740752"/>
            <a:ext cx="3922108" cy="360031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19681B-48C6-3FC2-5614-C11E363C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whAI - DengL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6F80A-66A2-819D-27C7-4B37C6C4AB38}"/>
              </a:ext>
            </a:extLst>
          </p:cNvPr>
          <p:cNvSpPr txBox="1"/>
          <p:nvPr/>
        </p:nvSpPr>
        <p:spPr>
          <a:xfrm>
            <a:off x="1337553" y="1443841"/>
            <a:ext cx="50688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Report Generation Tool 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 </a:t>
            </a:r>
          </a:p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Code-Mixed Translation</a:t>
            </a:r>
          </a:p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using</a:t>
            </a:r>
          </a:p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Neural Machine Learning Model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883BCFAA-77E6-93A9-4469-47A119051608}"/>
              </a:ext>
            </a:extLst>
          </p:cNvPr>
          <p:cNvSpPr txBox="1">
            <a:spLocks/>
          </p:cNvSpPr>
          <p:nvPr/>
        </p:nvSpPr>
        <p:spPr>
          <a:xfrm>
            <a:off x="7333057" y="3556329"/>
            <a:ext cx="489400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>
                <a:solidFill>
                  <a:schemeClr val="accent1"/>
                </a:solidFill>
                <a:effectLst/>
              </a:rPr>
              <a:t>DengL</a:t>
            </a:r>
            <a:endParaRPr lang="ko-KR" altLang="en-US" sz="7200" dirty="0">
              <a:solidFill>
                <a:schemeClr val="accent1"/>
              </a:solidFill>
              <a:effectLst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114CF3D-B9E5-3A16-6E8F-89950CB64A38}"/>
              </a:ext>
            </a:extLst>
          </p:cNvPr>
          <p:cNvGrpSpPr/>
          <p:nvPr/>
        </p:nvGrpSpPr>
        <p:grpSpPr>
          <a:xfrm>
            <a:off x="9407632" y="3862866"/>
            <a:ext cx="806539" cy="456493"/>
            <a:chOff x="2916937" y="1394181"/>
            <a:chExt cx="1391874" cy="787787"/>
          </a:xfrm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5B8CBFF5-063F-1826-C756-785D73319351}"/>
                </a:ext>
              </a:extLst>
            </p:cNvPr>
            <p:cNvSpPr/>
            <p:nvPr/>
          </p:nvSpPr>
          <p:spPr>
            <a:xfrm>
              <a:off x="2916937" y="1394181"/>
              <a:ext cx="1391874" cy="787787"/>
            </a:xfrm>
            <a:custGeom>
              <a:avLst/>
              <a:gdLst>
                <a:gd name="connsiteX0" fmla="*/ 418359 w 1391874"/>
                <a:gd name="connsiteY0" fmla="*/ 1573 h 787787"/>
                <a:gd name="connsiteX1" fmla="*/ 781037 w 1391874"/>
                <a:gd name="connsiteY1" fmla="*/ 88117 h 787787"/>
                <a:gd name="connsiteX2" fmla="*/ 850907 w 1391874"/>
                <a:gd name="connsiteY2" fmla="*/ 146752 h 787787"/>
                <a:gd name="connsiteX3" fmla="*/ 851070 w 1391874"/>
                <a:gd name="connsiteY3" fmla="*/ 146983 h 787787"/>
                <a:gd name="connsiteX4" fmla="*/ 973515 w 1391874"/>
                <a:gd name="connsiteY4" fmla="*/ 143311 h 787787"/>
                <a:gd name="connsiteX5" fmla="*/ 1102716 w 1391874"/>
                <a:gd name="connsiteY5" fmla="*/ 165746 h 787787"/>
                <a:gd name="connsiteX6" fmla="*/ 1305732 w 1391874"/>
                <a:gd name="connsiteY6" fmla="*/ 640222 h 787787"/>
                <a:gd name="connsiteX7" fmla="*/ 1391874 w 1391874"/>
                <a:gd name="connsiteY7" fmla="*/ 787787 h 787787"/>
                <a:gd name="connsiteX8" fmla="*/ 1180707 w 1391874"/>
                <a:gd name="connsiteY8" fmla="*/ 725203 h 787787"/>
                <a:gd name="connsiteX9" fmla="*/ 689991 w 1391874"/>
                <a:gd name="connsiteY9" fmla="*/ 731782 h 787787"/>
                <a:gd name="connsiteX10" fmla="*/ 603496 w 1391874"/>
                <a:gd name="connsiteY10" fmla="*/ 684995 h 787787"/>
                <a:gd name="connsiteX11" fmla="*/ 539238 w 1391874"/>
                <a:gd name="connsiteY11" fmla="*/ 629011 h 787787"/>
                <a:gd name="connsiteX12" fmla="*/ 455150 w 1391874"/>
                <a:gd name="connsiteY12" fmla="*/ 636054 h 787787"/>
                <a:gd name="connsiteX13" fmla="*/ 211167 w 1391874"/>
                <a:gd name="connsiteY13" fmla="*/ 583465 h 787787"/>
                <a:gd name="connsiteX14" fmla="*/ 0 w 1391874"/>
                <a:gd name="connsiteY14" fmla="*/ 646049 h 787787"/>
                <a:gd name="connsiteX15" fmla="*/ 86142 w 1391874"/>
                <a:gd name="connsiteY15" fmla="*/ 498484 h 787787"/>
                <a:gd name="connsiteX16" fmla="*/ 289158 w 1391874"/>
                <a:gd name="connsiteY16" fmla="*/ 24008 h 787787"/>
                <a:gd name="connsiteX17" fmla="*/ 418359 w 1391874"/>
                <a:gd name="connsiteY17" fmla="*/ 1573 h 78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91874" h="787787">
                  <a:moveTo>
                    <a:pt x="418359" y="1573"/>
                  </a:moveTo>
                  <a:cubicBezTo>
                    <a:pt x="549542" y="-7512"/>
                    <a:pt x="682612" y="22923"/>
                    <a:pt x="781037" y="88117"/>
                  </a:cubicBezTo>
                  <a:cubicBezTo>
                    <a:pt x="808326" y="106193"/>
                    <a:pt x="831591" y="125897"/>
                    <a:pt x="850907" y="146752"/>
                  </a:cubicBezTo>
                  <a:lnTo>
                    <a:pt x="851070" y="146983"/>
                  </a:lnTo>
                  <a:lnTo>
                    <a:pt x="973515" y="143311"/>
                  </a:lnTo>
                  <a:cubicBezTo>
                    <a:pt x="1017243" y="146340"/>
                    <a:pt x="1060761" y="153759"/>
                    <a:pt x="1102716" y="165746"/>
                  </a:cubicBezTo>
                  <a:cubicBezTo>
                    <a:pt x="1372995" y="242967"/>
                    <a:pt x="1471569" y="473348"/>
                    <a:pt x="1305732" y="640222"/>
                  </a:cubicBezTo>
                  <a:lnTo>
                    <a:pt x="1391874" y="787787"/>
                  </a:lnTo>
                  <a:lnTo>
                    <a:pt x="1180707" y="725203"/>
                  </a:lnTo>
                  <a:cubicBezTo>
                    <a:pt x="1032714" y="792944"/>
                    <a:pt x="841652" y="795506"/>
                    <a:pt x="689991" y="731782"/>
                  </a:cubicBezTo>
                  <a:cubicBezTo>
                    <a:pt x="657713" y="718220"/>
                    <a:pt x="628856" y="702465"/>
                    <a:pt x="603496" y="684995"/>
                  </a:cubicBezTo>
                  <a:lnTo>
                    <a:pt x="539238" y="629011"/>
                  </a:lnTo>
                  <a:lnTo>
                    <a:pt x="455150" y="636054"/>
                  </a:lnTo>
                  <a:cubicBezTo>
                    <a:pt x="369927" y="634911"/>
                    <a:pt x="285164" y="617336"/>
                    <a:pt x="211167" y="583465"/>
                  </a:cubicBezTo>
                  <a:lnTo>
                    <a:pt x="0" y="646049"/>
                  </a:lnTo>
                  <a:lnTo>
                    <a:pt x="86142" y="498484"/>
                  </a:lnTo>
                  <a:cubicBezTo>
                    <a:pt x="-79695" y="331610"/>
                    <a:pt x="18879" y="101229"/>
                    <a:pt x="289158" y="24008"/>
                  </a:cubicBezTo>
                  <a:cubicBezTo>
                    <a:pt x="331113" y="12021"/>
                    <a:pt x="374631" y="4602"/>
                    <a:pt x="418359" y="1573"/>
                  </a:cubicBezTo>
                  <a:close/>
                </a:path>
              </a:pathLst>
            </a:cu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" name="말풍선: 타원형 20">
              <a:extLst>
                <a:ext uri="{FF2B5EF4-FFF2-40B4-BE49-F238E27FC236}">
                  <a16:creationId xmlns:a16="http://schemas.microsoft.com/office/drawing/2014/main" id="{716D483D-FB58-9455-6D2B-E0A6BD354717}"/>
                </a:ext>
              </a:extLst>
            </p:cNvPr>
            <p:cNvSpPr/>
            <p:nvPr/>
          </p:nvSpPr>
          <p:spPr>
            <a:xfrm flipH="1">
              <a:off x="3384749" y="1533163"/>
              <a:ext cx="917712" cy="636105"/>
            </a:xfrm>
            <a:prstGeom prst="wedgeEllipseCallout">
              <a:avLst>
                <a:gd name="adj1" fmla="val -50563"/>
                <a:gd name="adj2" fmla="val 51562"/>
              </a:avLst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날짜 개체 틀 21">
            <a:extLst>
              <a:ext uri="{FF2B5EF4-FFF2-40B4-BE49-F238E27FC236}">
                <a16:creationId xmlns:a16="http://schemas.microsoft.com/office/drawing/2014/main" id="{50605961-95FA-75C4-D854-C0B0D937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34BA-B11F-45EC-A07D-CE85BF64AF5C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08C89415-7F90-DCA5-E97E-DEE750CF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7B8B96F7-B163-6449-914E-A680CDC5FF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53170" y="1210622"/>
            <a:ext cx="5115885" cy="2034538"/>
          </a:xfrm>
          <a:prstGeom prst="curvedConnector3">
            <a:avLst>
              <a:gd name="adj1" fmla="val 50616"/>
            </a:avLst>
          </a:prstGeom>
          <a:ln w="15875" cmpd="sng"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29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0619530-B7B4-AE93-F79C-053E19B76BD3}"/>
              </a:ext>
            </a:extLst>
          </p:cNvPr>
          <p:cNvSpPr/>
          <p:nvPr/>
        </p:nvSpPr>
        <p:spPr>
          <a:xfrm>
            <a:off x="1256371" y="4363261"/>
            <a:ext cx="9887414" cy="1813930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A32F5AC-CC88-B4EB-6047-993FE1B01A2B}"/>
              </a:ext>
            </a:extLst>
          </p:cNvPr>
          <p:cNvSpPr/>
          <p:nvPr/>
        </p:nvSpPr>
        <p:spPr>
          <a:xfrm>
            <a:off x="1234069" y="4473556"/>
            <a:ext cx="9701561" cy="1519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ED04650-43A2-0CD0-960F-598CE0B256D8}"/>
              </a:ext>
            </a:extLst>
          </p:cNvPr>
          <p:cNvSpPr/>
          <p:nvPr/>
        </p:nvSpPr>
        <p:spPr>
          <a:xfrm>
            <a:off x="1260087" y="1592765"/>
            <a:ext cx="9887414" cy="2803949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302B0B6-5EA9-7314-5821-DBE67E068ABF}"/>
              </a:ext>
            </a:extLst>
          </p:cNvPr>
          <p:cNvSpPr/>
          <p:nvPr/>
        </p:nvSpPr>
        <p:spPr>
          <a:xfrm>
            <a:off x="1237785" y="1690688"/>
            <a:ext cx="9701561" cy="251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9F7B57-C07D-AD62-7433-28FAB5C9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Why </a:t>
            </a:r>
            <a:r>
              <a:rPr lang="en-US" altLang="ko-KR" sz="4400" dirty="0">
                <a:solidFill>
                  <a:schemeClr val="accent2"/>
                </a:solidFill>
              </a:rPr>
              <a:t>code-mixed</a:t>
            </a:r>
            <a:r>
              <a:rPr lang="en-US" altLang="ko-KR" sz="4400" dirty="0"/>
              <a:t> translation?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7B991-1FE6-304D-2488-DD0095CD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whAI - DengL</a:t>
            </a:r>
            <a:endParaRPr lang="ko-KR" altLang="en-US" dirty="0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41FD9ACB-BE1E-2446-5FC1-E00F1FC1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C61A-4479-467A-8ABB-042DAC4902C0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E2A3E42F-7DBF-9431-6DAB-687DC4CF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6D3A65-06A9-9A0A-9EBB-A3213EDA94F0}"/>
              </a:ext>
            </a:extLst>
          </p:cNvPr>
          <p:cNvSpPr txBox="1"/>
          <p:nvPr/>
        </p:nvSpPr>
        <p:spPr>
          <a:xfrm>
            <a:off x="2025046" y="4713463"/>
            <a:ext cx="33435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0" dirty="0">
                <a:solidFill>
                  <a:srgbClr val="2E2E2E"/>
                </a:solidFill>
                <a:effectLst/>
              </a:rPr>
              <a:t>code-mixed,</a:t>
            </a:r>
          </a:p>
          <a:p>
            <a:pPr algn="ctr"/>
            <a:r>
              <a:rPr lang="en-US" altLang="ko-KR" sz="20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business domain </a:t>
            </a:r>
            <a:br>
              <a:rPr lang="en-US" altLang="ko-KR" sz="20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</a:br>
            <a:r>
              <a:rPr lang="en-US" altLang="ko-KR" sz="20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corpus</a:t>
            </a:r>
            <a:r>
              <a:rPr lang="en-US" altLang="ko-KR" sz="2000" b="1" i="0" dirty="0">
                <a:solidFill>
                  <a:srgbClr val="2E2E2E"/>
                </a:solidFill>
                <a:effectLst/>
              </a:rPr>
              <a:t> dataset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35679-6EFF-F940-9FF6-8F93D2C29261}"/>
              </a:ext>
            </a:extLst>
          </p:cNvPr>
          <p:cNvSpPr txBox="1"/>
          <p:nvPr/>
        </p:nvSpPr>
        <p:spPr>
          <a:xfrm>
            <a:off x="7700678" y="5021239"/>
            <a:ext cx="20871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b="1" i="0" dirty="0">
                <a:solidFill>
                  <a:srgbClr val="2E2E2E"/>
                </a:solidFill>
                <a:effectLst/>
              </a:rPr>
              <a:t>NMT model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6A2A2B8-19C0-55AB-FC7E-E316F3188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26" y="2065827"/>
            <a:ext cx="8742556" cy="1853148"/>
          </a:xfrm>
          <a:prstGeom prst="rect">
            <a:avLst/>
          </a:prstGeom>
        </p:spPr>
      </p:pic>
      <p:sp>
        <p:nvSpPr>
          <p:cNvPr id="27" name="곱하기 기호 26">
            <a:extLst>
              <a:ext uri="{FF2B5EF4-FFF2-40B4-BE49-F238E27FC236}">
                <a16:creationId xmlns:a16="http://schemas.microsoft.com/office/drawing/2014/main" id="{7AC6B0B8-FB2C-0FDF-7412-2ED787266555}"/>
              </a:ext>
            </a:extLst>
          </p:cNvPr>
          <p:cNvSpPr/>
          <p:nvPr/>
        </p:nvSpPr>
        <p:spPr>
          <a:xfrm>
            <a:off x="592874" y="2245270"/>
            <a:ext cx="1427356" cy="1427356"/>
          </a:xfrm>
          <a:prstGeom prst="mathMultiply">
            <a:avLst>
              <a:gd name="adj1" fmla="val 17270"/>
            </a:avLst>
          </a:prstGeom>
          <a:solidFill>
            <a:srgbClr val="C00000"/>
          </a:solidFill>
          <a:ln w="28575">
            <a:noFill/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7DB4C3E-4EF8-7462-E15E-083C2266144D}"/>
              </a:ext>
            </a:extLst>
          </p:cNvPr>
          <p:cNvCxnSpPr>
            <a:cxnSpLocks/>
          </p:cNvCxnSpPr>
          <p:nvPr/>
        </p:nvCxnSpPr>
        <p:spPr>
          <a:xfrm>
            <a:off x="5368553" y="5198992"/>
            <a:ext cx="1382751" cy="0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1/2 액자 33">
            <a:extLst>
              <a:ext uri="{FF2B5EF4-FFF2-40B4-BE49-F238E27FC236}">
                <a16:creationId xmlns:a16="http://schemas.microsoft.com/office/drawing/2014/main" id="{D7510761-4CE2-4A49-74CD-56A0641B7D9F}"/>
              </a:ext>
            </a:extLst>
          </p:cNvPr>
          <p:cNvSpPr/>
          <p:nvPr/>
        </p:nvSpPr>
        <p:spPr>
          <a:xfrm rot="8217016" flipH="1">
            <a:off x="974252" y="4705436"/>
            <a:ext cx="948201" cy="570935"/>
          </a:xfrm>
          <a:prstGeom prst="halfFrame">
            <a:avLst>
              <a:gd name="adj1" fmla="val 36312"/>
              <a:gd name="adj2" fmla="val 35997"/>
            </a:avLst>
          </a:prstGeom>
          <a:solidFill>
            <a:srgbClr val="00B050"/>
          </a:solidFill>
          <a:ln w="28575">
            <a:noFill/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77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506215E6-078F-D923-17A2-A8F936753080}"/>
              </a:ext>
            </a:extLst>
          </p:cNvPr>
          <p:cNvSpPr/>
          <p:nvPr/>
        </p:nvSpPr>
        <p:spPr>
          <a:xfrm>
            <a:off x="6285295" y="1682863"/>
            <a:ext cx="4918509" cy="4742908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6145BD6-26D8-D9AC-13F4-98F1C3114144}"/>
              </a:ext>
            </a:extLst>
          </p:cNvPr>
          <p:cNvSpPr/>
          <p:nvPr/>
        </p:nvSpPr>
        <p:spPr>
          <a:xfrm>
            <a:off x="6371924" y="1761423"/>
            <a:ext cx="4591251" cy="444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BF8BE88-0036-512A-351C-CF768A23558B}"/>
              </a:ext>
            </a:extLst>
          </p:cNvPr>
          <p:cNvSpPr/>
          <p:nvPr/>
        </p:nvSpPr>
        <p:spPr>
          <a:xfrm>
            <a:off x="1087655" y="1682863"/>
            <a:ext cx="4918509" cy="4742908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6C501C-5FBB-E8B8-5156-E696E82333D0}"/>
              </a:ext>
            </a:extLst>
          </p:cNvPr>
          <p:cNvSpPr/>
          <p:nvPr/>
        </p:nvSpPr>
        <p:spPr>
          <a:xfrm>
            <a:off x="1174282" y="1761423"/>
            <a:ext cx="4591251" cy="444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AA1D0C-CF8F-ED4C-8D84-D526E6DE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Acceleration through </a:t>
            </a:r>
            <a:r>
              <a:rPr lang="en-US" altLang="ko-KR" dirty="0">
                <a:solidFill>
                  <a:schemeClr val="accent2"/>
                </a:solidFill>
              </a:rPr>
              <a:t>AI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15B33-5BE7-D503-601B-5D83C660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whAI - DengL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935932-52DB-00B7-217D-56667E3A09C3}"/>
              </a:ext>
            </a:extLst>
          </p:cNvPr>
          <p:cNvSpPr txBox="1"/>
          <p:nvPr/>
        </p:nvSpPr>
        <p:spPr>
          <a:xfrm>
            <a:off x="1546258" y="2248384"/>
            <a:ext cx="38472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altLang="ko-KR" sz="2400" b="1" dirty="0"/>
              <a:t>Microsoft Azure Platform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AB6DA-0622-A0D5-5CF7-F25469306A97}"/>
              </a:ext>
            </a:extLst>
          </p:cNvPr>
          <p:cNvSpPr txBox="1"/>
          <p:nvPr/>
        </p:nvSpPr>
        <p:spPr>
          <a:xfrm>
            <a:off x="7159592" y="2239562"/>
            <a:ext cx="3014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Modern interfaces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ACCC795-1D3A-EA6E-0C06-0B9963E81BDA}"/>
              </a:ext>
            </a:extLst>
          </p:cNvPr>
          <p:cNvGrpSpPr/>
          <p:nvPr/>
        </p:nvGrpSpPr>
        <p:grpSpPr>
          <a:xfrm>
            <a:off x="1886552" y="3068696"/>
            <a:ext cx="4081112" cy="2756557"/>
            <a:chOff x="1251284" y="3233123"/>
            <a:chExt cx="4081112" cy="275655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DA02012-7E96-05D9-0F86-0E72CB53DC58}"/>
                </a:ext>
              </a:extLst>
            </p:cNvPr>
            <p:cNvGrpSpPr/>
            <p:nvPr/>
          </p:nvGrpSpPr>
          <p:grpSpPr>
            <a:xfrm>
              <a:off x="1251284" y="3233123"/>
              <a:ext cx="673196" cy="673196"/>
              <a:chOff x="1797051" y="3126783"/>
              <a:chExt cx="1225550" cy="1378400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D60FC8AA-5F87-B981-F4D9-667DDB31FF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0017" y="3732599"/>
                <a:ext cx="772584" cy="772584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ECA92DA0-6DEB-3221-AD41-72877DB4C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-8009"/>
              <a:stretch>
                <a:fillRect/>
              </a:stretch>
            </p:blipFill>
            <p:spPr>
              <a:xfrm>
                <a:off x="1797051" y="3126783"/>
                <a:ext cx="1168400" cy="1261982"/>
              </a:xfrm>
              <a:custGeom>
                <a:avLst/>
                <a:gdLst>
                  <a:gd name="connsiteX0" fmla="*/ 635053 w 1325563"/>
                  <a:gd name="connsiteY0" fmla="*/ 1325563 h 1431733"/>
                  <a:gd name="connsiteX1" fmla="*/ 1264761 w 1325563"/>
                  <a:gd name="connsiteY1" fmla="*/ 1325563 h 1431733"/>
                  <a:gd name="connsiteX2" fmla="*/ 1244251 w 1325563"/>
                  <a:gd name="connsiteY2" fmla="*/ 1350421 h 1431733"/>
                  <a:gd name="connsiteX3" fmla="*/ 1047946 w 1325563"/>
                  <a:gd name="connsiteY3" fmla="*/ 1431733 h 1431733"/>
                  <a:gd name="connsiteX4" fmla="*/ 851868 w 1325563"/>
                  <a:gd name="connsiteY4" fmla="*/ 1431733 h 1431733"/>
                  <a:gd name="connsiteX5" fmla="*/ 655563 w 1325563"/>
                  <a:gd name="connsiteY5" fmla="*/ 1350421 h 1431733"/>
                  <a:gd name="connsiteX6" fmla="*/ 1325563 w 1325563"/>
                  <a:gd name="connsiteY6" fmla="*/ 1154116 h 1431733"/>
                  <a:gd name="connsiteX7" fmla="*/ 1325563 w 1325563"/>
                  <a:gd name="connsiteY7" fmla="*/ 1325563 h 1431733"/>
                  <a:gd name="connsiteX8" fmla="*/ 1264761 w 1325563"/>
                  <a:gd name="connsiteY8" fmla="*/ 1325563 h 1431733"/>
                  <a:gd name="connsiteX9" fmla="*/ 1278151 w 1325563"/>
                  <a:gd name="connsiteY9" fmla="*/ 1309335 h 1431733"/>
                  <a:gd name="connsiteX10" fmla="*/ 1325563 w 1325563"/>
                  <a:gd name="connsiteY10" fmla="*/ 1154116 h 1431733"/>
                  <a:gd name="connsiteX11" fmla="*/ 0 w 1325563"/>
                  <a:gd name="connsiteY11" fmla="*/ 0 h 1431733"/>
                  <a:gd name="connsiteX12" fmla="*/ 1325563 w 1325563"/>
                  <a:gd name="connsiteY12" fmla="*/ 0 h 1431733"/>
                  <a:gd name="connsiteX13" fmla="*/ 1325563 w 1325563"/>
                  <a:gd name="connsiteY13" fmla="*/ 958038 h 1431733"/>
                  <a:gd name="connsiteX14" fmla="*/ 1047946 w 1325563"/>
                  <a:gd name="connsiteY14" fmla="*/ 680421 h 1431733"/>
                  <a:gd name="connsiteX15" fmla="*/ 851868 w 1325563"/>
                  <a:gd name="connsiteY15" fmla="*/ 680421 h 1431733"/>
                  <a:gd name="connsiteX16" fmla="*/ 574251 w 1325563"/>
                  <a:gd name="connsiteY16" fmla="*/ 958038 h 1431733"/>
                  <a:gd name="connsiteX17" fmla="*/ 574251 w 1325563"/>
                  <a:gd name="connsiteY17" fmla="*/ 1154116 h 1431733"/>
                  <a:gd name="connsiteX18" fmla="*/ 621664 w 1325563"/>
                  <a:gd name="connsiteY18" fmla="*/ 1309335 h 1431733"/>
                  <a:gd name="connsiteX19" fmla="*/ 635053 w 1325563"/>
                  <a:gd name="connsiteY19" fmla="*/ 1325563 h 1431733"/>
                  <a:gd name="connsiteX20" fmla="*/ 0 w 1325563"/>
                  <a:gd name="connsiteY20" fmla="*/ 1325563 h 1431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25563" h="1431733">
                    <a:moveTo>
                      <a:pt x="635053" y="1325563"/>
                    </a:moveTo>
                    <a:lnTo>
                      <a:pt x="1264761" y="1325563"/>
                    </a:lnTo>
                    <a:lnTo>
                      <a:pt x="1244251" y="1350421"/>
                    </a:lnTo>
                    <a:cubicBezTo>
                      <a:pt x="1194013" y="1400660"/>
                      <a:pt x="1124608" y="1431733"/>
                      <a:pt x="1047946" y="1431733"/>
                    </a:cubicBezTo>
                    <a:lnTo>
                      <a:pt x="851868" y="1431733"/>
                    </a:lnTo>
                    <a:cubicBezTo>
                      <a:pt x="775206" y="1431733"/>
                      <a:pt x="705802" y="1400660"/>
                      <a:pt x="655563" y="1350421"/>
                    </a:cubicBezTo>
                    <a:close/>
                    <a:moveTo>
                      <a:pt x="1325563" y="1154116"/>
                    </a:moveTo>
                    <a:lnTo>
                      <a:pt x="1325563" y="1325563"/>
                    </a:lnTo>
                    <a:lnTo>
                      <a:pt x="1264761" y="1325563"/>
                    </a:lnTo>
                    <a:lnTo>
                      <a:pt x="1278151" y="1309335"/>
                    </a:lnTo>
                    <a:cubicBezTo>
                      <a:pt x="1308085" y="1265027"/>
                      <a:pt x="1325563" y="1211613"/>
                      <a:pt x="1325563" y="1154116"/>
                    </a:cubicBezTo>
                    <a:close/>
                    <a:moveTo>
                      <a:pt x="0" y="0"/>
                    </a:moveTo>
                    <a:lnTo>
                      <a:pt x="1325563" y="0"/>
                    </a:lnTo>
                    <a:lnTo>
                      <a:pt x="1325563" y="958038"/>
                    </a:lnTo>
                    <a:cubicBezTo>
                      <a:pt x="1325563" y="804714"/>
                      <a:pt x="1201270" y="680421"/>
                      <a:pt x="1047946" y="680421"/>
                    </a:cubicBezTo>
                    <a:lnTo>
                      <a:pt x="851868" y="680421"/>
                    </a:lnTo>
                    <a:cubicBezTo>
                      <a:pt x="698544" y="680421"/>
                      <a:pt x="574251" y="804714"/>
                      <a:pt x="574251" y="958038"/>
                    </a:cubicBezTo>
                    <a:lnTo>
                      <a:pt x="574251" y="1154116"/>
                    </a:lnTo>
                    <a:cubicBezTo>
                      <a:pt x="574251" y="1211613"/>
                      <a:pt x="591730" y="1265027"/>
                      <a:pt x="621664" y="1309335"/>
                    </a:cubicBezTo>
                    <a:lnTo>
                      <a:pt x="635053" y="1325563"/>
                    </a:lnTo>
                    <a:lnTo>
                      <a:pt x="0" y="1325563"/>
                    </a:lnTo>
                    <a:close/>
                  </a:path>
                </a:pathLst>
              </a:custGeom>
            </p:spPr>
          </p:pic>
        </p:grp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6465407-0E86-3E30-6C26-ED11C20C2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1284" y="4274803"/>
              <a:ext cx="673196" cy="67319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125A9FC-A559-0802-3023-A7CFF61AF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1284" y="5316483"/>
              <a:ext cx="673197" cy="673197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84A38E-8BC4-7A84-78DB-D3ED7F472BBD}"/>
                </a:ext>
              </a:extLst>
            </p:cNvPr>
            <p:cNvSpPr txBox="1"/>
            <p:nvPr/>
          </p:nvSpPr>
          <p:spPr>
            <a:xfrm>
              <a:off x="2144027" y="4411346"/>
              <a:ext cx="318836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/>
                <a:t>Language Detection</a:t>
              </a:r>
              <a:endParaRPr lang="ko-KR" altLang="en-US" sz="2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395F8CC-7400-D13B-B09F-AACF4EF95B86}"/>
                </a:ext>
              </a:extLst>
            </p:cNvPr>
            <p:cNvSpPr txBox="1"/>
            <p:nvPr/>
          </p:nvSpPr>
          <p:spPr>
            <a:xfrm>
              <a:off x="2144027" y="5468415"/>
              <a:ext cx="2313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Custom Translator</a:t>
              </a:r>
              <a:endParaRPr lang="ko-KR" altLang="en-US" sz="2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C3FFDC-5A0C-9165-9019-F01576CA0086}"/>
                </a:ext>
              </a:extLst>
            </p:cNvPr>
            <p:cNvSpPr txBox="1"/>
            <p:nvPr/>
          </p:nvSpPr>
          <p:spPr>
            <a:xfrm>
              <a:off x="2141902" y="3358985"/>
              <a:ext cx="252649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/>
                <a:t>Speech-To-Text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5EE3420-9EC6-06CA-6332-D3487B115010}"/>
              </a:ext>
            </a:extLst>
          </p:cNvPr>
          <p:cNvSpPr txBox="1"/>
          <p:nvPr/>
        </p:nvSpPr>
        <p:spPr>
          <a:xfrm>
            <a:off x="6865717" y="3894858"/>
            <a:ext cx="3602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Anywhere &amp; Anytime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14ADC8-55FD-3BBB-DD39-C97640C7F6B3}"/>
              </a:ext>
            </a:extLst>
          </p:cNvPr>
          <p:cNvSpPr txBox="1"/>
          <p:nvPr/>
        </p:nvSpPr>
        <p:spPr>
          <a:xfrm>
            <a:off x="6943423" y="5271598"/>
            <a:ext cx="3602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Interactive &amp; Responsive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498A1490-21AA-DC4C-45B4-C740252EF7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942" y="3190828"/>
            <a:ext cx="641804" cy="64180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106E28D-4021-C482-6719-98AD49AA6F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816" y="4627779"/>
            <a:ext cx="641804" cy="641804"/>
          </a:xfrm>
          <a:prstGeom prst="rect">
            <a:avLst/>
          </a:prstGeom>
        </p:spPr>
      </p:pic>
      <p:sp>
        <p:nvSpPr>
          <p:cNvPr id="45" name="날짜 개체 틀 44">
            <a:extLst>
              <a:ext uri="{FF2B5EF4-FFF2-40B4-BE49-F238E27FC236}">
                <a16:creationId xmlns:a16="http://schemas.microsoft.com/office/drawing/2014/main" id="{7C3F089B-A8D1-96C3-FDD3-CFD52438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09C7-7BDE-444C-8260-08E1B2CD7745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46" name="슬라이드 번호 개체 틀 45">
            <a:extLst>
              <a:ext uri="{FF2B5EF4-FFF2-40B4-BE49-F238E27FC236}">
                <a16:creationId xmlns:a16="http://schemas.microsoft.com/office/drawing/2014/main" id="{6EAD95F6-9B04-B174-626E-016D0F50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6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1F931-D994-FDFC-50FE-7C806784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DengL</a:t>
            </a:r>
            <a:endParaRPr lang="ko-KR" altLang="en-US" dirty="0"/>
          </a:p>
        </p:txBody>
      </p:sp>
      <p:pic>
        <p:nvPicPr>
          <p:cNvPr id="16" name="Inhaltsplatzhalter 15" descr="Ein Bild, das Text, Monitor, Screenshot, Bildschirm enthält.&#10;&#10;Automatisch generierte Beschreibung">
            <a:extLst>
              <a:ext uri="{FF2B5EF4-FFF2-40B4-BE49-F238E27FC236}">
                <a16:creationId xmlns:a16="http://schemas.microsoft.com/office/drawing/2014/main" id="{69B4D2B0-D332-817E-BDEC-22D85F7B47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43" y="1825625"/>
            <a:ext cx="4746914" cy="4351338"/>
          </a:xfrm>
        </p:spPr>
      </p:pic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7F7BF868-BBC6-A0C1-E347-466F41E348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1948656"/>
            <a:ext cx="2857500" cy="4105275"/>
          </a:xfrm>
        </p:spPr>
      </p:pic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30859F-9780-E752-D2F3-7F34D27C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201C-1110-4286-8D13-ADCEBC319867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32C7DC-298F-BC1A-F4CB-1E0FA326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whAI - DengL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BAF1C1C-9A5A-CD9B-8EFF-E85BAED5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72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Successful construction worker">
            <a:extLst>
              <a:ext uri="{FF2B5EF4-FFF2-40B4-BE49-F238E27FC236}">
                <a16:creationId xmlns:a16="http://schemas.microsoft.com/office/drawing/2014/main" id="{93333C5B-60CF-7CF8-AFFE-9FD5A5657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C5A881EA-20F3-EF9F-71ED-D8D5EF9A65C0}"/>
              </a:ext>
            </a:extLst>
          </p:cNvPr>
          <p:cNvSpPr/>
          <p:nvPr/>
        </p:nvSpPr>
        <p:spPr>
          <a:xfrm>
            <a:off x="0" y="-2"/>
            <a:ext cx="12192000" cy="6858002"/>
          </a:xfrm>
          <a:custGeom>
            <a:avLst/>
            <a:gdLst>
              <a:gd name="connsiteX0" fmla="*/ 8963026 w 12192000"/>
              <a:gd name="connsiteY0" fmla="*/ 136527 h 6858002"/>
              <a:gd name="connsiteX1" fmla="*/ 6734176 w 12192000"/>
              <a:gd name="connsiteY1" fmla="*/ 2365377 h 6858002"/>
              <a:gd name="connsiteX2" fmla="*/ 8963026 w 12192000"/>
              <a:gd name="connsiteY2" fmla="*/ 4594227 h 6858002"/>
              <a:gd name="connsiteX3" fmla="*/ 11191876 w 12192000"/>
              <a:gd name="connsiteY3" fmla="*/ 2365377 h 6858002"/>
              <a:gd name="connsiteX4" fmla="*/ 8963026 w 12192000"/>
              <a:gd name="connsiteY4" fmla="*/ 136527 h 6858002"/>
              <a:gd name="connsiteX5" fmla="*/ 0 w 12192000"/>
              <a:gd name="connsiteY5" fmla="*/ 0 h 6858002"/>
              <a:gd name="connsiteX6" fmla="*/ 12192000 w 12192000"/>
              <a:gd name="connsiteY6" fmla="*/ 0 h 6858002"/>
              <a:gd name="connsiteX7" fmla="*/ 12192000 w 12192000"/>
              <a:gd name="connsiteY7" fmla="*/ 6858002 h 6858002"/>
              <a:gd name="connsiteX8" fmla="*/ 0 w 12192000"/>
              <a:gd name="connsiteY8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2">
                <a:moveTo>
                  <a:pt x="8963026" y="136527"/>
                </a:moveTo>
                <a:cubicBezTo>
                  <a:pt x="7732066" y="136527"/>
                  <a:pt x="6734176" y="1134417"/>
                  <a:pt x="6734176" y="2365377"/>
                </a:cubicBezTo>
                <a:cubicBezTo>
                  <a:pt x="6734176" y="3596337"/>
                  <a:pt x="7732066" y="4594227"/>
                  <a:pt x="8963026" y="4594227"/>
                </a:cubicBezTo>
                <a:cubicBezTo>
                  <a:pt x="10193986" y="4594227"/>
                  <a:pt x="11191876" y="3596337"/>
                  <a:pt x="11191876" y="2365377"/>
                </a:cubicBezTo>
                <a:cubicBezTo>
                  <a:pt x="11191876" y="1134417"/>
                  <a:pt x="10193986" y="136527"/>
                  <a:pt x="8963026" y="13652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>
              <a:lumMod val="5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69CD08-1F9A-AE75-BC15-B0A2BE75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Shaping the Future</a:t>
            </a:r>
            <a:endParaRPr lang="ko-KR" altLang="en-US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57863-FE1F-83A2-85F0-1A90BD0F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whAI - DengL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A7C3-1203-5EF4-AA11-1C62C977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07B1-DFAA-4A63-93BA-4C97742734A0}" type="datetime4">
              <a:rPr lang="en-US" altLang="ko-KR" smtClean="0">
                <a:solidFill>
                  <a:schemeClr val="bg1"/>
                </a:solidFill>
              </a:rPr>
              <a:t>April 30, 2023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142E573-5624-477C-AE87-7791AF22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743EA-03A3-E855-6B59-204019CBFA19}"/>
              </a:ext>
            </a:extLst>
          </p:cNvPr>
          <p:cNvSpPr txBox="1"/>
          <p:nvPr/>
        </p:nvSpPr>
        <p:spPr>
          <a:xfrm>
            <a:off x="887896" y="4413503"/>
            <a:ext cx="49795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altLang="ko-KR" sz="2000" b="1" dirty="0">
                <a:solidFill>
                  <a:schemeClr val="bg1"/>
                </a:solidFill>
              </a:rPr>
              <a:t>Increase in skilled workers</a:t>
            </a: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↓</a:t>
            </a:r>
            <a:endParaRPr lang="de-DE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de-DE" altLang="ko-KR" sz="2000" b="1" dirty="0">
                <a:solidFill>
                  <a:schemeClr val="bg1"/>
                </a:solidFill>
              </a:rPr>
              <a:t>Economic growth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5F42B-991D-7A76-D192-C75DFD1130AE}"/>
              </a:ext>
            </a:extLst>
          </p:cNvPr>
          <p:cNvSpPr txBox="1"/>
          <p:nvPr/>
        </p:nvSpPr>
        <p:spPr>
          <a:xfrm>
            <a:off x="887896" y="2413336"/>
            <a:ext cx="49795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altLang="ko-KR" sz="2000" b="1" dirty="0">
                <a:solidFill>
                  <a:schemeClr val="bg1"/>
                </a:solidFill>
              </a:rPr>
              <a:t>Lowering language hurdles </a:t>
            </a: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↓</a:t>
            </a:r>
            <a:endParaRPr lang="de-DE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de-DE" altLang="ko-KR" sz="2000" b="1" dirty="0">
                <a:solidFill>
                  <a:schemeClr val="bg1"/>
                </a:solidFill>
              </a:rPr>
              <a:t>Reducing bureaucratic efforts at work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B659FF0-2D46-6C52-7703-58184F7987A7}"/>
              </a:ext>
            </a:extLst>
          </p:cNvPr>
          <p:cNvSpPr/>
          <p:nvPr/>
        </p:nvSpPr>
        <p:spPr>
          <a:xfrm>
            <a:off x="6667500" y="442913"/>
            <a:ext cx="4457700" cy="4457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0C83E87-E9E7-8E36-D2F5-0A47FA84EEFD}"/>
              </a:ext>
            </a:extLst>
          </p:cNvPr>
          <p:cNvSpPr/>
          <p:nvPr/>
        </p:nvSpPr>
        <p:spPr>
          <a:xfrm rot="19612521">
            <a:off x="6148570" y="335026"/>
            <a:ext cx="5277316" cy="467347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더하기 기호 66">
            <a:extLst>
              <a:ext uri="{FF2B5EF4-FFF2-40B4-BE49-F238E27FC236}">
                <a16:creationId xmlns:a16="http://schemas.microsoft.com/office/drawing/2014/main" id="{4F9D5E41-6FF2-E1D6-3027-92401A92CEC4}"/>
              </a:ext>
            </a:extLst>
          </p:cNvPr>
          <p:cNvSpPr/>
          <p:nvPr/>
        </p:nvSpPr>
        <p:spPr>
          <a:xfrm>
            <a:off x="3028398" y="3595979"/>
            <a:ext cx="698500" cy="698500"/>
          </a:xfrm>
          <a:prstGeom prst="mathPlus">
            <a:avLst>
              <a:gd name="adj1" fmla="val 14793"/>
            </a:avLst>
          </a:prstGeom>
          <a:solidFill>
            <a:schemeClr val="accent2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16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414B8"/>
      </a:accent1>
      <a:accent2>
        <a:srgbClr val="E65E19"/>
      </a:accent2>
      <a:accent3>
        <a:srgbClr val="242027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Roboto Black"/>
        <a:ea typeface="맑은 고딕"/>
        <a:cs typeface=""/>
      </a:majorFont>
      <a:minorFont>
        <a:latin typeface="Roboto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199</Words>
  <Application>Microsoft Office PowerPoint</Application>
  <PresentationFormat>Breitbild</PresentationFormat>
  <Paragraphs>60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Roboto</vt:lpstr>
      <vt:lpstr>Roboto Black</vt:lpstr>
      <vt:lpstr>Segoe UI</vt:lpstr>
      <vt:lpstr>Office 테마</vt:lpstr>
      <vt:lpstr>DengL</vt:lpstr>
      <vt:lpstr>Where is the gap?</vt:lpstr>
      <vt:lpstr>PowerPoint-Präsentation</vt:lpstr>
      <vt:lpstr>Why code-mixed translation?</vt:lpstr>
      <vt:lpstr>Acceleration through AI</vt:lpstr>
      <vt:lpstr>DengL</vt:lpstr>
      <vt:lpstr>Shaping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DengL</dc:title>
  <dc:creator>You Sun Song</dc:creator>
  <cp:lastModifiedBy>Felix Waiblinger</cp:lastModifiedBy>
  <cp:revision>47</cp:revision>
  <dcterms:created xsi:type="dcterms:W3CDTF">2023-04-29T21:23:28Z</dcterms:created>
  <dcterms:modified xsi:type="dcterms:W3CDTF">2023-04-30T08:56:10Z</dcterms:modified>
</cp:coreProperties>
</file>