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68"/>
  </p:notesMasterIdLst>
  <p:sldIdLst>
    <p:sldId id="303" r:id="rId2"/>
    <p:sldId id="343" r:id="rId3"/>
    <p:sldId id="344" r:id="rId4"/>
    <p:sldId id="336" r:id="rId5"/>
    <p:sldId id="375" r:id="rId6"/>
    <p:sldId id="373" r:id="rId7"/>
    <p:sldId id="348" r:id="rId8"/>
    <p:sldId id="407" r:id="rId9"/>
    <p:sldId id="408" r:id="rId10"/>
    <p:sldId id="400" r:id="rId11"/>
    <p:sldId id="406" r:id="rId12"/>
    <p:sldId id="349" r:id="rId13"/>
    <p:sldId id="351" r:id="rId14"/>
    <p:sldId id="352" r:id="rId15"/>
    <p:sldId id="409" r:id="rId16"/>
    <p:sldId id="411" r:id="rId17"/>
    <p:sldId id="447" r:id="rId18"/>
    <p:sldId id="448" r:id="rId19"/>
    <p:sldId id="347" r:id="rId20"/>
    <p:sldId id="306" r:id="rId21"/>
    <p:sldId id="345" r:id="rId22"/>
    <p:sldId id="413" r:id="rId23"/>
    <p:sldId id="444" r:id="rId24"/>
    <p:sldId id="307" r:id="rId25"/>
    <p:sldId id="322" r:id="rId26"/>
    <p:sldId id="323" r:id="rId27"/>
    <p:sldId id="324" r:id="rId28"/>
    <p:sldId id="446" r:id="rId29"/>
    <p:sldId id="445" r:id="rId30"/>
    <p:sldId id="317" r:id="rId31"/>
    <p:sldId id="318" r:id="rId32"/>
    <p:sldId id="440" r:id="rId33"/>
    <p:sldId id="380" r:id="rId34"/>
    <p:sldId id="381" r:id="rId35"/>
    <p:sldId id="382" r:id="rId36"/>
    <p:sldId id="384" r:id="rId37"/>
    <p:sldId id="385" r:id="rId38"/>
    <p:sldId id="386" r:id="rId39"/>
    <p:sldId id="387" r:id="rId40"/>
    <p:sldId id="414" r:id="rId41"/>
    <p:sldId id="441" r:id="rId42"/>
    <p:sldId id="389" r:id="rId43"/>
    <p:sldId id="421" r:id="rId44"/>
    <p:sldId id="428" r:id="rId45"/>
    <p:sldId id="432" r:id="rId46"/>
    <p:sldId id="438" r:id="rId47"/>
    <p:sldId id="433" r:id="rId48"/>
    <p:sldId id="390" r:id="rId49"/>
    <p:sldId id="434" r:id="rId50"/>
    <p:sldId id="436" r:id="rId51"/>
    <p:sldId id="437" r:id="rId52"/>
    <p:sldId id="394" r:id="rId53"/>
    <p:sldId id="442" r:id="rId54"/>
    <p:sldId id="396" r:id="rId55"/>
    <p:sldId id="401" r:id="rId56"/>
    <p:sldId id="403" r:id="rId57"/>
    <p:sldId id="402" r:id="rId58"/>
    <p:sldId id="405" r:id="rId59"/>
    <p:sldId id="443" r:id="rId60"/>
    <p:sldId id="415" r:id="rId61"/>
    <p:sldId id="416" r:id="rId62"/>
    <p:sldId id="417" r:id="rId63"/>
    <p:sldId id="418" r:id="rId64"/>
    <p:sldId id="419" r:id="rId65"/>
    <p:sldId id="420" r:id="rId66"/>
    <p:sldId id="397" r:id="rId6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5DA19-AB15-4E88-8BC5-DE3952238E51}" type="datetimeFigureOut">
              <a:rPr lang="id-ID" smtClean="0"/>
              <a:t>04/02/2016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116AF-6207-4805-876D-6399BF47C4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08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518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41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367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81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3235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7526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991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36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851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2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4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3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5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65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6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2E31-22FC-4E37-B85A-151FCD16323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434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727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491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732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46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362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116AF-6207-4805-876D-6399BF47C4B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9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57150" y="0"/>
            <a:ext cx="2247901" cy="6858001"/>
            <a:chOff x="57150" y="0"/>
            <a:chExt cx="2247901" cy="6858001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3200" b="1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E03D40-A3C7-4DAA-8E15-56B0337D2C95}" type="datetime1">
              <a:rPr lang="id-ID" smtClean="0"/>
              <a:t>04/02/2016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530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19A5-C011-406F-A654-431AFD24CFCC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FEBF-D10D-4BC7-B0B0-564B41448FB6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733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A7D-EA48-4763-937B-78C56F08B85D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14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FA10-E9CA-401A-8054-96DA7E7D441F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56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11CB-04F5-4029-86D6-BB731E35A003}" type="datetime1">
              <a:rPr lang="id-ID" smtClean="0"/>
              <a:t>04/02/2016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21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65B0-34F8-4FFD-815A-8CD2013AEB5C}" type="datetime1">
              <a:rPr lang="id-ID" smtClean="0"/>
              <a:t>04/02/2016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493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4A35-4CA0-4C44-BB25-DE4F3C30EB10}" type="datetime1">
              <a:rPr lang="id-ID" smtClean="0"/>
              <a:t>04/02/2016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424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736-244B-40F8-B97E-EC1469EAD4C3}" type="datetime1">
              <a:rPr lang="id-ID" smtClean="0"/>
              <a:t>04/02/2016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960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4511"/>
          </a:xfrm>
        </p:spPr>
        <p:txBody>
          <a:bodyPr>
            <a:normAutofit/>
          </a:bodyPr>
          <a:lstStyle>
            <a:lvl1pPr algn="r">
              <a:defRPr sz="600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7200"/>
            <a:ext cx="9905999" cy="4064001"/>
          </a:xfrm>
        </p:spPr>
        <p:txBody>
          <a:bodyPr>
            <a:normAutofit/>
          </a:bodyPr>
          <a:lstStyle>
            <a:lvl1pPr marL="465138" indent="-465138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914400" indent="-457200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379538" indent="-465138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828800" indent="-45720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293938" indent="-46513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2903-7724-4C61-A7D1-761794A3D28E}" type="datetime1">
              <a:rPr lang="id-ID" smtClean="0"/>
              <a:t>04/02/2016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739" y="5989983"/>
            <a:ext cx="771089" cy="868017"/>
          </a:xfr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>
            <a:lvl1pPr algn="ctr">
              <a:defRPr sz="4000">
                <a:latin typeface="Bebas Neue" panose="020B0606020202050201" pitchFamily="34" charset="0"/>
              </a:defRPr>
            </a:lvl1pPr>
          </a:lstStyle>
          <a:p>
            <a:fld id="{31848269-4195-42B5-A56B-8E6FAD82AF4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54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B872-9E70-49BD-AEDB-B513396A9BC9}" type="datetime1">
              <a:rPr lang="id-ID" smtClean="0"/>
              <a:t>04/02/2016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3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AD8E-3F11-4640-B56D-C1D07FD54242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53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DF6-55C3-41DD-831D-745B8CAAFFB9}" type="datetime1">
              <a:rPr lang="id-ID" smtClean="0"/>
              <a:t>04/02/2016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3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E57-8E20-4D0D-BDD5-DD70F76FEAA7}" type="datetime1">
              <a:rPr lang="id-ID" smtClean="0"/>
              <a:t>04/02/2016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97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ABB6-9A04-4F0A-8392-87902E25C9EC}" type="datetime1">
              <a:rPr lang="id-ID" smtClean="0"/>
              <a:t>04/02/2016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07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4C61-14E9-4481-90FB-141D60729D8E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6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15A1-7758-4819-A141-5B57F1928AE0}" type="datetime1">
              <a:rPr lang="id-ID" smtClean="0"/>
              <a:t>04/02/2016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29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4000"/>
            <a:lum/>
          </a:blip>
          <a:srcRect/>
          <a:stretch>
            <a:fillRect l="78000" t="58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0"/>
            <a:ext cx="1216025" cy="6858001"/>
            <a:chOff x="-9525" y="0"/>
            <a:chExt cx="1216025" cy="6858001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solidFill>
              <a:schemeClr val="tx1">
                <a:lumMod val="65000"/>
              </a:schemeClr>
            </a:solidFill>
            <a:ln w="15" cap="flat">
              <a:solidFill>
                <a:schemeClr val="tx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" name="Group 9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lumMod val="65000"/>
            </a:schemeClr>
          </a:solidFill>
        </p:grpSpPr>
        <p:sp>
          <p:nvSpPr>
            <p:cNvPr id="11" name="Freeform 32"/>
            <p:cNvSpPr/>
            <p:nvPr/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33"/>
            <p:cNvSpPr>
              <a:spLocks noEditPoints="1"/>
            </p:cNvSpPr>
            <p:nvPr/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35"/>
            <p:cNvSpPr/>
            <p:nvPr/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37"/>
            <p:cNvSpPr/>
            <p:nvPr/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38"/>
            <p:cNvSpPr>
              <a:spLocks noEditPoints="1"/>
            </p:cNvSpPr>
            <p:nvPr/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39"/>
            <p:cNvSpPr/>
            <p:nvPr/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40"/>
            <p:cNvSpPr>
              <a:spLocks noEditPoints="1"/>
            </p:cNvSpPr>
            <p:nvPr/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B5BE-1271-4947-84C7-5ABACBA0B70E}" type="datetime1">
              <a:rPr lang="id-ID" smtClean="0"/>
              <a:t>04/02/2016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8269-4195-42B5-A56B-8E6FAD82A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70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7360" y="4115925"/>
            <a:ext cx="575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Mohammad Nasucha, S.T., M.Sc.</a:t>
            </a:r>
            <a:endParaRPr lang="id-ID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endParaRPr lang="id-ID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9808" y="5008478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Program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Studi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Teknik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Informatika</a:t>
            </a:r>
            <a:endParaRPr lang="en-US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Universitas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Pembangunan Jaya</a:t>
            </a:r>
            <a:endParaRPr lang="id-ID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Jl.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Cendrawasih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Sawah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Baru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Bintaro</a:t>
            </a:r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Jaya</a:t>
            </a:r>
          </a:p>
          <a:p>
            <a:pPr algn="r"/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Tangerang Selatan</a:t>
            </a:r>
            <a:endParaRPr lang="id-ID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77" y="4546813"/>
            <a:ext cx="1538883" cy="15388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826134" y="1173480"/>
            <a:ext cx="91255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Komputer </a:t>
            </a:r>
            <a:r>
              <a:rPr lang="en-US" sz="6000" dirty="0" err="1" smtClean="0">
                <a:solidFill>
                  <a:schemeClr val="bg1"/>
                </a:solidFill>
              </a:rPr>
              <a:t>dan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Masyarakat</a:t>
            </a:r>
            <a:endParaRPr lang="en-US" sz="60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TIF214, INF210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ke-7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Dosen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memberikan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penjelasan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tentang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penulisan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yaitu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sbb</a:t>
            </a:r>
            <a:r>
              <a:rPr lang="en-US" dirty="0" smtClean="0">
                <a:latin typeface="Bebas Neue" panose="020B0606020202050201" pitchFamily="34" charset="0"/>
              </a:rPr>
              <a:t>.:</a:t>
            </a:r>
          </a:p>
          <a:p>
            <a:pPr marL="1371600" lvl="2">
              <a:buSzPct val="100000"/>
            </a:pP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bertopik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salah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satu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dari</a:t>
            </a:r>
            <a:r>
              <a:rPr lang="en-US" dirty="0" smtClean="0">
                <a:latin typeface="Bebas Neue" panose="020B0606020202050201" pitchFamily="34" charset="0"/>
              </a:rPr>
              <a:t> yang </a:t>
            </a:r>
            <a:r>
              <a:rPr lang="en-US" dirty="0" err="1" smtClean="0">
                <a:latin typeface="Bebas Neue" panose="020B0606020202050201" pitchFamily="34" charset="0"/>
              </a:rPr>
              <a:t>sudah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dibahas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sebelumnya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1371600" lvl="2">
              <a:buSzPct val="100000"/>
            </a:pP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ditulis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dengan</a:t>
            </a:r>
            <a:r>
              <a:rPr lang="en-US" dirty="0" smtClean="0">
                <a:latin typeface="Bebas Neue" panose="020B0606020202050201" pitchFamily="34" charset="0"/>
              </a:rPr>
              <a:t> format </a:t>
            </a:r>
            <a:r>
              <a:rPr lang="en-US" dirty="0" err="1" smtClean="0">
                <a:latin typeface="Bebas Neue" panose="020B0606020202050201" pitchFamily="34" charset="0"/>
              </a:rPr>
              <a:t>sbb</a:t>
            </a:r>
            <a:r>
              <a:rPr lang="en-US" dirty="0" smtClean="0">
                <a:latin typeface="Bebas Neue" panose="020B0606020202050201" pitchFamily="34" charset="0"/>
              </a:rPr>
              <a:t>.: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Sebanyak</a:t>
            </a:r>
            <a:r>
              <a:rPr lang="en-US" dirty="0" smtClean="0">
                <a:latin typeface="Bebas Neue" panose="020B0606020202050201" pitchFamily="34" charset="0"/>
              </a:rPr>
              <a:t> 1-2 </a:t>
            </a:r>
            <a:r>
              <a:rPr lang="en-US" dirty="0" err="1" smtClean="0">
                <a:latin typeface="Bebas Neue" panose="020B0606020202050201" pitchFamily="34" charset="0"/>
              </a:rPr>
              <a:t>halaman</a:t>
            </a:r>
            <a:r>
              <a:rPr lang="en-US" dirty="0" smtClean="0">
                <a:latin typeface="Bebas Neue" panose="020B0606020202050201" pitchFamily="34" charset="0"/>
              </a:rPr>
              <a:t> A4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Tiap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halaman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dibuat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menjadi</a:t>
            </a:r>
            <a:r>
              <a:rPr lang="en-US" dirty="0" smtClean="0">
                <a:latin typeface="Bebas Neue" panose="020B0606020202050201" pitchFamily="34" charset="0"/>
              </a:rPr>
              <a:t> 2 </a:t>
            </a:r>
            <a:r>
              <a:rPr lang="en-US" dirty="0" err="1" smtClean="0">
                <a:latin typeface="Bebas Neue" panose="020B0606020202050201" pitchFamily="34" charset="0"/>
              </a:rPr>
              <a:t>kolom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Berspasi</a:t>
            </a:r>
            <a:r>
              <a:rPr lang="en-US" dirty="0" smtClean="0">
                <a:latin typeface="Bebas Neue" panose="020B0606020202050201" pitchFamily="34" charset="0"/>
              </a:rPr>
              <a:t> 1.15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Semua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bagian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ditulis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dengan</a:t>
            </a:r>
            <a:r>
              <a:rPr lang="en-US" dirty="0" smtClean="0">
                <a:latin typeface="Bebas Neue" panose="020B0606020202050201" pitchFamily="34" charset="0"/>
              </a:rPr>
              <a:t> font Times New Roman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Judul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berukuran</a:t>
            </a:r>
            <a:r>
              <a:rPr lang="en-US" dirty="0" smtClean="0">
                <a:latin typeface="Bebas Neue" panose="020B0606020202050201" pitchFamily="34" charset="0"/>
              </a:rPr>
              <a:t> 18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>
                <a:latin typeface="Bebas Neue" panose="020B0606020202050201" pitchFamily="34" charset="0"/>
              </a:rPr>
              <a:t>Isi </a:t>
            </a:r>
            <a:r>
              <a:rPr lang="en-US" dirty="0" err="1" smtClean="0">
                <a:latin typeface="Bebas Neue" panose="020B0606020202050201" pitchFamily="34" charset="0"/>
              </a:rPr>
              <a:t>berukuran</a:t>
            </a:r>
            <a:r>
              <a:rPr lang="en-US" dirty="0" smtClean="0">
                <a:latin typeface="Bebas Neue" panose="020B0606020202050201" pitchFamily="34" charset="0"/>
              </a:rPr>
              <a:t> 12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Judul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gambar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tabel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berukuran</a:t>
            </a:r>
            <a:r>
              <a:rPr lang="en-US" dirty="0" smtClean="0">
                <a:latin typeface="Bebas Neue" panose="020B0606020202050201" pitchFamily="34" charset="0"/>
              </a:rPr>
              <a:t> 10, </a:t>
            </a:r>
            <a:r>
              <a:rPr lang="en-US" dirty="0" err="1" smtClean="0">
                <a:latin typeface="Bebas Neue" panose="020B0606020202050201" pitchFamily="34" charset="0"/>
              </a:rPr>
              <a:t>diberi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nomor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diletakkan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bawah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gambar</a:t>
            </a:r>
            <a:r>
              <a:rPr lang="en-US" dirty="0" smtClean="0">
                <a:latin typeface="Bebas Neue" panose="020B0606020202050201" pitchFamily="34" charset="0"/>
              </a:rPr>
              <a:t> / </a:t>
            </a:r>
            <a:r>
              <a:rPr lang="en-US" dirty="0" err="1" smtClean="0">
                <a:latin typeface="Bebas Neue" panose="020B0606020202050201" pitchFamily="34" charset="0"/>
              </a:rPr>
              <a:t>tabel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berposisi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tengah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dengan</a:t>
            </a:r>
            <a:r>
              <a:rPr lang="en-US" dirty="0" smtClean="0">
                <a:latin typeface="Bebas Neue" panose="020B0606020202050201" pitchFamily="34" charset="0"/>
              </a:rPr>
              <a:t> format rata </a:t>
            </a:r>
            <a:r>
              <a:rPr lang="en-US" dirty="0" err="1" smtClean="0">
                <a:latin typeface="Bebas Neue" panose="020B0606020202050201" pitchFamily="34" charset="0"/>
              </a:rPr>
              <a:t>kanan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kiri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 pitchFamily="34" charset="0"/>
              </a:rPr>
              <a:t>Mahasiswa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mempelajari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kembali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materi</a:t>
            </a:r>
            <a:r>
              <a:rPr lang="en-US" dirty="0">
                <a:latin typeface="Bebas Neue" panose="020B0606020202050201" pitchFamily="34" charset="0"/>
              </a:rPr>
              <a:t> yang </a:t>
            </a:r>
            <a:r>
              <a:rPr lang="en-US" dirty="0" err="1">
                <a:latin typeface="Bebas Neue" panose="020B0606020202050201" pitchFamily="34" charset="0"/>
              </a:rPr>
              <a:t>sudah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dibuat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sebelumnya</a:t>
            </a:r>
            <a:r>
              <a:rPr lang="en-US" dirty="0">
                <a:latin typeface="Bebas Neue" panose="020B0606020202050201" pitchFamily="34" charset="0"/>
              </a:rPr>
              <a:t>, </a:t>
            </a:r>
            <a:r>
              <a:rPr lang="en-US" dirty="0" err="1">
                <a:latin typeface="Bebas Neue" panose="020B0606020202050201" pitchFamily="34" charset="0"/>
              </a:rPr>
              <a:t>mengeksplorasi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kembali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informasi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terkait</a:t>
            </a:r>
            <a:r>
              <a:rPr lang="en-US" dirty="0">
                <a:latin typeface="Bebas Neue" panose="020B0606020202050201" pitchFamily="34" charset="0"/>
              </a:rPr>
              <a:t> topik </a:t>
            </a:r>
            <a:r>
              <a:rPr lang="en-US" dirty="0" err="1">
                <a:latin typeface="Bebas Neue" panose="020B0606020202050201" pitchFamily="34" charset="0"/>
              </a:rPr>
              <a:t>dan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menulis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sebuah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artikel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53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smtClean="0">
                <a:latin typeface="Bebas Neue" panose="020B0606020202050201" pitchFamily="34" charset="0"/>
              </a:rPr>
              <a:t>Hari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smtClean="0">
                <a:latin typeface="Bebas Neue" panose="020B0606020202050201" pitchFamily="34" charset="0"/>
              </a:rPr>
              <a:t>H UTS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1363662" lvl="3" indent="0"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Setiap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mahasiswa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menyerahkan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hari</a:t>
            </a:r>
            <a:r>
              <a:rPr lang="en-US" dirty="0" smtClean="0">
                <a:latin typeface="Bebas Neue" panose="020B0606020202050201" pitchFamily="34" charset="0"/>
              </a:rPr>
              <a:t> H UTS,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jam yang </a:t>
            </a:r>
            <a:r>
              <a:rPr lang="en-US" dirty="0" err="1" smtClean="0">
                <a:latin typeface="Bebas Neue" panose="020B0606020202050201" pitchFamily="34" charset="0"/>
              </a:rPr>
              <a:t>telah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ditentukan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tepatnya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30 </a:t>
            </a:r>
            <a:r>
              <a:rPr lang="en-US" dirty="0" err="1" smtClean="0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pertama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5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ke-8, 9, 10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Pengaruh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Penggunaan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Teknologi</a:t>
            </a:r>
            <a:r>
              <a:rPr lang="en-US" dirty="0" smtClean="0">
                <a:latin typeface="Bebas Neue" panose="020B0606020202050201" pitchFamily="34" charset="0"/>
              </a:rPr>
              <a:t> Robot </a:t>
            </a:r>
            <a:r>
              <a:rPr lang="en-US" dirty="0" err="1" smtClean="0">
                <a:latin typeface="Bebas Neue" panose="020B0606020202050201" pitchFamily="34" charset="0"/>
              </a:rPr>
              <a:t>Ekstra</a:t>
            </a:r>
            <a:r>
              <a:rPr lang="en-US" dirty="0" smtClean="0">
                <a:latin typeface="Bebas Neue" panose="020B0606020202050201" pitchFamily="34" charset="0"/>
              </a:rPr>
              <a:t> Modern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Kehidupan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Masyarakat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pertama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r>
              <a:rPr lang="en-US" dirty="0" smtClean="0">
                <a:latin typeface="Bebas Neue" panose="020B0606020202050201" pitchFamily="34" charset="0"/>
              </a:rPr>
              <a:t>: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Setiap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kelompok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menonton</a:t>
            </a:r>
            <a:r>
              <a:rPr lang="en-US" dirty="0" smtClean="0">
                <a:latin typeface="Bebas Neue" panose="020B0606020202050201" pitchFamily="34" charset="0"/>
              </a:rPr>
              <a:t> film Surrogate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laptop </a:t>
            </a:r>
            <a:r>
              <a:rPr lang="en-US" dirty="0" err="1" smtClean="0">
                <a:latin typeface="Bebas Neue" panose="020B0606020202050201" pitchFamily="34" charset="0"/>
              </a:rPr>
              <a:t>masing-masing</a:t>
            </a:r>
            <a:r>
              <a:rPr lang="en-US" dirty="0" smtClean="0">
                <a:latin typeface="Bebas Neue" panose="020B0606020202050201" pitchFamily="34" charset="0"/>
              </a:rPr>
              <a:t>. Film </a:t>
            </a:r>
            <a:r>
              <a:rPr lang="en-US" dirty="0" err="1" smtClean="0">
                <a:latin typeface="Bebas Neue" panose="020B0606020202050201" pitchFamily="34" charset="0"/>
              </a:rPr>
              <a:t>ini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menggambarkan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penggunaan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teknologi</a:t>
            </a:r>
            <a:r>
              <a:rPr lang="en-US" dirty="0" smtClean="0">
                <a:latin typeface="Bebas Neue" panose="020B0606020202050201" pitchFamily="34" charset="0"/>
              </a:rPr>
              <a:t> robot </a:t>
            </a:r>
            <a:r>
              <a:rPr lang="en-US" dirty="0" err="1" smtClean="0">
                <a:latin typeface="Bebas Neue" panose="020B0606020202050201" pitchFamily="34" charset="0"/>
              </a:rPr>
              <a:t>ekstra</a:t>
            </a:r>
            <a:r>
              <a:rPr lang="en-US" dirty="0" smtClean="0">
                <a:latin typeface="Bebas Neue" panose="020B0606020202050201" pitchFamily="34" charset="0"/>
              </a:rPr>
              <a:t> modern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kehidupan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masyarakat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906462" lvl="2" indent="0"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luar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melakukan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eksplorasi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informasi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mempersiapkan</a:t>
            </a:r>
            <a:r>
              <a:rPr lang="en-US" dirty="0" smtClean="0">
                <a:latin typeface="Bebas Neue" panose="020B0606020202050201" pitchFamily="34" charset="0"/>
              </a:rPr>
              <a:t> slide </a:t>
            </a:r>
            <a:r>
              <a:rPr lang="en-US" dirty="0" err="1" smtClean="0">
                <a:latin typeface="Bebas Neue" panose="020B0606020202050201" pitchFamily="34" charset="0"/>
              </a:rPr>
              <a:t>selama</a:t>
            </a:r>
            <a:r>
              <a:rPr lang="en-US" dirty="0" smtClean="0">
                <a:latin typeface="Bebas Neue" panose="020B0606020202050201" pitchFamily="34" charset="0"/>
              </a:rPr>
              <a:t> 200 </a:t>
            </a:r>
            <a:r>
              <a:rPr lang="en-US" dirty="0" err="1" smtClean="0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 pitchFamily="34" charset="0"/>
              </a:rPr>
              <a:t>Sesi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smtClean="0">
                <a:latin typeface="Bebas Neue" panose="020B0606020202050201" pitchFamily="34" charset="0"/>
              </a:rPr>
              <a:t>ke-2 </a:t>
            </a:r>
            <a:r>
              <a:rPr lang="en-US" dirty="0" err="1" smtClean="0">
                <a:latin typeface="Bebas Neue" panose="020B0606020202050201" pitchFamily="34" charset="0"/>
              </a:rPr>
              <a:t>dst</a:t>
            </a:r>
            <a:r>
              <a:rPr lang="en-US" dirty="0" smtClean="0">
                <a:latin typeface="Bebas Neue" panose="020B0606020202050201" pitchFamily="34" charset="0"/>
              </a:rPr>
              <a:t>. di </a:t>
            </a:r>
            <a:r>
              <a:rPr lang="en-US" dirty="0" err="1">
                <a:latin typeface="Bebas Neue" panose="020B0606020202050201" pitchFamily="34" charset="0"/>
              </a:rPr>
              <a:t>kelas</a:t>
            </a:r>
            <a:r>
              <a:rPr lang="en-US" dirty="0">
                <a:latin typeface="Bebas Neue" panose="020B0606020202050201" pitchFamily="34" charset="0"/>
              </a:rPr>
              <a:t>: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ebas Neue" panose="020B0606020202050201" pitchFamily="34" charset="0"/>
              </a:rPr>
              <a:t>Dosen </a:t>
            </a:r>
            <a:r>
              <a:rPr lang="en-US" dirty="0" err="1">
                <a:latin typeface="Bebas Neue" panose="020B0606020202050201" pitchFamily="34" charset="0"/>
              </a:rPr>
              <a:t>menyampaikan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pembukaan</a:t>
            </a:r>
            <a:r>
              <a:rPr lang="en-US" dirty="0" smtClean="0">
                <a:latin typeface="Bebas Neue" panose="020B0606020202050201" pitchFamily="34" charset="0"/>
              </a:rPr>
              <a:t>: 10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 pitchFamily="34" charset="0"/>
              </a:rPr>
              <a:t>Mhs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melakukan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presentasi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Bebas Neue" panose="020B0606020202050201" pitchFamily="34" charset="0"/>
              </a:rPr>
              <a:t>Dosen </a:t>
            </a:r>
            <a:r>
              <a:rPr lang="en-US" dirty="0" err="1" smtClean="0">
                <a:latin typeface="Bebas Neue" panose="020B0606020202050201" pitchFamily="34" charset="0"/>
              </a:rPr>
              <a:t>menyampaikan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poin-poin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kesimpulan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selama</a:t>
            </a:r>
            <a:r>
              <a:rPr lang="en-US" dirty="0" smtClean="0">
                <a:latin typeface="Bebas Neue" panose="020B0606020202050201" pitchFamily="34" charset="0"/>
              </a:rPr>
              <a:t> 10 </a:t>
            </a:r>
            <a:r>
              <a:rPr lang="en-US" dirty="0" err="1" smtClean="0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  <a:endParaRPr lang="en-US" dirty="0">
              <a:latin typeface="Bebas Neue" panose="020B0606020202050201" pitchFamily="34" charset="0"/>
            </a:endParaRPr>
          </a:p>
          <a:p>
            <a:pPr marL="449262" lvl="1" indent="0"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634" y="288935"/>
            <a:ext cx="9905999" cy="185419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melakukan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prediksi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atas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potensi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dampak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kemajuan</a:t>
            </a:r>
            <a:r>
              <a:rPr lang="en-US" dirty="0" smtClean="0">
                <a:latin typeface="Bebas Neue" panose="020B0606020202050201" pitchFamily="34" charset="0"/>
              </a:rPr>
              <a:t> sistem komputer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robotik yang </a:t>
            </a:r>
            <a:r>
              <a:rPr lang="en-US" dirty="0" err="1" smtClean="0">
                <a:latin typeface="Bebas Neue" panose="020B0606020202050201" pitchFamily="34" charset="0"/>
              </a:rPr>
              <a:t>ekstra</a:t>
            </a:r>
            <a:r>
              <a:rPr lang="en-US" dirty="0" smtClean="0">
                <a:latin typeface="Bebas Neue" panose="020B0606020202050201" pitchFamily="34" charset="0"/>
              </a:rPr>
              <a:t> modern, </a:t>
            </a:r>
            <a:r>
              <a:rPr lang="en-US" dirty="0" err="1" smtClean="0">
                <a:latin typeface="Bebas Neue" panose="020B0606020202050201" pitchFamily="34" charset="0"/>
              </a:rPr>
              <a:t>yaitu</a:t>
            </a:r>
            <a:r>
              <a:rPr lang="en-US" dirty="0" smtClean="0">
                <a:latin typeface="Bebas Neue" panose="020B0606020202050201" pitchFamily="34" charset="0"/>
              </a:rPr>
              <a:t> “Mind-controlled Robots”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kehidupan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masyarakat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13</a:t>
            </a:fld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48144"/>
              </p:ext>
            </p:extLst>
          </p:nvPr>
        </p:nvGraphicFramePr>
        <p:xfrm>
          <a:off x="749634" y="2628900"/>
          <a:ext cx="10932649" cy="381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866"/>
                <a:gridCol w="3113242"/>
                <a:gridCol w="1309379"/>
                <a:gridCol w="2733162"/>
              </a:tblGrid>
              <a:tr h="414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2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Tujuan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2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aspek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psikologis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2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keamanan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masyarakat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2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aspek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ekonomi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2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Dampak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kesehatan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5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jika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membuat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membeli</a:t>
                      </a:r>
                      <a:r>
                        <a:rPr lang="en-US" baseline="0" dirty="0" smtClean="0"/>
                        <a:t> robot surrogate </a:t>
                      </a:r>
                      <a:r>
                        <a:rPr lang="en-US" baseline="0" dirty="0" err="1" smtClean="0"/>
                        <a:t>saat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248">
                <a:tc>
                  <a:txBody>
                    <a:bodyPr/>
                    <a:lstStyle/>
                    <a:p>
                      <a:r>
                        <a:rPr lang="en-US" dirty="0" smtClean="0"/>
                        <a:t>OD: EMC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634" y="288935"/>
            <a:ext cx="9905999" cy="1164727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14</a:t>
            </a:fld>
            <a:endParaRPr lang="id-ID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803" y="132235"/>
            <a:ext cx="9351399" cy="983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Prediksi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atas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potensi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dampak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kemajuan</a:t>
            </a:r>
            <a:r>
              <a:rPr lang="en-US" dirty="0">
                <a:latin typeface="Bebas Neue" panose="020B0606020202050201" pitchFamily="34" charset="0"/>
              </a:rPr>
              <a:t> sistem komputer </a:t>
            </a:r>
            <a:r>
              <a:rPr lang="en-US" dirty="0" err="1">
                <a:latin typeface="Bebas Neue" panose="020B0606020202050201" pitchFamily="34" charset="0"/>
              </a:rPr>
              <a:t>dan</a:t>
            </a:r>
            <a:r>
              <a:rPr lang="en-US" dirty="0">
                <a:latin typeface="Bebas Neue" panose="020B0606020202050201" pitchFamily="34" charset="0"/>
              </a:rPr>
              <a:t> robotik yang </a:t>
            </a:r>
            <a:r>
              <a:rPr lang="en-US" dirty="0" err="1">
                <a:latin typeface="Bebas Neue" panose="020B0606020202050201" pitchFamily="34" charset="0"/>
              </a:rPr>
              <a:t>ekstra</a:t>
            </a:r>
            <a:r>
              <a:rPr lang="en-US" dirty="0">
                <a:latin typeface="Bebas Neue" panose="020B0606020202050201" pitchFamily="34" charset="0"/>
              </a:rPr>
              <a:t> modern, </a:t>
            </a:r>
            <a:r>
              <a:rPr lang="en-US" dirty="0" err="1">
                <a:latin typeface="Bebas Neue" panose="020B0606020202050201" pitchFamily="34" charset="0"/>
              </a:rPr>
              <a:t>yaitu</a:t>
            </a:r>
            <a:r>
              <a:rPr lang="en-US" dirty="0">
                <a:latin typeface="Bebas Neue" panose="020B0606020202050201" pitchFamily="34" charset="0"/>
              </a:rPr>
              <a:t> “Mind-controlled Robots” </a:t>
            </a:r>
            <a:r>
              <a:rPr lang="en-US" dirty="0" err="1">
                <a:latin typeface="Bebas Neue" panose="020B0606020202050201" pitchFamily="34" charset="0"/>
              </a:rPr>
              <a:t>pada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kehidupan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masyarakat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>
              <a:latin typeface="Bebas Neue" panose="020B0606020202050201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07674"/>
              </p:ext>
            </p:extLst>
          </p:nvPr>
        </p:nvGraphicFramePr>
        <p:xfrm>
          <a:off x="784803" y="1272321"/>
          <a:ext cx="1079713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596"/>
                <a:gridCol w="3515932"/>
                <a:gridCol w="1841679"/>
                <a:gridCol w="1687133"/>
                <a:gridCol w="1828799"/>
              </a:tblGrid>
              <a:tr h="566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Kelengkapan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Analisis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Cara </a:t>
                      </a:r>
                      <a:r>
                        <a:rPr lang="en-US" sz="2000" dirty="0" err="1" smtClean="0"/>
                        <a:t>Berpresentasi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Nilai</a:t>
                      </a:r>
                      <a:endParaRPr lang="en-US" sz="2000" dirty="0" smtClean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84803" y="5149712"/>
            <a:ext cx="10797139" cy="1164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Bebas Neue" panose="020B0606020202050201" pitchFamily="34" charset="0"/>
              </a:rPr>
              <a:t>Catatan</a:t>
            </a:r>
            <a:r>
              <a:rPr lang="en-US" sz="1600" dirty="0" smtClean="0">
                <a:latin typeface="Bebas Neue" panose="020B0606020202050201" pitchFamily="34" charset="0"/>
              </a:rPr>
              <a:t>: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Bebas Neue" panose="020B0606020202050201" pitchFamily="34" charset="0"/>
              </a:rPr>
              <a:t>Fenomena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efek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tegangan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balik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ke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otak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masih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belum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logis</a:t>
            </a:r>
            <a:r>
              <a:rPr lang="en-US" sz="1600" dirty="0" smtClean="0">
                <a:latin typeface="Bebas Neue" panose="020B0606020202050201" pitchFamily="34" charset="0"/>
              </a:rPr>
              <a:t>.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Bebas Neue" panose="020B0606020202050201" pitchFamily="34" charset="0"/>
              </a:rPr>
              <a:t>Perlu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dieksplore</a:t>
            </a:r>
            <a:r>
              <a:rPr lang="en-US" sz="1600" dirty="0" smtClean="0">
                <a:latin typeface="Bebas Neue" panose="020B0606020202050201" pitchFamily="34" charset="0"/>
              </a:rPr>
              <a:t> knowledge </a:t>
            </a:r>
            <a:r>
              <a:rPr lang="en-US" sz="1600" dirty="0" err="1" smtClean="0">
                <a:latin typeface="Bebas Neue" panose="020B0606020202050201" pitchFamily="34" charset="0"/>
              </a:rPr>
              <a:t>ttg</a:t>
            </a:r>
            <a:r>
              <a:rPr lang="en-US" sz="1600" dirty="0" smtClean="0">
                <a:latin typeface="Bebas Neue" panose="020B0606020202050201" pitchFamily="34" charset="0"/>
              </a:rPr>
              <a:t> EMC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Bebas Neue" panose="020B0606020202050201" pitchFamily="34" charset="0"/>
              </a:rPr>
              <a:t>Siapa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yg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tdk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bisa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menggunakan</a:t>
            </a:r>
            <a:r>
              <a:rPr lang="en-US" sz="1600" dirty="0" smtClean="0">
                <a:latin typeface="Bebas Neue" panose="020B0606020202050201" pitchFamily="34" charset="0"/>
              </a:rPr>
              <a:t> console?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Bebas Neue" panose="020B0606020202050201" pitchFamily="34" charset="0"/>
              </a:rPr>
              <a:t>Seandainya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dibuat</a:t>
            </a:r>
            <a:r>
              <a:rPr lang="en-US" sz="1600" dirty="0" smtClean="0">
                <a:latin typeface="Bebas Neue" panose="020B0606020202050201" pitchFamily="34" charset="0"/>
              </a:rPr>
              <a:t> Robot yang </a:t>
            </a:r>
            <a:r>
              <a:rPr lang="en-US" sz="1600" dirty="0" err="1" smtClean="0">
                <a:latin typeface="Bebas Neue" panose="020B0606020202050201" pitchFamily="34" charset="0"/>
              </a:rPr>
              <a:t>bisa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menyelam</a:t>
            </a:r>
            <a:r>
              <a:rPr lang="en-US" sz="1600" dirty="0" smtClean="0">
                <a:latin typeface="Bebas Neue" panose="020B0606020202050201" pitchFamily="34" charset="0"/>
              </a:rPr>
              <a:t>,  </a:t>
            </a:r>
            <a:r>
              <a:rPr lang="en-US" sz="1600" dirty="0" err="1" smtClean="0">
                <a:latin typeface="Bebas Neue" panose="020B0606020202050201" pitchFamily="34" charset="0"/>
              </a:rPr>
              <a:t>dengan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prinsip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kerja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fisika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spt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apa</a:t>
            </a:r>
            <a:r>
              <a:rPr lang="en-US" sz="1600" dirty="0" smtClean="0">
                <a:latin typeface="Bebas Neue" panose="020B0606020202050201" pitchFamily="34" charset="0"/>
              </a:rPr>
              <a:t>? 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 smtClean="0">
                <a:latin typeface="Bebas Neue" panose="020B0606020202050201" pitchFamily="34" charset="0"/>
              </a:rPr>
              <a:t>Org </a:t>
            </a:r>
            <a:r>
              <a:rPr lang="en-US" sz="1600" dirty="0" err="1" smtClean="0">
                <a:latin typeface="Bebas Neue" panose="020B0606020202050201" pitchFamily="34" charset="0"/>
              </a:rPr>
              <a:t>cacat</a:t>
            </a:r>
            <a:r>
              <a:rPr lang="en-US" sz="1600" dirty="0" smtClean="0">
                <a:latin typeface="Bebas Neue" panose="020B0606020202050201" pitchFamily="34" charset="0"/>
              </a:rPr>
              <a:t>: </a:t>
            </a:r>
            <a:r>
              <a:rPr lang="en-US" sz="1600" dirty="0" err="1" smtClean="0">
                <a:latin typeface="Bebas Neue" panose="020B0606020202050201" pitchFamily="34" charset="0"/>
              </a:rPr>
              <a:t>jalan</a:t>
            </a:r>
            <a:r>
              <a:rPr lang="en-US" sz="1600" dirty="0" smtClean="0">
                <a:latin typeface="Bebas Neue" panose="020B0606020202050201" pitchFamily="34" charset="0"/>
              </a:rPr>
              <a:t> </a:t>
            </a:r>
            <a:r>
              <a:rPr lang="en-US" sz="1600" dirty="0" err="1" smtClean="0">
                <a:latin typeface="Bebas Neue" panose="020B0606020202050201" pitchFamily="34" charset="0"/>
              </a:rPr>
              <a:t>tengah</a:t>
            </a:r>
            <a:r>
              <a:rPr lang="en-US" sz="1600" dirty="0" smtClean="0">
                <a:latin typeface="Bebas Neue" panose="020B0606020202050201" pitchFamily="34" charset="0"/>
              </a:rPr>
              <a:t>: bionic legs</a:t>
            </a:r>
            <a:endParaRPr lang="en-US" sz="16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/>
              </a:rPr>
              <a:t>Sesi</a:t>
            </a:r>
            <a:r>
              <a:rPr lang="en-US" dirty="0" smtClean="0">
                <a:latin typeface="Bebas Neue" panose="020B0606020202050201"/>
              </a:rPr>
              <a:t> ke-11, 12, 13</a:t>
            </a:r>
          </a:p>
          <a:p>
            <a:pPr marL="0" indent="0">
              <a:buSzTx/>
              <a:buNone/>
              <a:defRPr/>
            </a:pPr>
            <a:r>
              <a:rPr lang="en-US" dirty="0" err="1">
                <a:latin typeface="Bebas Neue" panose="020B0606020202050201"/>
              </a:rPr>
              <a:t>Bidang-bidang</a:t>
            </a:r>
            <a:r>
              <a:rPr lang="en-US" dirty="0">
                <a:latin typeface="Bebas Neue" panose="020B0606020202050201"/>
              </a:rPr>
              <a:t>, sektor </a:t>
            </a:r>
            <a:r>
              <a:rPr lang="en-US" dirty="0" err="1">
                <a:latin typeface="Bebas Neue" panose="020B0606020202050201"/>
              </a:rPr>
              <a:t>dan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jenis-jenis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pekerjaan</a:t>
            </a:r>
            <a:r>
              <a:rPr lang="en-US" dirty="0">
                <a:latin typeface="Bebas Neue" panose="020B0606020202050201"/>
              </a:rPr>
              <a:t> yang </a:t>
            </a:r>
            <a:r>
              <a:rPr lang="en-US" dirty="0" err="1">
                <a:latin typeface="Bebas Neue" panose="020B0606020202050201"/>
              </a:rPr>
              <a:t>terpengaruh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oleh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penggunaan</a:t>
            </a:r>
            <a:r>
              <a:rPr lang="en-US" dirty="0">
                <a:latin typeface="Bebas Neue" panose="020B0606020202050201"/>
              </a:rPr>
              <a:t> komputer.</a:t>
            </a:r>
          </a:p>
          <a:p>
            <a:pPr marL="0" indent="0">
              <a:buSzTx/>
              <a:buNone/>
              <a:defRPr/>
            </a:pPr>
            <a:r>
              <a:rPr lang="en-US" dirty="0">
                <a:latin typeface="Bebas Neue" panose="020B0606020202050201"/>
              </a:rPr>
              <a:t>Proses </a:t>
            </a:r>
            <a:r>
              <a:rPr lang="en-US" dirty="0" err="1">
                <a:latin typeface="Bebas Neue" panose="020B0606020202050201"/>
              </a:rPr>
              <a:t>kerja</a:t>
            </a:r>
            <a:r>
              <a:rPr lang="en-US" dirty="0">
                <a:latin typeface="Bebas Neue" panose="020B0606020202050201"/>
              </a:rPr>
              <a:t> yang </a:t>
            </a:r>
            <a:r>
              <a:rPr lang="en-US" dirty="0" err="1">
                <a:latin typeface="Bebas Neue" panose="020B0606020202050201"/>
              </a:rPr>
              <a:t>terpengaruh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oleh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penggunaan</a:t>
            </a:r>
            <a:r>
              <a:rPr lang="en-US" dirty="0">
                <a:latin typeface="Bebas Neue" panose="020B0606020202050201"/>
              </a:rPr>
              <a:t> komputer.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/>
              </a:rPr>
              <a:t>Sesi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pertama</a:t>
            </a:r>
            <a:r>
              <a:rPr lang="en-US" dirty="0" smtClean="0">
                <a:latin typeface="Bebas Neue" panose="020B0606020202050201"/>
              </a:rPr>
              <a:t> di </a:t>
            </a:r>
            <a:r>
              <a:rPr lang="en-US" dirty="0" err="1" smtClean="0">
                <a:latin typeface="Bebas Neue" panose="020B0606020202050201"/>
              </a:rPr>
              <a:t>kelas</a:t>
            </a:r>
            <a:r>
              <a:rPr lang="en-US" dirty="0" smtClean="0">
                <a:latin typeface="Bebas Neue" panose="020B0606020202050201"/>
              </a:rPr>
              <a:t>: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/>
              </a:rPr>
              <a:t>Dosen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menyampaikan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materi</a:t>
            </a:r>
            <a:r>
              <a:rPr lang="en-US" dirty="0" smtClean="0">
                <a:latin typeface="Bebas Neue" panose="020B0606020202050201"/>
              </a:rPr>
              <a:t>.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/>
              </a:rPr>
              <a:t>Dosen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memberikan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penjelasan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tentang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tugas</a:t>
            </a:r>
            <a:endParaRPr lang="en-US" dirty="0" smtClean="0">
              <a:latin typeface="Bebas Neue" panose="020B0606020202050201"/>
            </a:endParaRPr>
          </a:p>
          <a:p>
            <a:pPr marL="906462" lvl="2" indent="0">
              <a:buSzPct val="100000"/>
              <a:buNone/>
            </a:pPr>
            <a:endParaRPr lang="en-US" dirty="0">
              <a:latin typeface="Bebas Neue" panose="020B0606020202050201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/>
              </a:rPr>
              <a:t>Sesi</a:t>
            </a:r>
            <a:r>
              <a:rPr lang="en-US" dirty="0" smtClean="0">
                <a:latin typeface="Bebas Neue" panose="020B0606020202050201"/>
              </a:rPr>
              <a:t> di </a:t>
            </a:r>
            <a:r>
              <a:rPr lang="en-US" dirty="0" err="1" smtClean="0">
                <a:latin typeface="Bebas Neue" panose="020B0606020202050201"/>
              </a:rPr>
              <a:t>luar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kelas</a:t>
            </a:r>
            <a:endParaRPr lang="en-US" dirty="0" smtClean="0">
              <a:latin typeface="Bebas Neue" panose="020B0606020202050201"/>
            </a:endParaRP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/>
              </a:rPr>
              <a:t>Mhs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melakukan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eksplorasi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informasi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dan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mempersiapkan</a:t>
            </a:r>
            <a:r>
              <a:rPr lang="en-US" dirty="0" smtClean="0">
                <a:latin typeface="Bebas Neue" panose="020B0606020202050201"/>
              </a:rPr>
              <a:t> slide </a:t>
            </a:r>
            <a:r>
              <a:rPr lang="en-US" dirty="0" err="1" smtClean="0">
                <a:latin typeface="Bebas Neue" panose="020B0606020202050201"/>
              </a:rPr>
              <a:t>selama</a:t>
            </a:r>
            <a:r>
              <a:rPr lang="en-US" dirty="0" smtClean="0">
                <a:latin typeface="Bebas Neue" panose="020B0606020202050201"/>
              </a:rPr>
              <a:t> 200 </a:t>
            </a:r>
            <a:r>
              <a:rPr lang="en-US" dirty="0" err="1" smtClean="0">
                <a:latin typeface="Bebas Neue" panose="020B0606020202050201"/>
              </a:rPr>
              <a:t>menit</a:t>
            </a:r>
            <a:r>
              <a:rPr lang="en-US" dirty="0" smtClean="0">
                <a:latin typeface="Bebas Neue" panose="020B0606020202050201"/>
              </a:rPr>
              <a:t>.</a:t>
            </a: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latin typeface="Bebas Neue" panose="020B0606020202050201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/>
              </a:rPr>
              <a:t>Sesi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smtClean="0">
                <a:latin typeface="Bebas Neue" panose="020B0606020202050201"/>
              </a:rPr>
              <a:t>ke-2 </a:t>
            </a:r>
            <a:r>
              <a:rPr lang="en-US" dirty="0" err="1" smtClean="0">
                <a:latin typeface="Bebas Neue" panose="020B0606020202050201"/>
              </a:rPr>
              <a:t>dst</a:t>
            </a:r>
            <a:r>
              <a:rPr lang="en-US" dirty="0" smtClean="0">
                <a:latin typeface="Bebas Neue" panose="020B0606020202050201"/>
              </a:rPr>
              <a:t>. di </a:t>
            </a:r>
            <a:r>
              <a:rPr lang="en-US" dirty="0" err="1">
                <a:latin typeface="Bebas Neue" panose="020B0606020202050201"/>
              </a:rPr>
              <a:t>kelas</a:t>
            </a:r>
            <a:r>
              <a:rPr lang="en-US" dirty="0">
                <a:latin typeface="Bebas Neue" panose="020B0606020202050201"/>
              </a:rPr>
              <a:t>: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ebas Neue" panose="020B0606020202050201"/>
              </a:rPr>
              <a:t>Dosen </a:t>
            </a:r>
            <a:r>
              <a:rPr lang="en-US" dirty="0" err="1">
                <a:latin typeface="Bebas Neue" panose="020B0606020202050201"/>
              </a:rPr>
              <a:t>menyampaikan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pembukaan</a:t>
            </a:r>
            <a:r>
              <a:rPr lang="en-US" dirty="0" smtClean="0">
                <a:latin typeface="Bebas Neue" panose="020B0606020202050201"/>
              </a:rPr>
              <a:t>: 10 </a:t>
            </a:r>
            <a:r>
              <a:rPr lang="en-US" dirty="0" err="1">
                <a:latin typeface="Bebas Neue" panose="020B0606020202050201"/>
              </a:rPr>
              <a:t>menit</a:t>
            </a:r>
            <a:r>
              <a:rPr lang="en-US" dirty="0">
                <a:latin typeface="Bebas Neue" panose="020B0606020202050201"/>
              </a:rPr>
              <a:t>.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/>
              </a:rPr>
              <a:t>Mhs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melakukan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presentasi</a:t>
            </a:r>
            <a:r>
              <a:rPr lang="en-US" dirty="0" smtClean="0">
                <a:latin typeface="Bebas Neue" panose="020B0606020202050201"/>
              </a:rPr>
              <a:t> di </a:t>
            </a:r>
            <a:r>
              <a:rPr lang="en-US" dirty="0" err="1" smtClean="0">
                <a:latin typeface="Bebas Neue" panose="020B0606020202050201"/>
              </a:rPr>
              <a:t>kelas</a:t>
            </a:r>
            <a:endParaRPr lang="en-US" dirty="0" smtClean="0">
              <a:latin typeface="Bebas Neue" panose="020B0606020202050201"/>
            </a:endParaRP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Bebas Neue" panose="020B0606020202050201"/>
              </a:rPr>
              <a:t>Dosen </a:t>
            </a:r>
            <a:r>
              <a:rPr lang="en-US" dirty="0" err="1" smtClean="0">
                <a:latin typeface="Bebas Neue" panose="020B0606020202050201"/>
              </a:rPr>
              <a:t>menyampaikan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poin-poin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kesimpulan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selama</a:t>
            </a:r>
            <a:r>
              <a:rPr lang="en-US" dirty="0" smtClean="0">
                <a:latin typeface="Bebas Neue" panose="020B0606020202050201"/>
              </a:rPr>
              <a:t> 10 </a:t>
            </a:r>
            <a:r>
              <a:rPr lang="en-US" dirty="0" err="1" smtClean="0">
                <a:latin typeface="Bebas Neue" panose="020B0606020202050201"/>
              </a:rPr>
              <a:t>menit</a:t>
            </a:r>
            <a:r>
              <a:rPr lang="en-US" dirty="0" smtClean="0">
                <a:latin typeface="Bebas Neue" panose="020B0606020202050201"/>
              </a:rPr>
              <a:t>.</a:t>
            </a:r>
            <a:endParaRPr lang="en-US" dirty="0">
              <a:latin typeface="Bebas Neue" panose="020B0606020202050201"/>
            </a:endParaRPr>
          </a:p>
          <a:p>
            <a:pPr marL="449262" lvl="1" indent="0">
              <a:buSzPct val="100000"/>
              <a:buNone/>
            </a:pPr>
            <a:endParaRPr lang="en-US" dirty="0">
              <a:latin typeface="Bebas Neue" panose="020B0606020202050201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8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634" y="288935"/>
            <a:ext cx="9905999" cy="1164727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16</a:t>
            </a:fld>
            <a:endParaRPr lang="id-ID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803" y="132235"/>
            <a:ext cx="9351399" cy="983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>
              <a:latin typeface="Bebas Neue" panose="020B0606020202050201" pitchFamily="34" charset="0"/>
            </a:endParaRPr>
          </a:p>
          <a:p>
            <a:pPr marL="0" indent="0">
              <a:buSzTx/>
              <a:buNone/>
              <a:defRPr/>
            </a:pPr>
            <a:r>
              <a:rPr lang="en-US" dirty="0" err="1" smtClean="0">
                <a:latin typeface="Bebas Neue" panose="020B0606020202050201"/>
              </a:rPr>
              <a:t>Bidang-bidang</a:t>
            </a:r>
            <a:r>
              <a:rPr lang="en-US" dirty="0">
                <a:latin typeface="Bebas Neue" panose="020B0606020202050201"/>
              </a:rPr>
              <a:t>, sektor </a:t>
            </a:r>
            <a:r>
              <a:rPr lang="en-US" dirty="0" err="1">
                <a:latin typeface="Bebas Neue" panose="020B0606020202050201"/>
              </a:rPr>
              <a:t>dan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jenis-jenis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pekerjaan</a:t>
            </a:r>
            <a:r>
              <a:rPr lang="en-US" dirty="0">
                <a:latin typeface="Bebas Neue" panose="020B0606020202050201"/>
              </a:rPr>
              <a:t> yang </a:t>
            </a:r>
            <a:r>
              <a:rPr lang="en-US" dirty="0" err="1">
                <a:latin typeface="Bebas Neue" panose="020B0606020202050201"/>
              </a:rPr>
              <a:t>terpengaruh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oleh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penggunaan</a:t>
            </a:r>
            <a:r>
              <a:rPr lang="en-US" dirty="0">
                <a:latin typeface="Bebas Neue" panose="020B0606020202050201"/>
              </a:rPr>
              <a:t> komputer.</a:t>
            </a:r>
          </a:p>
          <a:p>
            <a:pPr marL="0" indent="0">
              <a:buSzTx/>
              <a:buNone/>
              <a:defRPr/>
            </a:pPr>
            <a:r>
              <a:rPr lang="en-US" dirty="0">
                <a:latin typeface="Bebas Neue" panose="020B0606020202050201"/>
              </a:rPr>
              <a:t>Proses </a:t>
            </a:r>
            <a:r>
              <a:rPr lang="en-US" dirty="0" err="1">
                <a:latin typeface="Bebas Neue" panose="020B0606020202050201"/>
              </a:rPr>
              <a:t>kerja</a:t>
            </a:r>
            <a:r>
              <a:rPr lang="en-US" dirty="0">
                <a:latin typeface="Bebas Neue" panose="020B0606020202050201"/>
              </a:rPr>
              <a:t> yang </a:t>
            </a:r>
            <a:r>
              <a:rPr lang="en-US" dirty="0" err="1">
                <a:latin typeface="Bebas Neue" panose="020B0606020202050201"/>
              </a:rPr>
              <a:t>terpengaruh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oleh</a:t>
            </a:r>
            <a:r>
              <a:rPr lang="en-US" dirty="0">
                <a:latin typeface="Bebas Neue" panose="020B0606020202050201"/>
              </a:rPr>
              <a:t> </a:t>
            </a:r>
            <a:r>
              <a:rPr lang="en-US" dirty="0" err="1">
                <a:latin typeface="Bebas Neue" panose="020B0606020202050201"/>
              </a:rPr>
              <a:t>penggunaan</a:t>
            </a:r>
            <a:r>
              <a:rPr lang="en-US" dirty="0">
                <a:latin typeface="Bebas Neue" panose="020B0606020202050201"/>
              </a:rPr>
              <a:t> komputer</a:t>
            </a:r>
            <a:r>
              <a:rPr lang="en-US" dirty="0" smtClean="0">
                <a:latin typeface="Bebas Neue" panose="020B0606020202050201"/>
              </a:rPr>
              <a:t>.</a:t>
            </a:r>
            <a:endParaRPr lang="en-US" dirty="0">
              <a:latin typeface="Bebas Neue" panose="020B0606020202050201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4803" y="1272321"/>
          <a:ext cx="1079713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596"/>
                <a:gridCol w="3515932"/>
                <a:gridCol w="1841679"/>
                <a:gridCol w="1687133"/>
                <a:gridCol w="1828799"/>
              </a:tblGrid>
              <a:tr h="566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Kelengkapan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Analisis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Cara </a:t>
                      </a:r>
                      <a:r>
                        <a:rPr lang="en-US" sz="2000" dirty="0" err="1" smtClean="0"/>
                        <a:t>Berpresentasi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Nilai</a:t>
                      </a:r>
                      <a:endParaRPr lang="en-US" sz="2000" dirty="0" smtClean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200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ke-14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Dosen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memberikan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penjelasan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tentang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penulisan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yaitu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sbb</a:t>
            </a:r>
            <a:r>
              <a:rPr lang="en-US" dirty="0" smtClean="0">
                <a:latin typeface="Bebas Neue" panose="020B0606020202050201" pitchFamily="34" charset="0"/>
              </a:rPr>
              <a:t>.:</a:t>
            </a:r>
          </a:p>
          <a:p>
            <a:pPr marL="1371600" lvl="2">
              <a:buSzPct val="100000"/>
            </a:pP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bertopik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salah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satu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dari</a:t>
            </a:r>
            <a:r>
              <a:rPr lang="en-US" dirty="0" smtClean="0">
                <a:latin typeface="Bebas Neue" panose="020B0606020202050201" pitchFamily="34" charset="0"/>
              </a:rPr>
              <a:t> yang </a:t>
            </a:r>
            <a:r>
              <a:rPr lang="en-US" dirty="0" err="1" smtClean="0">
                <a:latin typeface="Bebas Neue" panose="020B0606020202050201" pitchFamily="34" charset="0"/>
              </a:rPr>
              <a:t>sudah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dibahas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sebelumnya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1371600" lvl="2">
              <a:buSzPct val="100000"/>
            </a:pP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ditulis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dengan</a:t>
            </a:r>
            <a:r>
              <a:rPr lang="en-US" dirty="0" smtClean="0">
                <a:latin typeface="Bebas Neue" panose="020B0606020202050201" pitchFamily="34" charset="0"/>
              </a:rPr>
              <a:t> format </a:t>
            </a:r>
            <a:r>
              <a:rPr lang="en-US" dirty="0" err="1" smtClean="0">
                <a:latin typeface="Bebas Neue" panose="020B0606020202050201" pitchFamily="34" charset="0"/>
              </a:rPr>
              <a:t>sbb</a:t>
            </a:r>
            <a:r>
              <a:rPr lang="en-US" dirty="0" smtClean="0">
                <a:latin typeface="Bebas Neue" panose="020B0606020202050201" pitchFamily="34" charset="0"/>
              </a:rPr>
              <a:t>.: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Sebanyak</a:t>
            </a:r>
            <a:r>
              <a:rPr lang="en-US" dirty="0" smtClean="0">
                <a:latin typeface="Bebas Neue" panose="020B0606020202050201" pitchFamily="34" charset="0"/>
              </a:rPr>
              <a:t> 1-2 </a:t>
            </a:r>
            <a:r>
              <a:rPr lang="en-US" dirty="0" err="1" smtClean="0">
                <a:latin typeface="Bebas Neue" panose="020B0606020202050201" pitchFamily="34" charset="0"/>
              </a:rPr>
              <a:t>halaman</a:t>
            </a:r>
            <a:r>
              <a:rPr lang="en-US" dirty="0" smtClean="0">
                <a:latin typeface="Bebas Neue" panose="020B0606020202050201" pitchFamily="34" charset="0"/>
              </a:rPr>
              <a:t> A4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Tiap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halaman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dibuat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menjadi</a:t>
            </a:r>
            <a:r>
              <a:rPr lang="en-US" dirty="0" smtClean="0">
                <a:latin typeface="Bebas Neue" panose="020B0606020202050201" pitchFamily="34" charset="0"/>
              </a:rPr>
              <a:t> 2 </a:t>
            </a:r>
            <a:r>
              <a:rPr lang="en-US" dirty="0" err="1" smtClean="0">
                <a:latin typeface="Bebas Neue" panose="020B0606020202050201" pitchFamily="34" charset="0"/>
              </a:rPr>
              <a:t>kolom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Berspasi</a:t>
            </a:r>
            <a:r>
              <a:rPr lang="en-US" dirty="0" smtClean="0">
                <a:latin typeface="Bebas Neue" panose="020B0606020202050201" pitchFamily="34" charset="0"/>
              </a:rPr>
              <a:t> 1.15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Semua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bagian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ditulis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dengan</a:t>
            </a:r>
            <a:r>
              <a:rPr lang="en-US" dirty="0" smtClean="0">
                <a:latin typeface="Bebas Neue" panose="020B0606020202050201" pitchFamily="34" charset="0"/>
              </a:rPr>
              <a:t> font Times New Roman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Judul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berukuran</a:t>
            </a:r>
            <a:r>
              <a:rPr lang="en-US" dirty="0" smtClean="0">
                <a:latin typeface="Bebas Neue" panose="020B0606020202050201" pitchFamily="34" charset="0"/>
              </a:rPr>
              <a:t> 18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>
                <a:latin typeface="Bebas Neue" panose="020B0606020202050201" pitchFamily="34" charset="0"/>
              </a:rPr>
              <a:t>Isi </a:t>
            </a:r>
            <a:r>
              <a:rPr lang="en-US" dirty="0" err="1" smtClean="0">
                <a:latin typeface="Bebas Neue" panose="020B0606020202050201" pitchFamily="34" charset="0"/>
              </a:rPr>
              <a:t>berukuran</a:t>
            </a:r>
            <a:r>
              <a:rPr lang="en-US" dirty="0" smtClean="0">
                <a:latin typeface="Bebas Neue" panose="020B0606020202050201" pitchFamily="34" charset="0"/>
              </a:rPr>
              <a:t> 12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Bebas Neue" panose="020B0606020202050201" pitchFamily="34" charset="0"/>
              </a:rPr>
              <a:t>Judul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gambar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tabel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berukuran</a:t>
            </a:r>
            <a:r>
              <a:rPr lang="en-US" dirty="0" smtClean="0">
                <a:latin typeface="Bebas Neue" panose="020B0606020202050201" pitchFamily="34" charset="0"/>
              </a:rPr>
              <a:t> 10, </a:t>
            </a:r>
            <a:r>
              <a:rPr lang="en-US" dirty="0" err="1" smtClean="0">
                <a:latin typeface="Bebas Neue" panose="020B0606020202050201" pitchFamily="34" charset="0"/>
              </a:rPr>
              <a:t>diberi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nomor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diletakkan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bawah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gambar</a:t>
            </a:r>
            <a:r>
              <a:rPr lang="en-US" dirty="0" smtClean="0">
                <a:latin typeface="Bebas Neue" panose="020B0606020202050201" pitchFamily="34" charset="0"/>
              </a:rPr>
              <a:t> / </a:t>
            </a:r>
            <a:r>
              <a:rPr lang="en-US" dirty="0" err="1" smtClean="0">
                <a:latin typeface="Bebas Neue" panose="020B0606020202050201" pitchFamily="34" charset="0"/>
              </a:rPr>
              <a:t>tabel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berposisi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tengah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dengan</a:t>
            </a:r>
            <a:r>
              <a:rPr lang="en-US" dirty="0" smtClean="0">
                <a:latin typeface="Bebas Neue" panose="020B0606020202050201" pitchFamily="34" charset="0"/>
              </a:rPr>
              <a:t> format rata </a:t>
            </a:r>
            <a:r>
              <a:rPr lang="en-US" dirty="0" err="1" smtClean="0">
                <a:latin typeface="Bebas Neue" panose="020B0606020202050201" pitchFamily="34" charset="0"/>
              </a:rPr>
              <a:t>kanan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kiri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1820862" lvl="3">
              <a:buSzPct val="100000"/>
              <a:buFont typeface="Courier New" panose="02070309020205020404" pitchFamily="49" charset="0"/>
              <a:buChar char="o"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 pitchFamily="34" charset="0"/>
              </a:rPr>
              <a:t>Mahasiswa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mempelajari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kembali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materi</a:t>
            </a:r>
            <a:r>
              <a:rPr lang="en-US" dirty="0">
                <a:latin typeface="Bebas Neue" panose="020B0606020202050201" pitchFamily="34" charset="0"/>
              </a:rPr>
              <a:t> yang </a:t>
            </a:r>
            <a:r>
              <a:rPr lang="en-US" dirty="0" err="1">
                <a:latin typeface="Bebas Neue" panose="020B0606020202050201" pitchFamily="34" charset="0"/>
              </a:rPr>
              <a:t>sudah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dibuat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sebelumnya</a:t>
            </a:r>
            <a:r>
              <a:rPr lang="en-US" dirty="0">
                <a:latin typeface="Bebas Neue" panose="020B0606020202050201" pitchFamily="34" charset="0"/>
              </a:rPr>
              <a:t>, </a:t>
            </a:r>
            <a:r>
              <a:rPr lang="en-US" dirty="0" err="1">
                <a:latin typeface="Bebas Neue" panose="020B0606020202050201" pitchFamily="34" charset="0"/>
              </a:rPr>
              <a:t>mengeksplorasi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kembali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informasi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terkait</a:t>
            </a:r>
            <a:r>
              <a:rPr lang="en-US" dirty="0">
                <a:latin typeface="Bebas Neue" panose="020B0606020202050201" pitchFamily="34" charset="0"/>
              </a:rPr>
              <a:t> topik </a:t>
            </a:r>
            <a:r>
              <a:rPr lang="en-US" dirty="0" err="1">
                <a:latin typeface="Bebas Neue" panose="020B0606020202050201" pitchFamily="34" charset="0"/>
              </a:rPr>
              <a:t>dan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menulis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sebuah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artikel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4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smtClean="0">
                <a:latin typeface="Bebas Neue" panose="020B0606020202050201" pitchFamily="34" charset="0"/>
              </a:rPr>
              <a:t>Hari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smtClean="0">
                <a:latin typeface="Bebas Neue" panose="020B0606020202050201" pitchFamily="34" charset="0"/>
              </a:rPr>
              <a:t>H UAS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1363662" lvl="3" indent="0"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Setiap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mahasiswa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menyerahkan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artikel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hari</a:t>
            </a:r>
            <a:r>
              <a:rPr lang="en-US" dirty="0" smtClean="0">
                <a:latin typeface="Bebas Neue" panose="020B0606020202050201" pitchFamily="34" charset="0"/>
              </a:rPr>
              <a:t> H UAS,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jam yang </a:t>
            </a:r>
            <a:r>
              <a:rPr lang="en-US" dirty="0" err="1" smtClean="0">
                <a:latin typeface="Bebas Neue" panose="020B0606020202050201" pitchFamily="34" charset="0"/>
              </a:rPr>
              <a:t>telah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ditentukan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tepatnya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30 </a:t>
            </a:r>
            <a:r>
              <a:rPr lang="en-US" dirty="0" err="1" smtClean="0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pertama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7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794" y="2336073"/>
            <a:ext cx="9905999" cy="638947"/>
          </a:xfrm>
        </p:spPr>
        <p:txBody>
          <a:bodyPr>
            <a:noAutofit/>
          </a:bodyPr>
          <a:lstStyle/>
          <a:p>
            <a:pPr marL="0" indent="0" algn="ctr">
              <a:buClr>
                <a:srgbClr val="FF0000"/>
              </a:buClr>
              <a:buSzPct val="100000"/>
              <a:buNone/>
            </a:pPr>
            <a:r>
              <a:rPr lang="en-US" sz="4400" dirty="0" err="1" smtClean="0">
                <a:latin typeface="Bebas Neue" panose="020B0606020202050201" pitchFamily="34" charset="0"/>
              </a:rPr>
              <a:t>Penyampaian</a:t>
            </a:r>
            <a:r>
              <a:rPr lang="en-US" sz="4400" dirty="0" smtClean="0">
                <a:latin typeface="Bebas Neue" panose="020B0606020202050201" pitchFamily="34" charset="0"/>
              </a:rPr>
              <a:t> </a:t>
            </a:r>
            <a:r>
              <a:rPr lang="en-US" sz="4400" dirty="0" err="1" smtClean="0">
                <a:latin typeface="Bebas Neue" panose="020B0606020202050201" pitchFamily="34" charset="0"/>
              </a:rPr>
              <a:t>Materi</a:t>
            </a:r>
            <a:r>
              <a:rPr lang="en-US" sz="4400" dirty="0" smtClean="0">
                <a:latin typeface="Bebas Neue" panose="020B0606020202050201" pitchFamily="34" charset="0"/>
              </a:rPr>
              <a:t> </a:t>
            </a:r>
            <a:r>
              <a:rPr lang="en-US" sz="4400" dirty="0" err="1" smtClean="0">
                <a:latin typeface="Bebas Neue" panose="020B0606020202050201" pitchFamily="34" charset="0"/>
              </a:rPr>
              <a:t>oleh</a:t>
            </a:r>
            <a:r>
              <a:rPr lang="en-US" sz="4400" dirty="0" smtClean="0">
                <a:latin typeface="Bebas Neue" panose="020B0606020202050201" pitchFamily="34" charset="0"/>
              </a:rPr>
              <a:t> </a:t>
            </a:r>
            <a:r>
              <a:rPr lang="en-US" sz="4400" dirty="0" err="1" smtClean="0">
                <a:latin typeface="Bebas Neue" panose="020B0606020202050201" pitchFamily="34" charset="0"/>
              </a:rPr>
              <a:t>Dosen</a:t>
            </a:r>
            <a:endParaRPr lang="en-US" sz="4400" dirty="0" smtClean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90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327" y="-148680"/>
            <a:ext cx="8196283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</a:rPr>
              <a:t>Rencana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Pengajaran</a:t>
            </a:r>
            <a:r>
              <a:rPr lang="en-US" sz="3200" b="1" dirty="0">
                <a:solidFill>
                  <a:schemeClr val="bg1"/>
                </a:solidFill>
              </a:rPr>
              <a:t> Semester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5148"/>
              </p:ext>
            </p:extLst>
          </p:nvPr>
        </p:nvGraphicFramePr>
        <p:xfrm>
          <a:off x="1213327" y="1330227"/>
          <a:ext cx="10427688" cy="443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50"/>
                <a:gridCol w="2722726"/>
                <a:gridCol w="5120012"/>
                <a:gridCol w="1524000"/>
              </a:tblGrid>
              <a:tr h="4320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Sesi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Topik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Kegiatan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Persentase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29312"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id-ID" sz="1400" b="1" baseline="0" dirty="0" smtClean="0">
                          <a:solidFill>
                            <a:schemeClr val="bg1"/>
                          </a:solidFill>
                        </a:rPr>
                        <a:t> ke-1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SCL,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Kontrak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Kuliah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baseline="0" dirty="0" err="1" smtClean="0">
                          <a:solidFill>
                            <a:schemeClr val="bg1"/>
                          </a:solidFill>
                        </a:rPr>
                        <a:t>Penyegaran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bg1"/>
                          </a:solidFill>
                        </a:rPr>
                        <a:t>ttg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Komputer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Pengertian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bg1"/>
                          </a:solidFill>
                        </a:rPr>
                        <a:t>KomMas</a:t>
                      </a:r>
                      <a:endParaRPr lang="en-US" sz="14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17475" indent="-117475">
                        <a:buFont typeface="Wingdings" panose="05000000000000000000" pitchFamily="2" charset="2"/>
                        <a:buChar char="§"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ttg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SCL,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Kontrak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Kuliah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Pemutaran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video</a:t>
                      </a: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belajar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aktif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komputer,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khususnya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aliran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4,3%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8754"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id-ID" sz="1400" b="1" baseline="0" dirty="0" smtClean="0">
                          <a:solidFill>
                            <a:schemeClr val="bg1"/>
                          </a:solidFill>
                        </a:rPr>
                        <a:t> ke-2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Pengertian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IPR: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Merk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Dagang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Hak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Cipta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Hak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Paten, EULA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Etika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Etik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Dosen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eksplorasi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mempelajari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Sebagian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menyampaikan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ide di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depan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kelas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4,3%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449"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id-ID" sz="1400" b="1" baseline="0" dirty="0" smtClean="0">
                          <a:solidFill>
                            <a:schemeClr val="bg1"/>
                          </a:solidFill>
                        </a:rPr>
                        <a:t> ke-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3, 4, 5, 6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Pengaruh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komputer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kesehatan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Kejahatan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Dosen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eksplorasi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mempelajari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mempersiapkan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17,1%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449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ke-7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Salah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topik di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artikel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topik di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diserahkan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tanggal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penyelenggaraan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UTS.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4,3%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44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id-ID" sz="1400" b="1" dirty="0" smtClean="0">
                          <a:solidFill>
                            <a:schemeClr val="bg1"/>
                          </a:solidFill>
                        </a:rPr>
                        <a:t>TS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Salah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topik di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menyerahkan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artikel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64005" y="-34170"/>
            <a:ext cx="40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Student Centered Learning</a:t>
            </a:r>
          </a:p>
        </p:txBody>
      </p:sp>
    </p:spTree>
    <p:extLst>
      <p:ext uri="{BB962C8B-B14F-4D97-AF65-F5344CB8AC3E}">
        <p14:creationId xmlns:p14="http://schemas.microsoft.com/office/powerpoint/2010/main" val="16014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2" y="416513"/>
            <a:ext cx="9905999" cy="644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Mengapa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Mempelajari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KomMas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komputer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,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2" y="416513"/>
            <a:ext cx="9905999" cy="644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Penggunaan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>
                <a:solidFill>
                  <a:srgbClr val="FF3300"/>
                </a:solidFill>
                <a:latin typeface="Bebas Neue" panose="020B0606020202050201" pitchFamily="34" charset="0"/>
              </a:rPr>
              <a:t>Komputer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Bisa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berpengaruh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positif</a:t>
            </a:r>
            <a:r>
              <a:rPr lang="en-US" dirty="0" smtClean="0">
                <a:cs typeface="Arial" panose="020B0604020202020204" pitchFamily="34" charset="0"/>
              </a:rPr>
              <a:t> (</a:t>
            </a:r>
            <a:r>
              <a:rPr lang="en-US" dirty="0" err="1" smtClean="0">
                <a:cs typeface="Arial" panose="020B0604020202020204" pitchFamily="34" charset="0"/>
              </a:rPr>
              <a:t>manfat</a:t>
            </a:r>
            <a:r>
              <a:rPr lang="en-US" dirty="0" smtClean="0"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Bisa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berpengaruh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negatif</a:t>
            </a:r>
            <a:r>
              <a:rPr lang="en-US" dirty="0" smtClean="0">
                <a:cs typeface="Arial" panose="020B0604020202020204" pitchFamily="34" charset="0"/>
              </a:rPr>
              <a:t> (</a:t>
            </a:r>
            <a:r>
              <a:rPr lang="en-US" dirty="0" err="1" smtClean="0">
                <a:cs typeface="Arial" panose="020B0604020202020204" pitchFamily="34" charset="0"/>
              </a:rPr>
              <a:t>dampak</a:t>
            </a:r>
            <a:r>
              <a:rPr lang="en-US" dirty="0" smtClean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69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2" y="416513"/>
            <a:ext cx="9905999" cy="6441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Manfaat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dan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Dampak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Penggunaan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Terhadap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individu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membawa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efek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Ekonomi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Keamanan</a:t>
            </a:r>
            <a:endParaRPr lang="en-US" dirty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cs typeface="Arial" panose="020B0604020202020204" pitchFamily="34" charset="0"/>
              </a:rPr>
              <a:t>Kesehatan</a:t>
            </a:r>
            <a:endParaRPr lang="en-US" dirty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Psikologis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individu</a:t>
            </a:r>
            <a:endParaRPr lang="en-US" dirty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Kebiasaan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sikap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Terhadap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masyarakat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atau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organisasi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membawa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efek</a:t>
            </a:r>
            <a:endParaRPr lang="en-US" dirty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Ekonomi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Keamanan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Keberlangsungan</a:t>
            </a:r>
            <a:r>
              <a:rPr lang="en-US" dirty="0" smtClean="0">
                <a:cs typeface="Arial" panose="020B0604020202020204" pitchFamily="34" charset="0"/>
              </a:rPr>
              <a:t> (sustainability)</a:t>
            </a: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Psikologis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masyarakat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cs typeface="Arial" panose="020B0604020202020204" pitchFamily="34" charset="0"/>
              </a:rPr>
              <a:t>Kebiasaan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sikap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dalam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berinteraksi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0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64151" y="2717611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cs typeface="Arial" panose="020B0604020202020204" pitchFamily="34" charset="0"/>
              </a:rPr>
              <a:t>Apa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itu</a:t>
            </a:r>
            <a:r>
              <a:rPr lang="en-US" sz="4800" dirty="0" smtClean="0">
                <a:cs typeface="Arial" panose="020B0604020202020204" pitchFamily="34" charset="0"/>
              </a:rPr>
              <a:t> komputer?</a:t>
            </a:r>
            <a:endParaRPr lang="id-ID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45432"/>
            <a:ext cx="9905999" cy="5840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Definisi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</a:p>
          <a:p>
            <a:pPr marL="0" indent="0">
              <a:buNone/>
            </a:pPr>
            <a:r>
              <a:rPr lang="en-US" sz="2800" dirty="0" err="1" smtClean="0"/>
              <a:t>Alat</a:t>
            </a:r>
            <a:r>
              <a:rPr lang="en-US" sz="2800" dirty="0" smtClean="0"/>
              <a:t> </a:t>
            </a:r>
            <a:r>
              <a:rPr lang="en-US" sz="2800" dirty="0" err="1" smtClean="0"/>
              <a:t>elektronik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keras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(</a:t>
            </a:r>
            <a:r>
              <a:rPr lang="en-US" sz="2800" b="1" i="1" dirty="0" smtClean="0"/>
              <a:t>input</a:t>
            </a:r>
            <a:r>
              <a:rPr lang="en-US" sz="2800" dirty="0" smtClean="0"/>
              <a:t>)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mengolahnya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(</a:t>
            </a:r>
            <a:r>
              <a:rPr lang="en-US" sz="2800" b="1" i="1" dirty="0" smtClean="0"/>
              <a:t>output</a:t>
            </a:r>
            <a:r>
              <a:rPr lang="en-US" sz="2800" dirty="0" smtClean="0"/>
              <a:t>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format lain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kesimpulan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Komponen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Sistem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</a:p>
          <a:p>
            <a:pPr lvl="1"/>
            <a:r>
              <a:rPr lang="en-US" sz="2900" dirty="0" smtClean="0"/>
              <a:t>Sub system Input </a:t>
            </a:r>
            <a:r>
              <a:rPr lang="en-US" sz="2900" dirty="0" err="1" smtClean="0"/>
              <a:t>dan</a:t>
            </a:r>
            <a:r>
              <a:rPr lang="en-US" sz="2900" dirty="0" smtClean="0"/>
              <a:t> Output </a:t>
            </a:r>
            <a:r>
              <a:rPr lang="en-US" sz="2900" dirty="0" err="1" smtClean="0"/>
              <a:t>atau</a:t>
            </a:r>
            <a:r>
              <a:rPr lang="en-US" sz="2900" dirty="0" smtClean="0"/>
              <a:t> I/O</a:t>
            </a:r>
          </a:p>
          <a:p>
            <a:pPr lvl="1"/>
            <a:r>
              <a:rPr lang="en-US" sz="2900" dirty="0" smtClean="0"/>
              <a:t>Central </a:t>
            </a:r>
            <a:r>
              <a:rPr lang="en-US" sz="2900" dirty="0" err="1" smtClean="0"/>
              <a:t>Procesor</a:t>
            </a:r>
            <a:r>
              <a:rPr lang="en-US" sz="2900" dirty="0" smtClean="0"/>
              <a:t> Unit </a:t>
            </a:r>
            <a:r>
              <a:rPr lang="en-US" sz="2900" dirty="0" err="1" smtClean="0"/>
              <a:t>atau</a:t>
            </a:r>
            <a:r>
              <a:rPr lang="en-US" sz="2900" dirty="0" smtClean="0"/>
              <a:t> CPU</a:t>
            </a:r>
          </a:p>
          <a:p>
            <a:pPr lvl="1"/>
            <a:r>
              <a:rPr lang="en-US" sz="2900" dirty="0" smtClean="0"/>
              <a:t>Memory</a:t>
            </a:r>
          </a:p>
          <a:p>
            <a:pPr marL="0" indent="0">
              <a:buNone/>
            </a:pPr>
            <a:endParaRPr lang="en-US" sz="3300" dirty="0" smtClean="0">
              <a:cs typeface="Arial" panose="020B0604020202020204" pitchFamily="34" charset="0"/>
            </a:endParaRPr>
          </a:p>
          <a:p>
            <a:pPr lvl="1"/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693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572" y="736600"/>
            <a:ext cx="10593388" cy="6121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Komponen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Sistem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  <a:endParaRPr lang="en-US" sz="4800" dirty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0" indent="0">
              <a:buNone/>
            </a:pPr>
            <a:endParaRPr lang="en-US" sz="4800" dirty="0" smtClean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 smtClean="0"/>
              <a:t>Sub system Input </a:t>
            </a:r>
            <a:r>
              <a:rPr lang="en-US" sz="2900" dirty="0" err="1" smtClean="0"/>
              <a:t>dan</a:t>
            </a:r>
            <a:r>
              <a:rPr lang="en-US" sz="2900" dirty="0" smtClean="0"/>
              <a:t> Output (I/O), </a:t>
            </a:r>
            <a:r>
              <a:rPr lang="en-US" sz="2900" dirty="0" err="1" smtClean="0"/>
              <a:t>antara</a:t>
            </a:r>
            <a:r>
              <a:rPr lang="en-US" sz="2900" dirty="0" smtClean="0"/>
              <a:t> lain: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smtClean="0"/>
              <a:t>Interface Keyboard, Keyboard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smtClean="0"/>
              <a:t>Interface Video (Video Card), LCD monitor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smtClean="0"/>
              <a:t>Interface Video </a:t>
            </a:r>
            <a:r>
              <a:rPr lang="en-US" sz="2500" dirty="0" err="1" smtClean="0"/>
              <a:t>berformat</a:t>
            </a:r>
            <a:r>
              <a:rPr lang="en-US" sz="2500" dirty="0" smtClean="0"/>
              <a:t> HDMI (HDMI port), LCD TV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smtClean="0"/>
              <a:t>Interface Input </a:t>
            </a:r>
            <a:r>
              <a:rPr lang="en-US" sz="2500" dirty="0" err="1" smtClean="0"/>
              <a:t>dan</a:t>
            </a:r>
            <a:r>
              <a:rPr lang="en-US" sz="2500" dirty="0" smtClean="0"/>
              <a:t> Output Universal (USB Ports), mouse, </a:t>
            </a:r>
            <a:r>
              <a:rPr lang="en-US" sz="2500" dirty="0" err="1" smtClean="0"/>
              <a:t>ext</a:t>
            </a:r>
            <a:r>
              <a:rPr lang="en-US" sz="2500" dirty="0" smtClean="0"/>
              <a:t> HD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465138" lvl="1" indent="-465138">
              <a:buFont typeface="Wingdings" panose="05000000000000000000" pitchFamily="2" charset="2"/>
              <a:buChar char="q"/>
            </a:pPr>
            <a:r>
              <a:rPr lang="en-US" sz="2900" dirty="0"/>
              <a:t>Central </a:t>
            </a:r>
            <a:r>
              <a:rPr lang="en-US" sz="2900" dirty="0" err="1"/>
              <a:t>Procesor</a:t>
            </a:r>
            <a:r>
              <a:rPr lang="en-US" sz="2900" dirty="0"/>
              <a:t> </a:t>
            </a:r>
            <a:r>
              <a:rPr lang="en-US" sz="2900" dirty="0" smtClean="0"/>
              <a:t>Unit (CPU)</a:t>
            </a:r>
          </a:p>
          <a:p>
            <a:pPr marL="396875" lvl="1" indent="0">
              <a:buNone/>
            </a:pPr>
            <a:r>
              <a:rPr lang="en-US" sz="2900" dirty="0" err="1" smtClean="0"/>
              <a:t>Disebut</a:t>
            </a:r>
            <a:r>
              <a:rPr lang="en-US" sz="2900" dirty="0" smtClean="0"/>
              <a:t> </a:t>
            </a:r>
            <a:r>
              <a:rPr lang="en-US" sz="2900" dirty="0" err="1" smtClean="0"/>
              <a:t>juga</a:t>
            </a:r>
            <a:r>
              <a:rPr lang="en-US" sz="2900" dirty="0" smtClean="0"/>
              <a:t> microprocessor, microcontroller. </a:t>
            </a:r>
          </a:p>
          <a:p>
            <a:pPr marL="396875" lvl="1" indent="0">
              <a:buNone/>
            </a:pPr>
            <a:r>
              <a:rPr lang="en-US" sz="2900" dirty="0"/>
              <a:t>Di </a:t>
            </a:r>
            <a:r>
              <a:rPr lang="en-US" sz="2900" dirty="0" err="1"/>
              <a:t>dalamnya</a:t>
            </a:r>
            <a:r>
              <a:rPr lang="en-US" sz="2900" dirty="0"/>
              <a:t> </a:t>
            </a:r>
            <a:r>
              <a:rPr lang="en-US" sz="2900" dirty="0" err="1"/>
              <a:t>terdapat</a:t>
            </a:r>
            <a:r>
              <a:rPr lang="en-US" sz="2900" dirty="0"/>
              <a:t> </a:t>
            </a:r>
            <a:r>
              <a:rPr lang="en-US" sz="2900" dirty="0" err="1"/>
              <a:t>bagian-bagian</a:t>
            </a:r>
            <a:r>
              <a:rPr lang="en-US" sz="2900" dirty="0"/>
              <a:t> </a:t>
            </a:r>
            <a:r>
              <a:rPr lang="en-US" sz="2900" dirty="0" err="1"/>
              <a:t>a.l</a:t>
            </a:r>
            <a:r>
              <a:rPr lang="en-US" sz="2900" dirty="0"/>
              <a:t>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Control Unit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Arithmetic Logic Unit (ALU)</a:t>
            </a:r>
          </a:p>
          <a:p>
            <a:pPr marL="465138" lvl="1" indent="-465138">
              <a:buFont typeface="Wingdings" panose="05000000000000000000" pitchFamily="2" charset="2"/>
              <a:buChar char="q"/>
            </a:pPr>
            <a:endParaRPr lang="en-US" sz="2900" dirty="0"/>
          </a:p>
          <a:p>
            <a:pPr marL="465138" lvl="1" indent="-465138">
              <a:buFont typeface="Wingdings" panose="05000000000000000000" pitchFamily="2" charset="2"/>
              <a:buChar char="q"/>
            </a:pPr>
            <a:r>
              <a:rPr lang="en-US" sz="2900" dirty="0" smtClean="0"/>
              <a:t>Memory: Primer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Sekunder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B</a:t>
            </a:r>
            <a:r>
              <a:rPr lang="en-US" sz="2600" dirty="0"/>
              <a:t>IOS ROM (</a:t>
            </a:r>
            <a:r>
              <a:rPr lang="en-US" sz="2600" dirty="0" err="1"/>
              <a:t>komponennya</a:t>
            </a:r>
            <a:r>
              <a:rPr lang="en-US" sz="2600" dirty="0"/>
              <a:t> </a:t>
            </a:r>
            <a:r>
              <a:rPr lang="en-US" sz="2600" dirty="0" err="1"/>
              <a:t>berjenis</a:t>
            </a:r>
            <a:r>
              <a:rPr lang="en-US" sz="2600" dirty="0"/>
              <a:t> EEPROM)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HDD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Ext. HD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Flash </a:t>
            </a:r>
            <a:r>
              <a:rPr lang="en-US" sz="2600" dirty="0" smtClean="0"/>
              <a:t>Disk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And so on</a:t>
            </a:r>
          </a:p>
          <a:p>
            <a:pPr marL="457200" lvl="1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3300" dirty="0" smtClean="0">
              <a:cs typeface="Arial" panose="020B0604020202020204" pitchFamily="34" charset="0"/>
            </a:endParaRPr>
          </a:p>
          <a:p>
            <a:pPr lvl="1"/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5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48" y="147251"/>
            <a:ext cx="11111548" cy="78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Aliran</a:t>
            </a:r>
            <a:r>
              <a:rPr lang="en-US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Data </a:t>
            </a:r>
            <a:r>
              <a:rPr lang="en-US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dan</a:t>
            </a:r>
            <a:r>
              <a:rPr lang="en-US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Pengontrolannya</a:t>
            </a:r>
            <a:r>
              <a:rPr lang="en-US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pada</a:t>
            </a:r>
            <a:r>
              <a:rPr lang="en-US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(Practical, Re-explained)</a:t>
            </a:r>
            <a:endParaRPr lang="en-US" dirty="0" smtClean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26</a:t>
            </a:fld>
            <a:endParaRPr lang="id-ID"/>
          </a:p>
        </p:txBody>
      </p:sp>
      <p:cxnSp>
        <p:nvCxnSpPr>
          <p:cNvPr id="13" name="Straight Arrow Connector 12"/>
          <p:cNvCxnSpPr>
            <a:stCxn id="25" idx="1"/>
          </p:cNvCxnSpPr>
          <p:nvPr/>
        </p:nvCxnSpPr>
        <p:spPr>
          <a:xfrm rot="10800000" flipV="1">
            <a:off x="3464648" y="2532770"/>
            <a:ext cx="1484765" cy="1058044"/>
          </a:xfrm>
          <a:prstGeom prst="bentConnector3">
            <a:avLst>
              <a:gd name="adj1" fmla="val 100295"/>
            </a:avLst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20788" y="3590814"/>
            <a:ext cx="1116106" cy="2878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I / O</a:t>
            </a:r>
            <a:endParaRPr lang="id-ID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65545" y="3590814"/>
            <a:ext cx="1116106" cy="2878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I </a:t>
            </a:r>
            <a:r>
              <a:rPr lang="en-US" sz="2800" b="1" dirty="0">
                <a:solidFill>
                  <a:sysClr val="windowText" lastClr="000000"/>
                </a:solidFill>
              </a:rPr>
              <a:t>/ O</a:t>
            </a:r>
            <a:endParaRPr lang="id-ID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07280" y="5623560"/>
            <a:ext cx="2148840" cy="11336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Memory</a:t>
            </a:r>
            <a:endParaRPr lang="id-ID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926031" y="4089339"/>
            <a:ext cx="4139514" cy="1047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49412" y="1965960"/>
            <a:ext cx="2003614" cy="113362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CPU</a:t>
            </a:r>
            <a:endParaRPr lang="id-ID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96891" y="1966126"/>
            <a:ext cx="1173480" cy="113362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ROM BIOS</a:t>
            </a:r>
            <a:endParaRPr lang="id-ID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5425439" y="4861560"/>
            <a:ext cx="1066801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12"/>
          <p:cNvCxnSpPr>
            <a:endCxn id="8" idx="1"/>
          </p:cNvCxnSpPr>
          <p:nvPr/>
        </p:nvCxnSpPr>
        <p:spPr>
          <a:xfrm rot="5400000">
            <a:off x="3230648" y="4432989"/>
            <a:ext cx="3434014" cy="80749"/>
          </a:xfrm>
          <a:prstGeom prst="bentConnector4">
            <a:avLst>
              <a:gd name="adj1" fmla="val 918"/>
              <a:gd name="adj2" fmla="val 383099"/>
            </a:avLst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2"/>
          <p:cNvCxnSpPr>
            <a:stCxn id="31" idx="1"/>
            <a:endCxn id="25" idx="3"/>
          </p:cNvCxnSpPr>
          <p:nvPr/>
        </p:nvCxnSpPr>
        <p:spPr>
          <a:xfrm rot="10800000">
            <a:off x="6953027" y="2532770"/>
            <a:ext cx="2243865" cy="16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 rot="10800000">
            <a:off x="5410196" y="3191020"/>
            <a:ext cx="1066801" cy="1152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0393680" y="5334000"/>
            <a:ext cx="1646231" cy="11336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Ext.</a:t>
            </a: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Memory</a:t>
            </a:r>
            <a:endParaRPr lang="id-ID" sz="2800" b="1" dirty="0">
              <a:solidFill>
                <a:sysClr val="windowText" lastClr="000000"/>
              </a:solidFill>
            </a:endParaRPr>
          </a:p>
        </p:txBody>
      </p:sp>
      <p:pic>
        <p:nvPicPr>
          <p:cNvPr id="1030" name="Picture 6" descr="http://png-3.findicons.com/files/icons/770/token_dark/128/headph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297" y="4402342"/>
            <a:ext cx="749624" cy="7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40614" y="5711751"/>
            <a:ext cx="1285988" cy="712240"/>
          </a:xfrm>
          <a:prstGeom prst="rect">
            <a:avLst/>
          </a:prstGeom>
        </p:spPr>
      </p:pic>
      <p:sp>
        <p:nvSpPr>
          <p:cNvPr id="59" name="Down Arrow 58"/>
          <p:cNvSpPr/>
          <p:nvPr/>
        </p:nvSpPr>
        <p:spPr>
          <a:xfrm rot="16200000">
            <a:off x="1844683" y="5668640"/>
            <a:ext cx="801567" cy="77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16200000">
            <a:off x="9429018" y="4271744"/>
            <a:ext cx="801567" cy="1127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9196891" y="5540361"/>
            <a:ext cx="1066800" cy="7016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iconshock.com/img_jpg/STROKE/computer_gadgets/jpg/128/lcd_monito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3" y="1950108"/>
            <a:ext cx="1079178" cy="10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own Arrow 63"/>
          <p:cNvSpPr/>
          <p:nvPr/>
        </p:nvSpPr>
        <p:spPr>
          <a:xfrm rot="5400000">
            <a:off x="1804723" y="4109616"/>
            <a:ext cx="801567" cy="77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16200000">
            <a:off x="1783709" y="2164966"/>
            <a:ext cx="1392236" cy="13904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12"/>
          <p:cNvCxnSpPr/>
          <p:nvPr/>
        </p:nvCxnSpPr>
        <p:spPr>
          <a:xfrm>
            <a:off x="6995159" y="2756356"/>
            <a:ext cx="1348295" cy="834458"/>
          </a:xfrm>
          <a:prstGeom prst="bentConnector3">
            <a:avLst>
              <a:gd name="adj1" fmla="val 99734"/>
            </a:avLst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05548" y="588837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64388" y="578169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27228" y="4501532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Audio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59828" y="3617612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75068" y="42729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HDMI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4" name="Picture 10" descr="http://www.worldneed.us/blog/wp-content/uploads/2013/02/10.-Samsung-LN32D403-32-Inch-720p-60Hz-LCD-HDTV-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8" y="3581436"/>
            <a:ext cx="1681723" cy="168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Down Arrow 31"/>
          <p:cNvSpPr/>
          <p:nvPr/>
        </p:nvSpPr>
        <p:spPr>
          <a:xfrm rot="16200000">
            <a:off x="9351545" y="233791"/>
            <a:ext cx="503492" cy="61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12"/>
          <p:cNvCxnSpPr/>
          <p:nvPr/>
        </p:nvCxnSpPr>
        <p:spPr>
          <a:xfrm>
            <a:off x="9338387" y="1166984"/>
            <a:ext cx="572064" cy="899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10085025" y="329284"/>
            <a:ext cx="2423428" cy="78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Bebas Neue" panose="020B0606020202050201" pitchFamily="34" charset="0"/>
              </a:rPr>
              <a:t>Aliran</a:t>
            </a:r>
            <a:r>
              <a:rPr lang="en-US" sz="1400" dirty="0" smtClean="0">
                <a:latin typeface="Bebas Neue" panose="020B0606020202050201" pitchFamily="34" charset="0"/>
              </a:rPr>
              <a:t>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latin typeface="Bebas Neue" panose="020B0606020202050201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Bebas Neue" panose="020B0606020202050201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Bebas Neue" panose="020B0606020202050201" pitchFamily="34" charset="0"/>
              </a:rPr>
              <a:t>Bit-bit </a:t>
            </a:r>
            <a:r>
              <a:rPr lang="en-US" sz="1400" dirty="0" err="1" smtClean="0">
                <a:latin typeface="Bebas Neue" panose="020B0606020202050201" pitchFamily="34" charset="0"/>
              </a:rPr>
              <a:t>untuk</a:t>
            </a:r>
            <a:r>
              <a:rPr lang="en-US" sz="1400" dirty="0" smtClean="0">
                <a:latin typeface="Bebas Neue" panose="020B0606020202050201" pitchFamily="34" charset="0"/>
              </a:rPr>
              <a:t> </a:t>
            </a:r>
            <a:r>
              <a:rPr lang="en-US" sz="1400" dirty="0" err="1" smtClean="0">
                <a:latin typeface="Bebas Neue" panose="020B0606020202050201" pitchFamily="34" charset="0"/>
              </a:rPr>
              <a:t>mengontrol</a:t>
            </a:r>
            <a:r>
              <a:rPr lang="en-US" sz="1400" dirty="0" smtClean="0">
                <a:latin typeface="Bebas Neue" panose="020B0606020202050201" pitchFamily="34" charset="0"/>
              </a:rPr>
              <a:t> </a:t>
            </a:r>
            <a:r>
              <a:rPr lang="en-US" sz="1400" dirty="0" err="1" smtClean="0">
                <a:latin typeface="Bebas Neue" panose="020B0606020202050201" pitchFamily="34" charset="0"/>
              </a:rPr>
              <a:t>aliran</a:t>
            </a:r>
            <a:r>
              <a:rPr lang="en-US" sz="1400" dirty="0" smtClean="0">
                <a:latin typeface="Bebas Neue" panose="020B0606020202050201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007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25" grpId="0" animBg="1"/>
      <p:bldP spid="31" grpId="0" animBg="1"/>
      <p:bldP spid="56" grpId="0" animBg="1"/>
      <p:bldP spid="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cpu/core-i7-3820/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" y="1698942"/>
            <a:ext cx="8508033" cy="47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flipH="1">
            <a:off x="643255" y="381000"/>
            <a:ext cx="6530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Intel Core i-7. </a:t>
            </a:r>
            <a:r>
              <a:rPr lang="en-US" sz="3200" dirty="0" err="1" smtClean="0">
                <a:solidFill>
                  <a:schemeClr val="bg1"/>
                </a:solidFill>
              </a:rPr>
              <a:t>Spesifikasi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Garis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Besar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285" y="590709"/>
            <a:ext cx="9905998" cy="934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PERBEDAAN KEMAMPUAN </a:t>
            </a:r>
            <a:r>
              <a:rPr lang="en-US" dirty="0" err="1" smtClean="0">
                <a:solidFill>
                  <a:srgbClr val="FF0000"/>
                </a:solidFill>
              </a:rPr>
              <a:t>Akses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804" y="1925982"/>
            <a:ext cx="11003365" cy="4064001"/>
          </a:xfrm>
        </p:spPr>
        <p:txBody>
          <a:bodyPr>
            <a:normAutofit fontScale="92500" lnSpcReduction="20000"/>
          </a:bodyPr>
          <a:lstStyle/>
          <a:p>
            <a:pPr marL="0" lvl="2" indent="0">
              <a:buSzPct val="100000"/>
              <a:buNone/>
            </a:pPr>
            <a:r>
              <a:rPr lang="en-US" sz="2800" dirty="0" smtClean="0">
                <a:solidFill>
                  <a:srgbClr val="FF0000"/>
                </a:solidFill>
                <a:latin typeface="Bebas Neue" panose="020B0606020202050201"/>
              </a:rPr>
              <a:t>MASYARAKAT YANG AWAM TERHADAP IT</a:t>
            </a:r>
          </a:p>
          <a:p>
            <a:pPr marL="0" lvl="2" indent="0">
              <a:buSzPct val="100000"/>
              <a:buNone/>
            </a:pPr>
            <a:r>
              <a:rPr lang="en-US" sz="2800" dirty="0" err="1">
                <a:latin typeface="Bebas Neue" panose="020B0606020202050201"/>
              </a:rPr>
              <a:t>a</a:t>
            </a:r>
            <a:r>
              <a:rPr lang="en-US" sz="2800" dirty="0" err="1" smtClean="0">
                <a:latin typeface="Bebas Neue" panose="020B0606020202050201"/>
              </a:rPr>
              <a:t>dalah</a:t>
            </a:r>
            <a:r>
              <a:rPr lang="en-US" sz="2800" dirty="0" smtClean="0">
                <a:latin typeface="Bebas Neue" panose="020B0606020202050201"/>
              </a:rPr>
              <a:t> </a:t>
            </a:r>
            <a:r>
              <a:rPr lang="en-US" sz="2800" dirty="0" err="1" smtClean="0">
                <a:latin typeface="Bebas Neue" panose="020B0606020202050201"/>
              </a:rPr>
              <a:t>bagian</a:t>
            </a:r>
            <a:r>
              <a:rPr lang="en-US" sz="2800" dirty="0" smtClean="0">
                <a:latin typeface="Bebas Neue" panose="020B0606020202050201"/>
              </a:rPr>
              <a:t> </a:t>
            </a:r>
            <a:r>
              <a:rPr lang="en-US" sz="2800" dirty="0" err="1" smtClean="0">
                <a:latin typeface="Bebas Neue" panose="020B0606020202050201"/>
              </a:rPr>
              <a:t>dari</a:t>
            </a:r>
            <a:r>
              <a:rPr lang="en-US" sz="2800" dirty="0" smtClean="0">
                <a:latin typeface="Bebas Neue" panose="020B0606020202050201"/>
              </a:rPr>
              <a:t> </a:t>
            </a:r>
            <a:r>
              <a:rPr lang="en-US" sz="2800" dirty="0" err="1" smtClean="0">
                <a:latin typeface="Bebas Neue" panose="020B0606020202050201"/>
              </a:rPr>
              <a:t>masyarakat</a:t>
            </a:r>
            <a:r>
              <a:rPr lang="en-US" sz="2800" dirty="0" smtClean="0">
                <a:latin typeface="Bebas Neue" panose="020B0606020202050201"/>
              </a:rPr>
              <a:t> yang relatif </a:t>
            </a:r>
            <a:r>
              <a:rPr lang="en-US" sz="2800" dirty="0" err="1" smtClean="0">
                <a:latin typeface="Bebas Neue" panose="020B0606020202050201"/>
              </a:rPr>
              <a:t>awam</a:t>
            </a:r>
            <a:r>
              <a:rPr lang="en-US" sz="2800" dirty="0" smtClean="0">
                <a:latin typeface="Bebas Neue" panose="020B0606020202050201"/>
              </a:rPr>
              <a:t> </a:t>
            </a:r>
            <a:r>
              <a:rPr lang="en-US" sz="2800" dirty="0" err="1" smtClean="0">
                <a:latin typeface="Bebas Neue" panose="020B0606020202050201"/>
              </a:rPr>
              <a:t>terhadap</a:t>
            </a:r>
            <a:r>
              <a:rPr lang="en-US" sz="2800" dirty="0" smtClean="0">
                <a:latin typeface="Bebas Neue" panose="020B0606020202050201"/>
              </a:rPr>
              <a:t> </a:t>
            </a:r>
            <a:r>
              <a:rPr lang="en-US" sz="2800" dirty="0" err="1" smtClean="0">
                <a:latin typeface="Bebas Neue" panose="020B0606020202050201"/>
              </a:rPr>
              <a:t>perangkat</a:t>
            </a:r>
            <a:r>
              <a:rPr lang="en-US" sz="2800" dirty="0" smtClean="0">
                <a:latin typeface="Bebas Neue" panose="020B0606020202050201"/>
              </a:rPr>
              <a:t> IT </a:t>
            </a:r>
            <a:r>
              <a:rPr lang="en-US" sz="2800" dirty="0" err="1" smtClean="0">
                <a:latin typeface="Bebas Neue" panose="020B0606020202050201"/>
              </a:rPr>
              <a:t>maupun</a:t>
            </a:r>
            <a:r>
              <a:rPr lang="en-US" sz="2800" dirty="0" smtClean="0">
                <a:latin typeface="Bebas Neue" panose="020B0606020202050201"/>
              </a:rPr>
              <a:t> </a:t>
            </a:r>
            <a:r>
              <a:rPr lang="en-US" sz="2800" dirty="0" err="1" smtClean="0">
                <a:latin typeface="Bebas Neue" panose="020B0606020202050201"/>
              </a:rPr>
              <a:t>aplikasi</a:t>
            </a:r>
            <a:r>
              <a:rPr lang="en-US" sz="2800" dirty="0" smtClean="0">
                <a:latin typeface="Bebas Neue" panose="020B0606020202050201"/>
              </a:rPr>
              <a:t> IT.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CC"/>
              </a:solidFill>
              <a:latin typeface="Bebas Neue" panose="020B0606020202050201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CC"/>
              </a:solidFill>
              <a:latin typeface="Bebas Neue" panose="020B0606020202050201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3300"/>
                </a:solidFill>
                <a:latin typeface="Bebas Neue" panose="020B0606020202050201"/>
                <a:cs typeface="Arial" panose="020B0604020202020204" pitchFamily="34" charset="0"/>
              </a:rPr>
              <a:t>MASYARAKAT PENGGUNA AKTIF IT</a:t>
            </a:r>
          </a:p>
          <a:p>
            <a:pPr marL="0" indent="0">
              <a:buNone/>
            </a:pPr>
            <a:r>
              <a:rPr lang="en-US" sz="2800" dirty="0" err="1">
                <a:latin typeface="Bebas Neue" panose="020B0606020202050201"/>
                <a:cs typeface="Arial" panose="020B0604020202020204" pitchFamily="34" charset="0"/>
              </a:rPr>
              <a:t>a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dalah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bagian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masyarakat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yang di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kesehariannya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aktif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menggunakan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perangkat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dan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aplikasi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IT.</a:t>
            </a:r>
          </a:p>
          <a:p>
            <a:pPr marL="0" indent="0">
              <a:buNone/>
            </a:pPr>
            <a:endParaRPr lang="en-US" sz="2800" dirty="0">
              <a:solidFill>
                <a:srgbClr val="0000CC"/>
              </a:solidFill>
              <a:latin typeface="Bebas Neue" panose="020B0606020202050201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CC"/>
              </a:solidFill>
              <a:latin typeface="Bebas Neue" panose="020B0606020202050201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Bebas Neue" panose="020B0606020202050201"/>
                <a:cs typeface="Arial" panose="020B0604020202020204" pitchFamily="34" charset="0"/>
              </a:rPr>
              <a:t>MASYARAKAT YANG BERKEAHLIAN IT</a:t>
            </a:r>
          </a:p>
          <a:p>
            <a:pPr marL="0" indent="0">
              <a:buNone/>
            </a:pP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bagian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masyarakat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berpendidikan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IT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atau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bekerja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pada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Bebas Neue" panose="020B0606020202050201"/>
                <a:cs typeface="Arial" panose="020B0604020202020204" pitchFamily="34" charset="0"/>
              </a:rPr>
              <a:t>bidan</a:t>
            </a:r>
            <a:r>
              <a:rPr lang="en-US" sz="2800" dirty="0" smtClean="0">
                <a:latin typeface="Bebas Neue" panose="020B0606020202050201"/>
                <a:cs typeface="Arial" panose="020B0604020202020204" pitchFamily="34" charset="0"/>
              </a:rPr>
              <a:t> IT.  </a:t>
            </a:r>
          </a:p>
          <a:p>
            <a:pPr marL="0" indent="0">
              <a:buNone/>
            </a:pPr>
            <a:endParaRPr lang="en-US" sz="2800" dirty="0">
              <a:solidFill>
                <a:srgbClr val="0000CC"/>
              </a:solidFill>
              <a:latin typeface="Bebas Neue" panose="020B0606020202050201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2800" dirty="0">
              <a:solidFill>
                <a:srgbClr val="0000CC"/>
              </a:solidFill>
              <a:latin typeface="Bebas Neue" panose="020B0606020202050201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59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64151" y="2717611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cs typeface="Arial" panose="020B0604020202020204" pitchFamily="34" charset="0"/>
              </a:rPr>
              <a:t>Pengaruh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Penggunaan</a:t>
            </a:r>
            <a:r>
              <a:rPr lang="en-US" sz="4800" dirty="0" smtClean="0">
                <a:cs typeface="Arial" panose="020B0604020202020204" pitchFamily="34" charset="0"/>
              </a:rPr>
              <a:t> Komputer </a:t>
            </a:r>
            <a:r>
              <a:rPr lang="en-US" sz="4800" dirty="0" err="1" smtClean="0">
                <a:cs typeface="Arial" panose="020B0604020202020204" pitchFamily="34" charset="0"/>
              </a:rPr>
              <a:t>pada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Kesehatan</a:t>
            </a:r>
            <a:endParaRPr lang="id-ID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327" y="-148680"/>
            <a:ext cx="8196283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</a:rPr>
              <a:t>Rencana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Pengajaran</a:t>
            </a:r>
            <a:r>
              <a:rPr lang="en-US" sz="3200" b="1" dirty="0">
                <a:solidFill>
                  <a:schemeClr val="bg1"/>
                </a:solidFill>
              </a:rPr>
              <a:t> Semester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5120"/>
              </p:ext>
            </p:extLst>
          </p:nvPr>
        </p:nvGraphicFramePr>
        <p:xfrm>
          <a:off x="1213327" y="1382271"/>
          <a:ext cx="10767659" cy="348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862"/>
                <a:gridCol w="2973332"/>
                <a:gridCol w="4663977"/>
                <a:gridCol w="1843488"/>
              </a:tblGrid>
              <a:tr h="4320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Sesi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Topik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Kegiatan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Persentase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29312"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id-ID" sz="1400" b="1" baseline="0" dirty="0" smtClean="0">
                          <a:solidFill>
                            <a:schemeClr val="bg1"/>
                          </a:solidFill>
                        </a:rPr>
                        <a:t> ke-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8, 9, 10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Pengaruh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Teknologi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Robot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Ekstra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Modern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Masyarakat</a:t>
                      </a:r>
                      <a:endParaRPr kumimoji="0" lang="en-US" sz="1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Dosen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pembuka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eksplorasi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mempelajari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mempersiapkan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Presentase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12,9%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8754"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id-ID" sz="1400" b="1" baseline="0" dirty="0" smtClean="0">
                          <a:solidFill>
                            <a:schemeClr val="bg1"/>
                          </a:solidFill>
                        </a:rPr>
                        <a:t> ke-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11, 12, 13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Pengaruh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psikologis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kumimoji="0" lang="en-US" sz="14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komputer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Proses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kerja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terpengaruh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komputer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Dosen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pembuka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eksplorasi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mempelajari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mempersiapkan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endParaRPr kumimoji="0" lang="en-US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Presentase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12,9%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449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Sesi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ke-14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Salah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topik di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artikel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topik di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diserahkan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tanggal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penyelenggaraan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UAS.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4,3%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44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Hari H UAS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topik di </a:t>
                      </a:r>
                      <a:r>
                        <a:rPr kumimoji="0" lang="en-US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Mhs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menyerahkan</a:t>
                      </a: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artikel</a:t>
                      </a:r>
                      <a:endParaRPr kumimoji="0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kumimoji="0"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64005" y="-34170"/>
            <a:ext cx="40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Student Centered Learning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3327" y="5872766"/>
            <a:ext cx="101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Topik </a:t>
            </a:r>
            <a:r>
              <a:rPr lang="en-US" dirty="0" err="1" smtClean="0">
                <a:solidFill>
                  <a:schemeClr val="bg1"/>
                </a:solidFill>
              </a:rPr>
              <a:t>Alternatif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Berbelanja</a:t>
            </a:r>
            <a:r>
              <a:rPr lang="en-US" dirty="0" smtClean="0">
                <a:solidFill>
                  <a:schemeClr val="bg1"/>
                </a:solidFill>
              </a:rPr>
              <a:t> Online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5982"/>
            <a:ext cx="9905999" cy="4064001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Ergonomik</a:t>
            </a:r>
            <a:endParaRPr lang="en-US" sz="4800" dirty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457200" lvl="2" indent="0">
              <a:buSzPct val="100000"/>
              <a:buNone/>
            </a:pPr>
            <a:r>
              <a:rPr lang="en-US" sz="2600" dirty="0" err="1" smtClean="0"/>
              <a:t>Ilmu</a:t>
            </a:r>
            <a:r>
              <a:rPr lang="en-US" sz="2600" dirty="0" smtClean="0"/>
              <a:t> </a:t>
            </a:r>
            <a:r>
              <a:rPr lang="en-US" sz="2600" dirty="0" err="1" smtClean="0"/>
              <a:t>terapan</a:t>
            </a:r>
            <a:r>
              <a:rPr lang="en-US" sz="2600" dirty="0" smtClean="0"/>
              <a:t> </a:t>
            </a:r>
            <a:r>
              <a:rPr lang="en-US" sz="2600" dirty="0" err="1" smtClean="0"/>
              <a:t>desain</a:t>
            </a:r>
            <a:r>
              <a:rPr lang="en-US" sz="2600" dirty="0" smtClean="0"/>
              <a:t> </a:t>
            </a:r>
            <a:r>
              <a:rPr lang="en-US" sz="2600" dirty="0" err="1" smtClean="0"/>
              <a:t>peralatan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mengurangi</a:t>
            </a:r>
            <a:r>
              <a:rPr lang="en-US" sz="2600" dirty="0" smtClean="0"/>
              <a:t> </a:t>
            </a:r>
            <a:r>
              <a:rPr lang="en-US" sz="2600" dirty="0" err="1" smtClean="0"/>
              <a:t>kelelahan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ketidaknyamanan</a:t>
            </a:r>
            <a:r>
              <a:rPr lang="en-US" sz="2600" dirty="0" smtClean="0"/>
              <a:t> operator/</a:t>
            </a:r>
            <a:r>
              <a:rPr lang="en-US" sz="2600" dirty="0" err="1" smtClean="0"/>
              <a:t>pengguna</a:t>
            </a:r>
            <a:r>
              <a:rPr lang="en-US" sz="2600" dirty="0" smtClean="0"/>
              <a:t>.</a:t>
            </a:r>
          </a:p>
          <a:p>
            <a:pPr marL="457200" lvl="2" indent="0">
              <a:buSzPct val="100000"/>
              <a:buNone/>
            </a:pPr>
            <a:endParaRPr lang="en-US" sz="2600" dirty="0"/>
          </a:p>
          <a:p>
            <a:pPr marL="0" indent="0">
              <a:buSzPct val="100000"/>
              <a:buNone/>
            </a:pP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2.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Pencahayaan</a:t>
            </a:r>
            <a:endParaRPr lang="en-US" sz="4800" dirty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457200" lvl="2" indent="0">
              <a:buSzPct val="100000"/>
              <a:buNone/>
            </a:pPr>
            <a:r>
              <a:rPr lang="en-US" sz="2600" dirty="0" err="1"/>
              <a:t>Pengaturan</a:t>
            </a:r>
            <a:r>
              <a:rPr lang="en-US" sz="2600" dirty="0"/>
              <a:t> </a:t>
            </a:r>
            <a:r>
              <a:rPr lang="en-US" sz="2600" dirty="0" err="1"/>
              <a:t>pencahayaan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ruang</a:t>
            </a:r>
            <a:r>
              <a:rPr lang="en-US" sz="2600" dirty="0"/>
              <a:t> </a:t>
            </a:r>
            <a:r>
              <a:rPr lang="en-US" sz="2600" dirty="0" err="1"/>
              <a:t>kerja</a:t>
            </a:r>
            <a:r>
              <a:rPr lang="en-US" sz="2600" dirty="0"/>
              <a:t> </a:t>
            </a:r>
            <a:r>
              <a:rPr lang="en-US" sz="2600" dirty="0" err="1"/>
              <a:t>mempengaruhi</a:t>
            </a:r>
            <a:r>
              <a:rPr lang="en-US" sz="2600" dirty="0"/>
              <a:t> </a:t>
            </a:r>
            <a:r>
              <a:rPr lang="en-US" sz="2600" dirty="0" err="1"/>
              <a:t>kenyamanan</a:t>
            </a:r>
            <a:r>
              <a:rPr lang="en-US" sz="2600" dirty="0"/>
              <a:t> </a:t>
            </a:r>
            <a:r>
              <a:rPr lang="en-US" sz="2600" dirty="0" err="1"/>
              <a:t>penggunaan</a:t>
            </a:r>
            <a:r>
              <a:rPr lang="en-US" sz="2600" dirty="0"/>
              <a:t> komputer </a:t>
            </a:r>
          </a:p>
          <a:p>
            <a:pPr marL="457200" lvl="2" indent="0">
              <a:buSzPct val="100000"/>
              <a:buNone/>
            </a:pPr>
            <a:endParaRPr lang="en-US" sz="3000" dirty="0"/>
          </a:p>
          <a:p>
            <a:pPr marL="457200" lvl="2" indent="0">
              <a:buSzPct val="100000"/>
              <a:buNone/>
            </a:pPr>
            <a:endParaRPr lang="en-US" sz="3000" dirty="0"/>
          </a:p>
          <a:p>
            <a:pPr marL="0" indent="0">
              <a:buSzPct val="10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30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71679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Terhadap Kesehatan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5982"/>
            <a:ext cx="9905999" cy="4064001"/>
          </a:xfrm>
        </p:spPr>
        <p:txBody>
          <a:bodyPr>
            <a:normAutofit/>
          </a:bodyPr>
          <a:lstStyle/>
          <a:p>
            <a:pPr marL="457200" lvl="2" indent="0">
              <a:buSzPct val="100000"/>
              <a:buNone/>
            </a:pPr>
            <a:endParaRPr lang="en-US" sz="2600" dirty="0" smtClean="0"/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Monitor</a:t>
            </a:r>
            <a:endParaRPr lang="en-US" sz="4800" dirty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685800" lvl="2" indent="-228600">
              <a:buSzPct val="100000"/>
            </a:pPr>
            <a:r>
              <a:rPr lang="en-US" sz="2600" dirty="0" err="1" smtClean="0"/>
              <a:t>Pengaruh</a:t>
            </a:r>
            <a:r>
              <a:rPr lang="en-US" sz="2600" dirty="0" smtClean="0"/>
              <a:t> level brightness, </a:t>
            </a:r>
            <a:r>
              <a:rPr lang="en-US" sz="2600" dirty="0" err="1" smtClean="0"/>
              <a:t>kontras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warna</a:t>
            </a:r>
            <a:endParaRPr lang="en-US" sz="2600" dirty="0"/>
          </a:p>
          <a:p>
            <a:pPr marL="685800" lvl="2" indent="-228600">
              <a:buSzPct val="100000"/>
            </a:pPr>
            <a:r>
              <a:rPr lang="en-US" sz="2600" dirty="0" err="1" smtClean="0">
                <a:cs typeface="Arial" panose="020B0604020202020204" pitchFamily="34" charset="0"/>
              </a:rPr>
              <a:t>Pengaruh</a:t>
            </a:r>
            <a:r>
              <a:rPr lang="en-US" sz="2600" dirty="0" smtClean="0"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cs typeface="Arial" panose="020B0604020202020204" pitchFamily="34" charset="0"/>
              </a:rPr>
              <a:t>ukuran</a:t>
            </a:r>
            <a:r>
              <a:rPr lang="en-US" sz="2600" dirty="0" smtClean="0">
                <a:cs typeface="Arial" panose="020B0604020202020204" pitchFamily="34" charset="0"/>
              </a:rPr>
              <a:t> monitor</a:t>
            </a:r>
          </a:p>
          <a:p>
            <a:pPr marL="685800" lvl="2" indent="-228600">
              <a:buSzPct val="100000"/>
            </a:pPr>
            <a:r>
              <a:rPr lang="en-US" sz="2600" dirty="0" err="1" smtClean="0">
                <a:cs typeface="Arial" panose="020B0604020202020204" pitchFamily="34" charset="0"/>
              </a:rPr>
              <a:t>Pengaruh</a:t>
            </a:r>
            <a:r>
              <a:rPr lang="en-US" sz="2600" dirty="0" smtClean="0"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cs typeface="Arial" panose="020B0604020202020204" pitchFamily="34" charset="0"/>
              </a:rPr>
              <a:t>bentuk</a:t>
            </a:r>
            <a:r>
              <a:rPr lang="en-US" sz="2600" dirty="0" smtClean="0">
                <a:cs typeface="Arial" panose="020B0604020202020204" pitchFamily="34" charset="0"/>
              </a:rPr>
              <a:t> monitor </a:t>
            </a:r>
            <a:r>
              <a:rPr lang="en-US" sz="2600" dirty="0" err="1" smtClean="0">
                <a:cs typeface="Arial" panose="020B0604020202020204" pitchFamily="34" charset="0"/>
              </a:rPr>
              <a:t>cembung</a:t>
            </a:r>
            <a:r>
              <a:rPr lang="en-US" sz="2600" dirty="0" smtClean="0">
                <a:cs typeface="Arial" panose="020B0604020202020204" pitchFamily="34" charset="0"/>
              </a:rPr>
              <a:t>, </a:t>
            </a:r>
            <a:r>
              <a:rPr lang="en-US" sz="2600" dirty="0" err="1" smtClean="0">
                <a:cs typeface="Arial" panose="020B0604020202020204" pitchFamily="34" charset="0"/>
              </a:rPr>
              <a:t>fatar</a:t>
            </a:r>
            <a:r>
              <a:rPr lang="en-US" sz="2600" dirty="0" smtClean="0"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cs typeface="Arial" panose="020B0604020202020204" pitchFamily="34" charset="0"/>
              </a:rPr>
              <a:t>dan</a:t>
            </a:r>
            <a:r>
              <a:rPr lang="en-US" sz="2600" dirty="0" smtClean="0"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cs typeface="Arial" panose="020B0604020202020204" pitchFamily="34" charset="0"/>
              </a:rPr>
              <a:t>cekung</a:t>
            </a:r>
            <a:endParaRPr lang="en-US" sz="2600" dirty="0" smtClean="0">
              <a:cs typeface="Arial" panose="020B0604020202020204" pitchFamily="34" charset="0"/>
            </a:endParaRPr>
          </a:p>
          <a:p>
            <a:pPr marL="685800" lvl="2" indent="-228600">
              <a:buSzPct val="100000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31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71679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Terhadap Kesehatan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64151" y="2717611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cs typeface="Arial" panose="020B0604020202020204" pitchFamily="34" charset="0"/>
              </a:rPr>
              <a:t>Intellectual Property Right</a:t>
            </a:r>
          </a:p>
          <a:p>
            <a:pPr marL="0" indent="0">
              <a:buNone/>
            </a:pPr>
            <a:r>
              <a:rPr lang="en-US" sz="4800" dirty="0" smtClean="0">
                <a:cs typeface="Arial" panose="020B0604020202020204" pitchFamily="34" charset="0"/>
              </a:rPr>
              <a:t>(</a:t>
            </a:r>
            <a:r>
              <a:rPr lang="en-US" sz="4800" dirty="0" err="1" smtClean="0">
                <a:cs typeface="Arial" panose="020B0604020202020204" pitchFamily="34" charset="0"/>
              </a:rPr>
              <a:t>Hak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Kekayaan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Intelektual</a:t>
            </a:r>
            <a:r>
              <a:rPr lang="en-US" sz="4800" dirty="0" smtClean="0"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4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396" y="894352"/>
            <a:ext cx="10815136" cy="5541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err="1" smtClean="0"/>
              <a:t>Kategori</a:t>
            </a:r>
            <a:r>
              <a:rPr lang="en-US" sz="4800" dirty="0" smtClean="0"/>
              <a:t> </a:t>
            </a:r>
            <a:r>
              <a:rPr lang="en-US" sz="4800" dirty="0" err="1" smtClean="0"/>
              <a:t>Undang-undang</a:t>
            </a:r>
            <a:r>
              <a:rPr lang="en-US" sz="4800" dirty="0" smtClean="0"/>
              <a:t> yang </a:t>
            </a:r>
            <a:r>
              <a:rPr lang="en-US" sz="4800" dirty="0" err="1" smtClean="0"/>
              <a:t>Berkaitan</a:t>
            </a:r>
            <a:r>
              <a:rPr lang="en-US" sz="4800" dirty="0" smtClean="0"/>
              <a:t> </a:t>
            </a:r>
            <a:r>
              <a:rPr lang="en-US" sz="4800" dirty="0" err="1" smtClean="0"/>
              <a:t>dengan</a:t>
            </a:r>
            <a:r>
              <a:rPr lang="en-US" sz="4800" dirty="0" smtClean="0"/>
              <a:t> </a:t>
            </a:r>
            <a:r>
              <a:rPr lang="en-US" sz="4800" dirty="0" err="1" smtClean="0"/>
              <a:t>Penggunaan</a:t>
            </a:r>
            <a:r>
              <a:rPr lang="en-US" sz="4800" dirty="0" smtClean="0"/>
              <a:t> Komputer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i="1" dirty="0" smtClean="0"/>
              <a:t>World Intellectual Property Organization </a:t>
            </a:r>
            <a:r>
              <a:rPr lang="en-US" dirty="0" smtClean="0"/>
              <a:t>(WIPO), </a:t>
            </a:r>
            <a:r>
              <a:rPr lang="en-US" dirty="0" err="1" smtClean="0"/>
              <a:t>undang-undang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komputer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4 </a:t>
            </a:r>
            <a:r>
              <a:rPr lang="en-US" dirty="0" err="1" smtClean="0"/>
              <a:t>kategori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Clr>
                <a:srgbClr val="FF3300"/>
              </a:buClr>
              <a:buSzPct val="100000"/>
              <a:buAutoNum type="arabicPeriod"/>
            </a:pP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Milik</a:t>
            </a:r>
            <a:r>
              <a:rPr lang="en-US" sz="2800" dirty="0" smtClean="0"/>
              <a:t> </a:t>
            </a:r>
            <a:r>
              <a:rPr lang="en-US" sz="2800" dirty="0" err="1" smtClean="0"/>
              <a:t>Intelektual</a:t>
            </a:r>
            <a:r>
              <a:rPr lang="en-US" sz="2800" dirty="0" smtClean="0"/>
              <a:t> =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Kekayaan</a:t>
            </a:r>
            <a:r>
              <a:rPr lang="en-US" sz="2800" dirty="0" smtClean="0"/>
              <a:t> </a:t>
            </a:r>
            <a:r>
              <a:rPr lang="en-US" sz="2800" dirty="0" err="1" smtClean="0"/>
              <a:t>Intelektual</a:t>
            </a:r>
            <a:r>
              <a:rPr lang="en-US" sz="2800" dirty="0" smtClean="0"/>
              <a:t> =  HAKI</a:t>
            </a:r>
            <a:r>
              <a:rPr lang="en-US" sz="2800" dirty="0"/>
              <a:t> </a:t>
            </a:r>
            <a:r>
              <a:rPr lang="en-US" sz="2800" dirty="0" smtClean="0"/>
              <a:t>= Intellectual Property Right = IPR.</a:t>
            </a:r>
          </a:p>
          <a:p>
            <a:pPr marL="514350" indent="-514350">
              <a:buClr>
                <a:srgbClr val="FF3300"/>
              </a:buClr>
              <a:buSzPct val="100000"/>
              <a:buAutoNum type="arabicPeriod"/>
            </a:pPr>
            <a:r>
              <a:rPr lang="en-US" sz="2800" dirty="0" err="1" smtClean="0"/>
              <a:t>Kesopanan</a:t>
            </a:r>
            <a:endParaRPr lang="en-US" sz="2800" dirty="0" smtClean="0"/>
          </a:p>
          <a:p>
            <a:pPr marL="514350" indent="-514350">
              <a:buClr>
                <a:srgbClr val="FF3300"/>
              </a:buClr>
              <a:buSzPct val="100000"/>
              <a:buAutoNum type="arabicPeriod"/>
            </a:pPr>
            <a:r>
              <a:rPr lang="en-US" sz="2800" dirty="0" err="1" smtClean="0"/>
              <a:t>Perpajakan</a:t>
            </a:r>
            <a:endParaRPr lang="en-US" sz="2800" dirty="0" smtClean="0"/>
          </a:p>
          <a:p>
            <a:pPr marL="514350" indent="-514350">
              <a:buClr>
                <a:srgbClr val="FF3300"/>
              </a:buClr>
              <a:buSzPct val="100000"/>
              <a:buAutoNum type="arabicPeriod"/>
            </a:pPr>
            <a:r>
              <a:rPr lang="en-US" sz="2800" dirty="0" err="1" smtClean="0"/>
              <a:t>Perilaku</a:t>
            </a:r>
            <a:r>
              <a:rPr lang="en-US" sz="2800" dirty="0" smtClean="0"/>
              <a:t> </a:t>
            </a:r>
            <a:r>
              <a:rPr lang="en-US" sz="2800" dirty="0" err="1" smtClean="0"/>
              <a:t>Kriminal</a:t>
            </a:r>
            <a:r>
              <a:rPr lang="en-US" sz="2800" dirty="0" smtClean="0"/>
              <a:t> </a:t>
            </a:r>
            <a:endParaRPr lang="en-US" sz="2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72542"/>
            <a:ext cx="9905999" cy="1892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Hak yang diberikan kepada seseorang/organisasi/perusahaan secara hukum yang memberi hak untuk pekerjaan dan uang yang didapatkan.  </a:t>
            </a:r>
            <a:endParaRPr lang="en-US" sz="280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280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34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851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Hak Milik Intelektual/Hak Kekayaan Intelektual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2" y="4120842"/>
            <a:ext cx="9905999" cy="186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FF3300"/>
                </a:solidFill>
                <a:cs typeface="Arial" panose="020B0604020202020204" pitchFamily="34" charset="0"/>
              </a:rPr>
              <a:t>Hak Milik/Kekayaan Intelektual</a:t>
            </a:r>
            <a:r>
              <a:rPr lang="en-US" sz="2800" smtClean="0">
                <a:cs typeface="Arial" panose="020B0604020202020204" pitchFamily="34" charset="0"/>
              </a:rPr>
              <a:t> terbagi menjadi:</a:t>
            </a:r>
          </a:p>
          <a:p>
            <a:pPr marL="514350" indent="-514350">
              <a:buClr>
                <a:srgbClr val="FF33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sz="2800" smtClean="0">
                <a:cs typeface="Arial" panose="020B0604020202020204" pitchFamily="34" charset="0"/>
              </a:rPr>
              <a:t>Hak cipta</a:t>
            </a:r>
          </a:p>
          <a:p>
            <a:pPr marL="514350" indent="-514350">
              <a:buClr>
                <a:srgbClr val="FF33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sz="2800" smtClean="0">
                <a:cs typeface="Arial" panose="020B0604020202020204" pitchFamily="34" charset="0"/>
              </a:rPr>
              <a:t>Merek dagang</a:t>
            </a:r>
          </a:p>
          <a:p>
            <a:pPr marL="514350" indent="-514350">
              <a:buClr>
                <a:srgbClr val="FF33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sz="2800" smtClean="0">
                <a:cs typeface="Arial" panose="020B0604020202020204" pitchFamily="34" charset="0"/>
              </a:rPr>
              <a:t>Hak paten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sz="28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851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Hak Milik Intelektual/Hak Kekayaan Intelektual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2" y="2238822"/>
            <a:ext cx="9905999" cy="284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smtClean="0">
                <a:solidFill>
                  <a:srgbClr val="FF3300"/>
                </a:solidFill>
                <a:latin typeface="Bebas Neue" panose="020B0606020202050201" pitchFamily="34" charset="0"/>
              </a:rPr>
              <a:t>Hak Cipta</a:t>
            </a:r>
          </a:p>
          <a:p>
            <a:pPr marL="0" indent="0">
              <a:buNone/>
            </a:pPr>
            <a:r>
              <a:rPr lang="en-US" smtClean="0"/>
              <a:t>Hak sah yang diberikan kepada artis, pengarang, komposer, atau dramawan untuk secara eksklusif menerbitkan dan menjual karya artistik, kesusastran, musik, atau dramatik. </a:t>
            </a:r>
            <a:endParaRPr lang="en-US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1412" y="5304184"/>
            <a:ext cx="9905999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smtClean="0"/>
              <a:t>Apakah hak cipta hanya untuk perorangan</a:t>
            </a:r>
            <a:r>
              <a:rPr lang="en-US" b="1" i="1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b="1" i="1" smtClean="0"/>
              <a:t> </a:t>
            </a:r>
            <a:endParaRPr lang="en-US" b="1" i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i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i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b="1" i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36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851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Hak Milik Intelektual/Hak Kekayaan Intelektual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1412" y="1925982"/>
            <a:ext cx="9905999" cy="164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smtClean="0"/>
              <a:t>Apakah untuk dapat mereproduksi karya yang berhak-cipta untuk berbagai keperluan kita harus selalu meminta ijin kepada pemilik hak cipta? </a:t>
            </a:r>
            <a:endParaRPr lang="en-US" b="1" i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b="1" i="1"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1412" y="3788150"/>
            <a:ext cx="9905999" cy="65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smtClean="0">
                <a:solidFill>
                  <a:srgbClr val="FF3300"/>
                </a:solidFill>
              </a:rPr>
              <a:t>Fair use </a:t>
            </a:r>
            <a:r>
              <a:rPr lang="en-US" smtClean="0"/>
              <a:t>(penggunaan terbatas)</a:t>
            </a:r>
            <a:endParaRPr lang="en-US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>
              <a:solidFill>
                <a:srgbClr val="FF3300"/>
              </a:solidFill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1412" y="4658929"/>
            <a:ext cx="9905999" cy="133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smtClean="0">
                <a:solidFill>
                  <a:srgbClr val="FF3300"/>
                </a:solidFill>
              </a:rPr>
              <a:t>Fair use </a:t>
            </a:r>
            <a:r>
              <a:rPr lang="en-US" smtClean="0"/>
              <a:t>perlu dipertimbangkan dengan cermat agar tidak melanggar hak cipta.</a:t>
            </a:r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37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851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Hak Milik Intelektual/Hak Kekayaan Intelektual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1412" y="1925982"/>
            <a:ext cx="9905999" cy="332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Hal-hal yang dipertimbangkan dari sudut hukum ketika menentukan </a:t>
            </a:r>
            <a:r>
              <a:rPr lang="en-US" i="1" smtClean="0">
                <a:solidFill>
                  <a:srgbClr val="FF3300"/>
                </a:solidFill>
              </a:rPr>
              <a:t>fair use</a:t>
            </a:r>
            <a:r>
              <a:rPr lang="en-US" smtClean="0"/>
              <a:t> pada perlindungan hak cipta: </a:t>
            </a: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sz="2800" smtClean="0">
                <a:cs typeface="Arial" panose="020B0604020202020204" pitchFamily="34" charset="0"/>
              </a:rPr>
              <a:t>tujuan dan sifat penggunaan;</a:t>
            </a: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sz="2800" smtClean="0">
                <a:cs typeface="Arial" panose="020B0604020202020204" pitchFamily="34" charset="0"/>
              </a:rPr>
              <a:t>sifat karya berhak-cipta;</a:t>
            </a: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sz="2800">
                <a:cs typeface="Arial" panose="020B0604020202020204" pitchFamily="34" charset="0"/>
              </a:rPr>
              <a:t>j</a:t>
            </a:r>
            <a:r>
              <a:rPr lang="en-US" sz="2800" smtClean="0">
                <a:cs typeface="Arial" panose="020B0604020202020204" pitchFamily="34" charset="0"/>
              </a:rPr>
              <a:t>umlah dan substansi bagian yang digunakan; </a:t>
            </a: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sz="2800" smtClean="0">
                <a:cs typeface="Arial" panose="020B0604020202020204" pitchFamily="34" charset="0"/>
              </a:rPr>
              <a:t>efek penggunaan terhadap pasar potensial.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b="1"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2" y="5304184"/>
            <a:ext cx="9905999" cy="922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smtClean="0"/>
              <a:t>Bagaimana memperingatkan bahwa sebuah karya memiliki hak cipta</a:t>
            </a:r>
            <a:r>
              <a:rPr lang="en-US" b="1" i="1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b="1" i="1" smtClean="0"/>
              <a:t> </a:t>
            </a:r>
            <a:endParaRPr lang="en-US" b="1" i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b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38</a:t>
            </a:fld>
            <a:endParaRPr lang="id-ID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6795" y="867221"/>
            <a:ext cx="9905999" cy="303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Merek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Dagang</a:t>
            </a:r>
            <a:endParaRPr lang="en-US" sz="4800" dirty="0" smtClean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0" indent="0">
              <a:buNone/>
            </a:pPr>
            <a:endParaRPr lang="en-US" sz="4800" dirty="0" smtClean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0" indent="0">
              <a:buNone/>
            </a:pPr>
            <a:r>
              <a:rPr lang="en-US" dirty="0" smtClean="0"/>
              <a:t>Nama/</a:t>
            </a:r>
            <a:r>
              <a:rPr lang="en-US" dirty="0" err="1" smtClean="0"/>
              <a:t>simbol</a:t>
            </a:r>
            <a:r>
              <a:rPr lang="en-US" dirty="0" smtClean="0"/>
              <a:t>/logo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.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  <p:pic>
        <p:nvPicPr>
          <p:cNvPr id="1026" name="Picture 2" descr="http://www.touslesbudgets.com/sites/default/files/Coca-Cola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222376"/>
            <a:ext cx="2232480" cy="8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ndthatlogo.com/wp-content/uploads/2011/10/official-burger-king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92" y="4222376"/>
            <a:ext cx="851050" cy="8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medevelopment.com/blog/Bitto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5073426"/>
            <a:ext cx="3188069" cy="13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cm.com/About/img/nvidia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7619" r="2633" b="7619"/>
          <a:stretch/>
        </p:blipFill>
        <p:spPr bwMode="auto">
          <a:xfrm>
            <a:off x="4329480" y="4222376"/>
            <a:ext cx="1920315" cy="14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upload.wikimedia.org/wikipedia/de/3/36/Core_i7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97" y="4222376"/>
            <a:ext cx="1156400" cy="14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12665" t="83284" r="74745" b="12351"/>
          <a:stretch/>
        </p:blipFill>
        <p:spPr>
          <a:xfrm>
            <a:off x="4329480" y="5805137"/>
            <a:ext cx="3224782" cy="628532"/>
          </a:xfrm>
          <a:prstGeom prst="rect">
            <a:avLst/>
          </a:prstGeom>
        </p:spPr>
      </p:pic>
      <p:pic>
        <p:nvPicPr>
          <p:cNvPr id="1040" name="Picture 16" descr="http://i27.photobucket.com/albums/c199/GoblinStands/Blogs/eBook_12_CopyrightPag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37" y="4222376"/>
            <a:ext cx="3089094" cy="22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39</a:t>
            </a:fld>
            <a:endParaRPr lang="id-ID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2" y="2238821"/>
            <a:ext cx="9905999" cy="417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Hak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Paten</a:t>
            </a:r>
          </a:p>
          <a:p>
            <a:pPr marL="0" indent="0">
              <a:buNone/>
            </a:pPr>
            <a:endParaRPr lang="en-US" sz="4800" dirty="0" smtClean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0" indent="0">
              <a:buNone/>
            </a:pPr>
            <a:r>
              <a:rPr lang="en-US" dirty="0" err="1" smtClean="0"/>
              <a:t>Hak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-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-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penemu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7"/>
            <a:ext cx="10701981" cy="5890225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Ke-1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Pengertian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KomMas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Penyegaran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tentang</a:t>
            </a:r>
            <a:r>
              <a:rPr lang="en-US" dirty="0" smtClean="0">
                <a:latin typeface="Bebas Neue" panose="020B0606020202050201" pitchFamily="34" charset="0"/>
              </a:rPr>
              <a:t> sistem komputer.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membuat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sebuah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tabel</a:t>
            </a:r>
            <a:r>
              <a:rPr lang="en-US" dirty="0" smtClean="0">
                <a:latin typeface="Bebas Neue" panose="020B0606020202050201" pitchFamily="34" charset="0"/>
              </a:rPr>
              <a:t> yang </a:t>
            </a:r>
            <a:r>
              <a:rPr lang="en-US" dirty="0" err="1" smtClean="0">
                <a:latin typeface="Bebas Neue" panose="020B0606020202050201" pitchFamily="34" charset="0"/>
              </a:rPr>
              <a:t>menerangkan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sifat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hubungan</a:t>
            </a:r>
            <a:r>
              <a:rPr lang="en-US" dirty="0" smtClean="0">
                <a:latin typeface="Bebas Neue" panose="020B0606020202050201" pitchFamily="34" charset="0"/>
              </a:rPr>
              <a:t> data (</a:t>
            </a:r>
            <a:r>
              <a:rPr lang="en-US" dirty="0" err="1" smtClean="0">
                <a:latin typeface="Bebas Neue" panose="020B0606020202050201" pitchFamily="34" charset="0"/>
              </a:rPr>
              <a:t>satu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atau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dua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arah</a:t>
            </a:r>
            <a:r>
              <a:rPr lang="en-US" dirty="0" smtClean="0">
                <a:latin typeface="Bebas Neue" panose="020B0606020202050201" pitchFamily="34" charset="0"/>
              </a:rPr>
              <a:t>) </a:t>
            </a:r>
            <a:r>
              <a:rPr lang="en-US" dirty="0" err="1" smtClean="0">
                <a:latin typeface="Bebas Neue" panose="020B0606020202050201" pitchFamily="34" charset="0"/>
              </a:rPr>
              <a:t>antar</a:t>
            </a:r>
            <a:r>
              <a:rPr lang="en-US" dirty="0" smtClean="0">
                <a:latin typeface="Bebas Neue" panose="020B0606020202050201" pitchFamily="34" charset="0"/>
              </a:rPr>
              <a:t> sub-system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sebuah</a:t>
            </a:r>
            <a:r>
              <a:rPr lang="en-US" dirty="0" smtClean="0">
                <a:latin typeface="Bebas Neue" panose="020B0606020202050201" pitchFamily="34" charset="0"/>
              </a:rPr>
              <a:t> PC.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Bebas Neue" panose="020B0606020202050201" pitchFamily="34" charset="0"/>
              </a:rPr>
              <a:t>Dosen </a:t>
            </a:r>
            <a:r>
              <a:rPr lang="en-US" dirty="0" err="1">
                <a:latin typeface="Bebas Neue" panose="020B0606020202050201" pitchFamily="34" charset="0"/>
              </a:rPr>
              <a:t>menyampaikan</a:t>
            </a:r>
            <a:r>
              <a:rPr lang="en-US" dirty="0">
                <a:latin typeface="Bebas Neue" panose="020B0606020202050201" pitchFamily="34" charset="0"/>
              </a:rPr>
              <a:t> prolog </a:t>
            </a:r>
            <a:r>
              <a:rPr lang="en-US" dirty="0" smtClean="0">
                <a:latin typeface="Bebas Neue" panose="020B0606020202050201" pitchFamily="34" charset="0"/>
              </a:rPr>
              <a:t>20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menyiapkan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materi</a:t>
            </a:r>
            <a:r>
              <a:rPr lang="en-US" dirty="0" smtClean="0">
                <a:latin typeface="Bebas Neue" panose="020B0606020202050201" pitchFamily="34" charset="0"/>
              </a:rPr>
              <a:t> (slide) </a:t>
            </a:r>
            <a:r>
              <a:rPr lang="en-US" dirty="0" err="1" smtClean="0">
                <a:latin typeface="Bebas Neue" panose="020B0606020202050201" pitchFamily="34" charset="0"/>
              </a:rPr>
              <a:t>selama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>
                <a:latin typeface="Bebas Neue" panose="020B0606020202050201" pitchFamily="34" charset="0"/>
              </a:rPr>
              <a:t>4</a:t>
            </a:r>
            <a:r>
              <a:rPr lang="en-US" dirty="0" smtClean="0">
                <a:latin typeface="Bebas Neue" panose="020B0606020202050201" pitchFamily="34" charset="0"/>
              </a:rPr>
              <a:t>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Sebagian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menyampaikan</a:t>
            </a:r>
            <a:r>
              <a:rPr lang="en-US" dirty="0" smtClean="0">
                <a:latin typeface="Bebas Neue" panose="020B0606020202050201" pitchFamily="34" charset="0"/>
              </a:rPr>
              <a:t> ide </a:t>
            </a:r>
            <a:r>
              <a:rPr lang="en-US" dirty="0" err="1" smtClean="0">
                <a:latin typeface="Bebas Neue" panose="020B0606020202050201" pitchFamily="34" charset="0"/>
              </a:rPr>
              <a:t>selama</a:t>
            </a:r>
            <a:r>
              <a:rPr lang="en-US" dirty="0" smtClean="0">
                <a:latin typeface="Bebas Neue" panose="020B0606020202050201" pitchFamily="34" charset="0"/>
              </a:rPr>
              <a:t> 30 </a:t>
            </a:r>
            <a:r>
              <a:rPr lang="en-US" dirty="0" err="1" smtClean="0">
                <a:latin typeface="Bebas Neue" panose="020B0606020202050201" pitchFamily="34" charset="0"/>
              </a:rPr>
              <a:t>menit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Bebas Neue" panose="020B0606020202050201" pitchFamily="34" charset="0"/>
              </a:rPr>
              <a:t>Dosen </a:t>
            </a:r>
            <a:r>
              <a:rPr lang="en-US" dirty="0" err="1">
                <a:latin typeface="Bebas Neue" panose="020B0606020202050201" pitchFamily="34" charset="0"/>
              </a:rPr>
              <a:t>menyampaikan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poin-poin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kesimpulan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selama</a:t>
            </a:r>
            <a:r>
              <a:rPr lang="en-US" dirty="0">
                <a:latin typeface="Bebas Neue" panose="020B0606020202050201" pitchFamily="34" charset="0"/>
              </a:rPr>
              <a:t> 10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 smtClean="0">
                <a:latin typeface="Bebas Neue" panose="020B0606020202050201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1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EULA</a:t>
            </a:r>
            <a:endParaRPr lang="id-ID" dirty="0">
              <a:solidFill>
                <a:srgbClr val="FF33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40</a:t>
            </a:fld>
            <a:endParaRPr lang="id-ID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2" y="2274954"/>
            <a:ext cx="3764417" cy="3632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smtClean="0">
                <a:solidFill>
                  <a:srgbClr val="FF3300"/>
                </a:solidFill>
                <a:latin typeface="Bebas Neue" panose="020B0606020202050201" pitchFamily="34" charset="0"/>
              </a:rPr>
              <a:t>End </a:t>
            </a:r>
          </a:p>
          <a:p>
            <a:pPr marL="0" indent="0">
              <a:buNone/>
            </a:pPr>
            <a:r>
              <a:rPr lang="en-US" sz="4800" smtClean="0">
                <a:solidFill>
                  <a:srgbClr val="FF3300"/>
                </a:solidFill>
                <a:latin typeface="Bebas Neue" panose="020B0606020202050201" pitchFamily="34" charset="0"/>
              </a:rPr>
              <a:t>User </a:t>
            </a:r>
          </a:p>
          <a:p>
            <a:pPr marL="0" indent="0">
              <a:buNone/>
            </a:pPr>
            <a:r>
              <a:rPr lang="en-US" sz="4800" smtClean="0">
                <a:solidFill>
                  <a:srgbClr val="FF3300"/>
                </a:solidFill>
                <a:latin typeface="Bebas Neue" panose="020B0606020202050201" pitchFamily="34" charset="0"/>
              </a:rPr>
              <a:t>Licence </a:t>
            </a:r>
          </a:p>
          <a:p>
            <a:pPr marL="0" indent="0">
              <a:buNone/>
            </a:pPr>
            <a:r>
              <a:rPr lang="en-US" sz="4800" smtClean="0">
                <a:solidFill>
                  <a:srgbClr val="FF3300"/>
                </a:solidFill>
                <a:latin typeface="Bebas Neue" panose="020B0606020202050201" pitchFamily="34" charset="0"/>
              </a:rPr>
              <a:t>Agreement (EULA)</a:t>
            </a:r>
            <a:endParaRPr lang="en-US" sz="480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>
              <a:cs typeface="Arial" panose="020B0604020202020204" pitchFamily="34" charset="0"/>
            </a:endParaRPr>
          </a:p>
        </p:txBody>
      </p:sp>
      <p:pic>
        <p:nvPicPr>
          <p:cNvPr id="1026" name="Picture 2" descr="http://rhughes.fedorapeople.org/firefox-e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5" y="2274954"/>
            <a:ext cx="5981925" cy="444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64151" y="2717611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cs typeface="Arial" panose="020B0604020202020204" pitchFamily="34" charset="0"/>
              </a:rPr>
              <a:t>Etika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dan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Kode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Etik</a:t>
            </a:r>
            <a:endParaRPr lang="id-ID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926415" cy="934511"/>
          </a:xfrm>
        </p:spPr>
        <p:txBody>
          <a:bodyPr>
            <a:noAutofit/>
          </a:bodyPr>
          <a:lstStyle/>
          <a:p>
            <a:r>
              <a:rPr lang="en-US" dirty="0" smtClean="0"/>
              <a:t>CAKUPAN </a:t>
            </a:r>
            <a:r>
              <a:rPr lang="en-US" dirty="0" err="1" smtClean="0"/>
              <a:t>EtikA</a:t>
            </a:r>
            <a:r>
              <a:rPr lang="en-US" dirty="0" smtClean="0"/>
              <a:t> DAN KODE ETIK</a:t>
            </a:r>
            <a:endParaRPr lang="id-ID" dirty="0">
              <a:solidFill>
                <a:srgbClr val="FF33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42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41412" y="11851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d-ID" sz="2800" b="1" dirty="0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2" y="1922929"/>
            <a:ext cx="9905999" cy="4067054"/>
          </a:xfrm>
        </p:spPr>
        <p:txBody>
          <a:bodyPr>
            <a:normAutofit fontScale="85000" lnSpcReduction="10000"/>
          </a:bodyPr>
          <a:lstStyle/>
          <a:p>
            <a:pPr marL="0" indent="0">
              <a:buSzPct val="100000"/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Cakupan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Etika</a:t>
            </a:r>
            <a:endParaRPr lang="en-US" sz="4800" dirty="0" smtClean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906462" lvl="1">
              <a:buSzPct val="100000"/>
            </a:pPr>
            <a:r>
              <a:rPr lang="en-US" sz="3200" dirty="0" err="1" smtClean="0"/>
              <a:t>Etika</a:t>
            </a:r>
            <a:r>
              <a:rPr lang="en-US" sz="3200" dirty="0" smtClean="0"/>
              <a:t> </a:t>
            </a:r>
            <a:r>
              <a:rPr lang="en-US" sz="3200" dirty="0" err="1" smtClean="0"/>
              <a:t>berlaku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individu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berakal</a:t>
            </a:r>
            <a:r>
              <a:rPr lang="en-US" sz="3200" dirty="0" smtClean="0"/>
              <a:t> </a:t>
            </a:r>
            <a:r>
              <a:rPr lang="en-US" sz="3200" dirty="0" err="1" smtClean="0"/>
              <a:t>sehat</a:t>
            </a:r>
            <a:r>
              <a:rPr lang="en-US" sz="3200" dirty="0" smtClean="0"/>
              <a:t>,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rambu-rambu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individu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berperilaku</a:t>
            </a:r>
            <a:r>
              <a:rPr lang="en-US" sz="3200" dirty="0" smtClean="0"/>
              <a:t> 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.</a:t>
            </a:r>
          </a:p>
          <a:p>
            <a:pPr marL="0" indent="0">
              <a:buSzPct val="100000"/>
              <a:buNone/>
            </a:pPr>
            <a:endParaRPr lang="en-US" dirty="0"/>
          </a:p>
          <a:p>
            <a:pPr marL="0" indent="0">
              <a:buSzPct val="100000"/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Cakupan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Kode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Etik</a:t>
            </a:r>
            <a:endParaRPr lang="en-US" sz="4800" dirty="0" smtClean="0">
              <a:solidFill>
                <a:srgbClr val="FF3300"/>
              </a:solidFill>
              <a:latin typeface="Bebas Neue" panose="020B0606020202050201" pitchFamily="34" charset="0"/>
            </a:endParaRPr>
          </a:p>
          <a:p>
            <a:pPr marL="906462" lvl="1">
              <a:buSzPct val="100000"/>
            </a:pPr>
            <a:r>
              <a:rPr lang="en-US" sz="3200" dirty="0" err="1" smtClean="0"/>
              <a:t>Kode</a:t>
            </a:r>
            <a:r>
              <a:rPr lang="en-US" sz="3200" dirty="0" smtClean="0"/>
              <a:t> </a:t>
            </a:r>
            <a:r>
              <a:rPr lang="en-US" sz="3200" dirty="0" err="1" smtClean="0"/>
              <a:t>Etik</a:t>
            </a:r>
            <a:r>
              <a:rPr lang="en-US" sz="3200" dirty="0" smtClean="0"/>
              <a:t> </a:t>
            </a:r>
            <a:r>
              <a:rPr lang="en-US" sz="3200" dirty="0" err="1" smtClean="0"/>
              <a:t>berlaku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orang yang </a:t>
            </a:r>
            <a:r>
              <a:rPr lang="en-US" sz="3200" dirty="0" err="1" smtClean="0"/>
              <a:t>bekerja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/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berinteraksi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komputer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jaringannya</a:t>
            </a:r>
            <a:r>
              <a:rPr lang="en-US" sz="3200" dirty="0" smtClean="0"/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Pengertian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Etika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5" y="1211940"/>
            <a:ext cx="110669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517D21"/>
                </a:solidFill>
                <a:latin typeface="+mj-lt"/>
              </a:rPr>
              <a:t>Dalam</a:t>
            </a:r>
            <a:r>
              <a:rPr lang="en-US" sz="3200" dirty="0" smtClean="0">
                <a:solidFill>
                  <a:srgbClr val="517D21"/>
                </a:solidFill>
                <a:latin typeface="+mj-lt"/>
              </a:rPr>
              <a:t> Bahasa </a:t>
            </a:r>
            <a:r>
              <a:rPr lang="en-US" sz="3200" dirty="0" err="1" smtClean="0">
                <a:solidFill>
                  <a:srgbClr val="517D21"/>
                </a:solidFill>
                <a:latin typeface="+mj-lt"/>
              </a:rPr>
              <a:t>Yunani</a:t>
            </a:r>
            <a:r>
              <a:rPr lang="en-US" sz="3200" dirty="0" smtClean="0">
                <a:solidFill>
                  <a:srgbClr val="517D21"/>
                </a:solidFill>
                <a:latin typeface="+mj-lt"/>
              </a:rPr>
              <a:t> kata </a:t>
            </a:r>
            <a:r>
              <a:rPr lang="en-US" sz="3200" dirty="0" err="1">
                <a:solidFill>
                  <a:srgbClr val="517D21"/>
                </a:solidFill>
                <a:latin typeface="+mj-lt"/>
              </a:rPr>
              <a:t>etik</a:t>
            </a:r>
            <a:r>
              <a:rPr lang="en-US" sz="3200" dirty="0">
                <a:solidFill>
                  <a:srgbClr val="517D2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517D21"/>
                </a:solidFill>
                <a:latin typeface="+mj-lt"/>
              </a:rPr>
              <a:t>a</a:t>
            </a:r>
            <a:r>
              <a:rPr lang="en-US" sz="3200" dirty="0" err="1" smtClean="0">
                <a:solidFill>
                  <a:srgbClr val="517D21"/>
                </a:solidFill>
                <a:latin typeface="+mj-lt"/>
              </a:rPr>
              <a:t>tau</a:t>
            </a:r>
            <a:r>
              <a:rPr lang="en-US" sz="3200" dirty="0" smtClean="0">
                <a:solidFill>
                  <a:srgbClr val="517D21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517D21"/>
                </a:solidFill>
                <a:latin typeface="+mj-lt"/>
              </a:rPr>
              <a:t>etika</a:t>
            </a:r>
            <a:endParaRPr lang="en-US" sz="3200" dirty="0" smtClean="0">
              <a:solidFill>
                <a:srgbClr val="517D2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679E2A"/>
                </a:solidFill>
              </a:rPr>
              <a:t>Berasal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dari</a:t>
            </a:r>
            <a:r>
              <a:rPr lang="en-US" sz="3200" dirty="0">
                <a:solidFill>
                  <a:srgbClr val="679E2A"/>
                </a:solidFill>
              </a:rPr>
              <a:t> kata ethos yang </a:t>
            </a:r>
            <a:r>
              <a:rPr lang="en-US" sz="3200" dirty="0" err="1">
                <a:solidFill>
                  <a:srgbClr val="679E2A"/>
                </a:solidFill>
              </a:rPr>
              <a:t>berarti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karakter</a:t>
            </a:r>
            <a:r>
              <a:rPr lang="en-US" sz="3200" dirty="0">
                <a:solidFill>
                  <a:srgbClr val="679E2A"/>
                </a:solidFill>
              </a:rPr>
              <a:t>, </a:t>
            </a:r>
            <a:r>
              <a:rPr lang="en-US" sz="3200" dirty="0" err="1">
                <a:solidFill>
                  <a:srgbClr val="679E2A"/>
                </a:solidFill>
              </a:rPr>
              <a:t>watak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kesusilaan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atau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adat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istiadat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atau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kebiasaan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baik</a:t>
            </a:r>
            <a:r>
              <a:rPr lang="en-US" sz="3200" dirty="0">
                <a:solidFill>
                  <a:srgbClr val="679E2A"/>
                </a:solidFill>
              </a:rPr>
              <a:t>. </a:t>
            </a:r>
          </a:p>
          <a:p>
            <a:endParaRPr lang="en-US" sz="3200" dirty="0">
              <a:solidFill>
                <a:srgbClr val="517D21"/>
              </a:solidFill>
              <a:latin typeface="+mj-lt"/>
            </a:endParaRPr>
          </a:p>
          <a:p>
            <a:r>
              <a:rPr lang="en-US" sz="3200" dirty="0" err="1">
                <a:solidFill>
                  <a:srgbClr val="679E2A"/>
                </a:solidFill>
              </a:rPr>
              <a:t>Menurut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Kamus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Besar</a:t>
            </a:r>
            <a:r>
              <a:rPr lang="en-US" sz="3200" dirty="0">
                <a:solidFill>
                  <a:srgbClr val="679E2A"/>
                </a:solidFill>
              </a:rPr>
              <a:t> Bahasa Indonesia </a:t>
            </a:r>
            <a:r>
              <a:rPr lang="en-US" sz="3200" dirty="0" err="1">
                <a:solidFill>
                  <a:srgbClr val="679E2A"/>
                </a:solidFill>
              </a:rPr>
              <a:t>etika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adalah</a:t>
            </a:r>
            <a:r>
              <a:rPr lang="en-US" sz="3200" dirty="0">
                <a:solidFill>
                  <a:srgbClr val="679E2A"/>
                </a:solidFill>
              </a:rPr>
              <a:t> 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9E2A"/>
                </a:solidFill>
              </a:rPr>
              <a:t>Ilmu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tentang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apa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baik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dan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buruk</a:t>
            </a:r>
            <a:r>
              <a:rPr lang="en-US" sz="3200" dirty="0">
                <a:solidFill>
                  <a:srgbClr val="679E2A"/>
                </a:solidFill>
              </a:rPr>
              <a:t>, </a:t>
            </a:r>
            <a:r>
              <a:rPr lang="en-US" sz="3200" dirty="0" err="1">
                <a:solidFill>
                  <a:srgbClr val="679E2A"/>
                </a:solidFill>
              </a:rPr>
              <a:t>tentang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 err="1">
                <a:solidFill>
                  <a:srgbClr val="679E2A"/>
                </a:solidFill>
              </a:rPr>
              <a:t>hak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kewajiban</a:t>
            </a:r>
            <a:r>
              <a:rPr lang="en-US" sz="3200" dirty="0">
                <a:solidFill>
                  <a:srgbClr val="679E2A"/>
                </a:solidFill>
              </a:rPr>
              <a:t> moral.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679E2A"/>
                </a:solidFill>
              </a:rPr>
              <a:t>Kumpulan </a:t>
            </a:r>
            <a:r>
              <a:rPr lang="en-US" sz="3200" dirty="0" err="1">
                <a:solidFill>
                  <a:srgbClr val="679E2A"/>
                </a:solidFill>
              </a:rPr>
              <a:t>asas</a:t>
            </a:r>
            <a:r>
              <a:rPr lang="en-US" sz="3200" dirty="0">
                <a:solidFill>
                  <a:srgbClr val="679E2A"/>
                </a:solidFill>
              </a:rPr>
              <a:t> / </a:t>
            </a:r>
            <a:r>
              <a:rPr lang="en-US" sz="3200" dirty="0" err="1">
                <a:solidFill>
                  <a:srgbClr val="679E2A"/>
                </a:solidFill>
              </a:rPr>
              <a:t>nilai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berkenaan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dengan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akhlak</a:t>
            </a:r>
            <a:r>
              <a:rPr lang="en-US" sz="3200" dirty="0" smtClean="0">
                <a:solidFill>
                  <a:srgbClr val="679E2A"/>
                </a:solidFill>
              </a:rPr>
              <a:t>.</a:t>
            </a:r>
            <a:endParaRPr lang="en-US" sz="3200" dirty="0">
              <a:solidFill>
                <a:srgbClr val="679E2A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9E2A"/>
                </a:solidFill>
              </a:rPr>
              <a:t>Nilai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mengenai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benar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salah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dianut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 err="1" smtClean="0">
                <a:solidFill>
                  <a:srgbClr val="679E2A"/>
                </a:solidFill>
              </a:rPr>
              <a:t>masyarakat</a:t>
            </a:r>
            <a:r>
              <a:rPr lang="en-US" sz="3200" dirty="0" smtClean="0">
                <a:solidFill>
                  <a:srgbClr val="679E2A"/>
                </a:solidFill>
              </a:rPr>
              <a:t>.</a:t>
            </a:r>
            <a:endParaRPr lang="en-US" sz="3200" dirty="0" smtClean="0">
              <a:solidFill>
                <a:srgbClr val="517D2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1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Perbedaan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antara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Etika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dan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Etiket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4" y="1064023"/>
            <a:ext cx="1151068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679E2A"/>
                </a:solidFill>
              </a:rPr>
              <a:t>Etika </a:t>
            </a:r>
            <a:r>
              <a:rPr lang="en-US" sz="2800" dirty="0" err="1">
                <a:solidFill>
                  <a:srgbClr val="679E2A"/>
                </a:solidFill>
              </a:rPr>
              <a:t>adalah</a:t>
            </a:r>
            <a:r>
              <a:rPr lang="en-US" sz="2800" dirty="0">
                <a:solidFill>
                  <a:srgbClr val="679E2A"/>
                </a:solidFill>
              </a:rPr>
              <a:t> Moral. </a:t>
            </a:r>
            <a:br>
              <a:rPr lang="en-US" sz="2800" dirty="0">
                <a:solidFill>
                  <a:srgbClr val="679E2A"/>
                </a:solidFill>
              </a:rPr>
            </a:br>
            <a:r>
              <a:rPr lang="en-US" sz="2800" dirty="0" err="1" smtClean="0">
                <a:solidFill>
                  <a:srgbClr val="679E2A"/>
                </a:solidFill>
              </a:rPr>
              <a:t>Tidak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terbatas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pada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cara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dilakukannya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suatu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perbuatan</a:t>
            </a:r>
            <a:r>
              <a:rPr lang="en-US" sz="2800" dirty="0">
                <a:solidFill>
                  <a:srgbClr val="679E2A"/>
                </a:solidFill>
              </a:rPr>
              <a:t>. </a:t>
            </a:r>
            <a:br>
              <a:rPr lang="en-US" sz="2800" dirty="0">
                <a:solidFill>
                  <a:srgbClr val="679E2A"/>
                </a:solidFill>
              </a:rPr>
            </a:br>
            <a:r>
              <a:rPr lang="en-US" sz="2800" dirty="0" err="1">
                <a:solidFill>
                  <a:srgbClr val="679E2A"/>
                </a:solidFill>
              </a:rPr>
              <a:t>Memberi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norma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tentang</a:t>
            </a:r>
            <a:r>
              <a:rPr lang="en-US" sz="2800" dirty="0">
                <a:solidFill>
                  <a:srgbClr val="679E2A"/>
                </a:solidFill>
              </a:rPr>
              <a:t> “</a:t>
            </a:r>
            <a:r>
              <a:rPr lang="en-US" sz="2800" dirty="0" err="1">
                <a:solidFill>
                  <a:srgbClr val="679E2A"/>
                </a:solidFill>
              </a:rPr>
              <a:t>perbuatan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itu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sendiri</a:t>
            </a:r>
            <a:r>
              <a:rPr lang="en-US" sz="2800" dirty="0">
                <a:solidFill>
                  <a:srgbClr val="679E2A"/>
                </a:solidFill>
              </a:rPr>
              <a:t>”. </a:t>
            </a:r>
            <a:r>
              <a:rPr lang="en-US" sz="2800" dirty="0" smtClean="0">
                <a:solidFill>
                  <a:srgbClr val="679E2A"/>
                </a:solidFill>
              </a:rPr>
              <a:t>Etika “Orang </a:t>
            </a:r>
            <a:r>
              <a:rPr lang="en-US" sz="2800" dirty="0" err="1" smtClean="0">
                <a:solidFill>
                  <a:srgbClr val="679E2A"/>
                </a:solidFill>
              </a:rPr>
              <a:t>tidak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boleh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mencuri</a:t>
            </a:r>
            <a:r>
              <a:rPr lang="en-US" sz="2800" dirty="0" smtClean="0">
                <a:solidFill>
                  <a:srgbClr val="679E2A"/>
                </a:solidFill>
              </a:rPr>
              <a:t>” </a:t>
            </a:r>
            <a:r>
              <a:rPr lang="en-US" sz="2800" dirty="0" err="1" smtClean="0">
                <a:solidFill>
                  <a:srgbClr val="679E2A"/>
                </a:solidFill>
              </a:rPr>
              <a:t>berlaku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meskipun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tidak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ada</a:t>
            </a:r>
            <a:r>
              <a:rPr lang="en-US" sz="2800" dirty="0">
                <a:solidFill>
                  <a:srgbClr val="679E2A"/>
                </a:solidFill>
              </a:rPr>
              <a:t> orang lain yang </a:t>
            </a:r>
            <a:r>
              <a:rPr lang="en-US" sz="2800" dirty="0" err="1" smtClean="0">
                <a:solidFill>
                  <a:srgbClr val="679E2A"/>
                </a:solidFill>
              </a:rPr>
              <a:t>melihat</a:t>
            </a:r>
            <a:r>
              <a:rPr lang="en-US" sz="2800" dirty="0" smtClean="0">
                <a:solidFill>
                  <a:srgbClr val="679E2A"/>
                </a:solidFill>
              </a:rPr>
              <a:t>. Etika </a:t>
            </a:r>
            <a:r>
              <a:rPr lang="en-US" sz="2800" dirty="0" err="1" smtClean="0">
                <a:solidFill>
                  <a:srgbClr val="679E2A"/>
                </a:solidFill>
              </a:rPr>
              <a:t>membutuhkan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pengetahuan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kesadaran</a:t>
            </a:r>
            <a:r>
              <a:rPr lang="en-US" sz="2800" dirty="0" smtClean="0">
                <a:solidFill>
                  <a:srgbClr val="679E2A"/>
                </a:solidFill>
              </a:rPr>
              <a:t>, </a:t>
            </a:r>
            <a:r>
              <a:rPr lang="en-US" sz="2800" dirty="0" err="1" smtClean="0">
                <a:solidFill>
                  <a:srgbClr val="679E2A"/>
                </a:solidFill>
              </a:rPr>
              <a:t>bukan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sekedar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terpaksa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berlaku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sopan</a:t>
            </a:r>
            <a:r>
              <a:rPr lang="en-US" sz="2800" dirty="0" smtClean="0">
                <a:solidFill>
                  <a:srgbClr val="679E2A"/>
                </a:solidFill>
              </a:rPr>
              <a:t>. </a:t>
            </a:r>
            <a:r>
              <a:rPr lang="en-US" sz="2800" dirty="0">
                <a:solidFill>
                  <a:srgbClr val="679E2A"/>
                </a:solidFill>
              </a:rPr>
              <a:t/>
            </a:r>
            <a:br>
              <a:rPr lang="en-US" sz="2800" dirty="0">
                <a:solidFill>
                  <a:srgbClr val="679E2A"/>
                </a:solidFill>
              </a:rPr>
            </a:br>
            <a:endParaRPr lang="en-US" sz="2800" dirty="0" smtClean="0">
              <a:solidFill>
                <a:srgbClr val="679E2A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rgbClr val="679E2A"/>
                </a:solidFill>
              </a:rPr>
              <a:t>Etiket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adalah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sopan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santun</a:t>
            </a:r>
            <a:r>
              <a:rPr lang="en-US" sz="2800" dirty="0" smtClean="0">
                <a:solidFill>
                  <a:srgbClr val="679E2A"/>
                </a:solidFill>
              </a:rPr>
              <a:t>, </a:t>
            </a:r>
            <a:r>
              <a:rPr lang="en-US" sz="2800" dirty="0" err="1" smtClean="0">
                <a:solidFill>
                  <a:srgbClr val="679E2A"/>
                </a:solidFill>
              </a:rPr>
              <a:t>yaitu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tata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cara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lahiriah</a:t>
            </a:r>
            <a:r>
              <a:rPr lang="en-US" sz="2800" dirty="0" smtClean="0">
                <a:solidFill>
                  <a:srgbClr val="679E2A"/>
                </a:solidFill>
              </a:rPr>
              <a:t> yang </a:t>
            </a:r>
            <a:r>
              <a:rPr lang="en-US" sz="2800" dirty="0" err="1" smtClean="0">
                <a:solidFill>
                  <a:srgbClr val="679E2A"/>
                </a:solidFill>
              </a:rPr>
              <a:t>perlu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dilakukan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manusia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dalam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konteks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aktifitas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tertentu</a:t>
            </a:r>
            <a:r>
              <a:rPr lang="en-US" sz="2800" dirty="0" smtClean="0">
                <a:solidFill>
                  <a:srgbClr val="679E2A"/>
                </a:solidFill>
              </a:rPr>
              <a:t>. Tata </a:t>
            </a:r>
            <a:r>
              <a:rPr lang="en-US" sz="2800" dirty="0" err="1" smtClean="0">
                <a:solidFill>
                  <a:srgbClr val="679E2A"/>
                </a:solidFill>
              </a:rPr>
              <a:t>cara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dilakukan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jika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dilihat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oleh</a:t>
            </a:r>
            <a:r>
              <a:rPr lang="en-US" sz="2800" dirty="0" smtClean="0">
                <a:solidFill>
                  <a:srgbClr val="679E2A"/>
                </a:solidFill>
              </a:rPr>
              <a:t> orang lain </a:t>
            </a:r>
            <a:r>
              <a:rPr lang="en-US" sz="2800" dirty="0" err="1" smtClean="0">
                <a:solidFill>
                  <a:srgbClr val="679E2A"/>
                </a:solidFill>
              </a:rPr>
              <a:t>dan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tidak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harus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dilakukan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jika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tidak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dilihat</a:t>
            </a:r>
            <a:r>
              <a:rPr lang="en-US" sz="2800" dirty="0" smtClean="0">
                <a:solidFill>
                  <a:srgbClr val="679E2A"/>
                </a:solidFill>
              </a:rPr>
              <a:t> orang lain. </a:t>
            </a:r>
            <a:r>
              <a:rPr lang="en-US" sz="2800" dirty="0" err="1" smtClean="0">
                <a:solidFill>
                  <a:srgbClr val="679E2A"/>
                </a:solidFill>
              </a:rPr>
              <a:t>Contoh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etiket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menggunakan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mesin</a:t>
            </a:r>
            <a:r>
              <a:rPr lang="en-US" sz="2800" dirty="0" smtClean="0">
                <a:solidFill>
                  <a:srgbClr val="679E2A"/>
                </a:solidFill>
              </a:rPr>
              <a:t> ATM dg </a:t>
            </a:r>
            <a:r>
              <a:rPr lang="en-US" sz="2800" dirty="0" err="1" smtClean="0">
                <a:solidFill>
                  <a:srgbClr val="679E2A"/>
                </a:solidFill>
              </a:rPr>
              <a:t>mengantri</a:t>
            </a:r>
            <a:r>
              <a:rPr lang="en-US" sz="2800" dirty="0" smtClean="0">
                <a:solidFill>
                  <a:srgbClr val="679E2A"/>
                </a:solidFill>
              </a:rPr>
              <a:t>, </a:t>
            </a:r>
            <a:r>
              <a:rPr lang="en-US" sz="2800" dirty="0" err="1" smtClean="0">
                <a:solidFill>
                  <a:srgbClr val="679E2A"/>
                </a:solidFill>
              </a:rPr>
              <a:t>etiket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 err="1" smtClean="0">
                <a:solidFill>
                  <a:srgbClr val="679E2A"/>
                </a:solidFill>
              </a:rPr>
              <a:t>bertamu</a:t>
            </a:r>
            <a:r>
              <a:rPr lang="en-US" sz="2800" dirty="0" smtClean="0">
                <a:solidFill>
                  <a:srgbClr val="679E2A"/>
                </a:solidFill>
              </a:rPr>
              <a:t>, </a:t>
            </a:r>
            <a:r>
              <a:rPr lang="en-US" sz="2800" dirty="0" err="1" smtClean="0">
                <a:solidFill>
                  <a:srgbClr val="679E2A"/>
                </a:solidFill>
              </a:rPr>
              <a:t>dll</a:t>
            </a:r>
            <a:r>
              <a:rPr lang="en-US" sz="2800" dirty="0" smtClean="0">
                <a:solidFill>
                  <a:srgbClr val="679E2A"/>
                </a:solidFill>
              </a:rPr>
              <a:t>.</a:t>
            </a:r>
          </a:p>
          <a:p>
            <a:pPr marL="457200" indent="55563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679E2A"/>
              </a:solidFill>
            </a:endParaRPr>
          </a:p>
          <a:p>
            <a:pPr marL="457200" indent="55563"/>
            <a:r>
              <a:rPr lang="en-US" sz="2800" dirty="0" smtClean="0">
                <a:solidFill>
                  <a:srgbClr val="679E2A"/>
                </a:solidFill>
              </a:rPr>
              <a:t>*</a:t>
            </a:r>
            <a:r>
              <a:rPr lang="en-US" sz="2800" dirty="0" err="1" smtClean="0">
                <a:solidFill>
                  <a:srgbClr val="679E2A"/>
                </a:solidFill>
              </a:rPr>
              <a:t>Arti</a:t>
            </a:r>
            <a:r>
              <a:rPr lang="en-US" sz="2800" dirty="0" smtClean="0">
                <a:solidFill>
                  <a:srgbClr val="679E2A"/>
                </a:solidFill>
              </a:rPr>
              <a:t> </a:t>
            </a:r>
            <a:r>
              <a:rPr lang="en-US" sz="2800" dirty="0">
                <a:solidFill>
                  <a:srgbClr val="679E2A"/>
                </a:solidFill>
              </a:rPr>
              <a:t>lain </a:t>
            </a:r>
            <a:r>
              <a:rPr lang="en-US" sz="2800" dirty="0" err="1">
                <a:solidFill>
                  <a:srgbClr val="679E2A"/>
                </a:solidFill>
              </a:rPr>
              <a:t>etiket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adalah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secarik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kertas</a:t>
            </a:r>
            <a:r>
              <a:rPr lang="en-US" sz="2800" dirty="0">
                <a:solidFill>
                  <a:srgbClr val="679E2A"/>
                </a:solidFill>
              </a:rPr>
              <a:t> yang </a:t>
            </a:r>
            <a:r>
              <a:rPr lang="en-US" sz="2800" dirty="0" err="1">
                <a:solidFill>
                  <a:srgbClr val="679E2A"/>
                </a:solidFill>
              </a:rPr>
              <a:t>ditempelkan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pada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botol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atau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kemasan</a:t>
            </a:r>
            <a:r>
              <a:rPr lang="en-US" sz="2800" dirty="0">
                <a:solidFill>
                  <a:srgbClr val="679E2A"/>
                </a:solidFill>
              </a:rPr>
              <a:t> </a:t>
            </a:r>
            <a:r>
              <a:rPr lang="en-US" sz="2800" dirty="0" err="1">
                <a:solidFill>
                  <a:srgbClr val="679E2A"/>
                </a:solidFill>
              </a:rPr>
              <a:t>barang</a:t>
            </a:r>
            <a:r>
              <a:rPr lang="en-US" sz="2800" dirty="0">
                <a:solidFill>
                  <a:srgbClr val="679E2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Faktor-faktor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yang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Mempengaruhi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Etika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16" y="1192360"/>
            <a:ext cx="115106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679E2A"/>
                </a:solidFill>
              </a:rPr>
              <a:t>K</a:t>
            </a:r>
            <a:r>
              <a:rPr lang="en-US" sz="2400" dirty="0" err="1" smtClean="0">
                <a:solidFill>
                  <a:srgbClr val="679E2A"/>
                </a:solidFill>
              </a:rPr>
              <a:t>ebutuhan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individu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endParaRPr lang="en-US" sz="2400" dirty="0" smtClean="0">
              <a:solidFill>
                <a:srgbClr val="679E2A"/>
              </a:solidFill>
            </a:endParaRPr>
          </a:p>
          <a:p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smtClean="0">
                <a:solidFill>
                  <a:srgbClr val="679E2A"/>
                </a:solidFill>
              </a:rPr>
              <a:t>   </a:t>
            </a:r>
            <a:r>
              <a:rPr lang="en-US" sz="2400" dirty="0" err="1" smtClean="0">
                <a:solidFill>
                  <a:srgbClr val="679E2A"/>
                </a:solidFill>
              </a:rPr>
              <a:t>Korupsi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karena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alasan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ekonomi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endParaRPr lang="en-US" sz="2400" dirty="0" smtClean="0">
              <a:solidFill>
                <a:srgbClr val="679E2A"/>
              </a:solidFill>
            </a:endParaRPr>
          </a:p>
          <a:p>
            <a:endParaRPr lang="en-US" sz="2400" dirty="0">
              <a:solidFill>
                <a:srgbClr val="679E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679E2A"/>
                </a:solidFill>
              </a:rPr>
              <a:t>Tidak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ada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pedoman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679E2A"/>
                </a:solidFill>
              </a:rPr>
              <a:t>    Area </a:t>
            </a:r>
            <a:r>
              <a:rPr lang="en-US" sz="2400" dirty="0">
                <a:solidFill>
                  <a:srgbClr val="679E2A"/>
                </a:solidFill>
              </a:rPr>
              <a:t>“</a:t>
            </a:r>
            <a:r>
              <a:rPr lang="en-US" sz="2400" dirty="0" err="1" smtClean="0">
                <a:solidFill>
                  <a:srgbClr val="679E2A"/>
                </a:solidFill>
              </a:rPr>
              <a:t>abu-abu</a:t>
            </a:r>
            <a:r>
              <a:rPr lang="en-US" sz="2400" dirty="0" smtClean="0">
                <a:solidFill>
                  <a:srgbClr val="679E2A"/>
                </a:solidFill>
              </a:rPr>
              <a:t>”, </a:t>
            </a:r>
            <a:r>
              <a:rPr lang="en-US" sz="2400" dirty="0" err="1" smtClean="0">
                <a:solidFill>
                  <a:srgbClr val="679E2A"/>
                </a:solidFill>
              </a:rPr>
              <a:t>tidak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adanya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pedoman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</a:p>
          <a:p>
            <a:endParaRPr lang="en-US" sz="2400" dirty="0">
              <a:solidFill>
                <a:srgbClr val="679E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679E2A"/>
                </a:solidFill>
              </a:rPr>
              <a:t>Kebiasaan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individu</a:t>
            </a:r>
            <a:endParaRPr lang="en-US" sz="2400" dirty="0" smtClean="0">
              <a:solidFill>
                <a:srgbClr val="679E2A"/>
              </a:solidFill>
            </a:endParaRPr>
          </a:p>
          <a:p>
            <a:r>
              <a:rPr lang="en-US" sz="2400" dirty="0" smtClean="0">
                <a:solidFill>
                  <a:srgbClr val="679E2A"/>
                </a:solidFill>
              </a:rPr>
              <a:t>    </a:t>
            </a:r>
            <a:r>
              <a:rPr lang="en-US" sz="2400" dirty="0" err="1" smtClean="0">
                <a:solidFill>
                  <a:srgbClr val="679E2A"/>
                </a:solidFill>
              </a:rPr>
              <a:t>Kebiasaan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>
                <a:solidFill>
                  <a:srgbClr val="679E2A"/>
                </a:solidFill>
              </a:rPr>
              <a:t>yang </a:t>
            </a:r>
            <a:r>
              <a:rPr lang="en-US" sz="2400" dirty="0" err="1">
                <a:solidFill>
                  <a:srgbClr val="679E2A"/>
                </a:solidFill>
              </a:rPr>
              <a:t>terakumulasi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menjadi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perilaku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679E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679E2A"/>
                </a:solidFill>
              </a:rPr>
              <a:t>Lingkungan</a:t>
            </a:r>
            <a:r>
              <a:rPr lang="en-US" sz="2400" dirty="0">
                <a:solidFill>
                  <a:srgbClr val="679E2A"/>
                </a:solidFill>
              </a:rPr>
              <a:t> yang </a:t>
            </a:r>
            <a:r>
              <a:rPr lang="en-US" sz="2400" dirty="0" err="1">
                <a:solidFill>
                  <a:srgbClr val="679E2A"/>
                </a:solidFill>
              </a:rPr>
              <a:t>tidak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etis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endParaRPr lang="en-US" sz="2400" dirty="0" smtClean="0">
              <a:solidFill>
                <a:srgbClr val="679E2A"/>
              </a:solidFill>
            </a:endParaRPr>
          </a:p>
          <a:p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smtClean="0">
                <a:solidFill>
                  <a:srgbClr val="679E2A"/>
                </a:solidFill>
              </a:rPr>
              <a:t>   </a:t>
            </a:r>
            <a:r>
              <a:rPr lang="en-US" sz="2400" dirty="0" err="1" smtClean="0">
                <a:solidFill>
                  <a:srgbClr val="679E2A"/>
                </a:solidFill>
              </a:rPr>
              <a:t>Pengaruh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dari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komunitas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679E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679E2A"/>
                </a:solidFill>
              </a:rPr>
              <a:t>Perilaku</a:t>
            </a:r>
            <a:r>
              <a:rPr lang="en-US" sz="2400" dirty="0">
                <a:solidFill>
                  <a:srgbClr val="679E2A"/>
                </a:solidFill>
              </a:rPr>
              <a:t> orang yang </a:t>
            </a:r>
            <a:r>
              <a:rPr lang="en-US" sz="2400" dirty="0" err="1" smtClean="0">
                <a:solidFill>
                  <a:srgbClr val="679E2A"/>
                </a:solidFill>
              </a:rPr>
              <a:t>ditiru</a:t>
            </a:r>
            <a:endParaRPr lang="en-US" sz="2400" dirty="0">
              <a:solidFill>
                <a:srgbClr val="679E2A"/>
              </a:solidFill>
            </a:endParaRPr>
          </a:p>
          <a:p>
            <a:r>
              <a:rPr lang="en-US" sz="2400" dirty="0" smtClean="0">
                <a:solidFill>
                  <a:srgbClr val="679E2A"/>
                </a:solidFill>
              </a:rPr>
              <a:t>    </a:t>
            </a:r>
            <a:r>
              <a:rPr lang="en-US" sz="2400" dirty="0" err="1" smtClean="0">
                <a:solidFill>
                  <a:srgbClr val="679E2A"/>
                </a:solidFill>
              </a:rPr>
              <a:t>Efek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primordialisme</a:t>
            </a:r>
            <a:r>
              <a:rPr lang="en-US" sz="2400" dirty="0">
                <a:solidFill>
                  <a:srgbClr val="679E2A"/>
                </a:solidFill>
              </a:rPr>
              <a:t> yang </a:t>
            </a:r>
            <a:r>
              <a:rPr lang="en-US" sz="2400" dirty="0" err="1">
                <a:solidFill>
                  <a:srgbClr val="679E2A"/>
                </a:solidFill>
              </a:rPr>
              <a:t>kebablasan</a:t>
            </a:r>
            <a:endParaRPr lang="en-US" sz="2400" dirty="0">
              <a:solidFill>
                <a:srgbClr val="679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7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Apa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Gunanya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Etika?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5" y="1064023"/>
            <a:ext cx="110669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679E2A"/>
                </a:solidFill>
              </a:rPr>
              <a:t>Dengan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beretika</a:t>
            </a:r>
            <a:r>
              <a:rPr lang="en-US" sz="3200" dirty="0" smtClean="0">
                <a:solidFill>
                  <a:srgbClr val="679E2A"/>
                </a:solidFill>
              </a:rPr>
              <a:t>, </a:t>
            </a:r>
            <a:r>
              <a:rPr lang="en-US" sz="3200" dirty="0" err="1" smtClean="0">
                <a:solidFill>
                  <a:srgbClr val="679E2A"/>
                </a:solidFill>
              </a:rPr>
              <a:t>kebaikan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belum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tentu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dihasikan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secara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langsung</a:t>
            </a:r>
            <a:r>
              <a:rPr lang="en-US" sz="3200" dirty="0" smtClean="0">
                <a:solidFill>
                  <a:srgbClr val="679E2A"/>
                </a:solidFill>
              </a:rPr>
              <a:t>. Yang </a:t>
            </a:r>
            <a:r>
              <a:rPr lang="en-US" sz="3200" dirty="0" err="1" smtClean="0">
                <a:solidFill>
                  <a:srgbClr val="679E2A"/>
                </a:solidFill>
              </a:rPr>
              <a:t>dihasikan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langsung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adalah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terbentuknya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suatu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pengertian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 smtClean="0">
                <a:solidFill>
                  <a:srgbClr val="679E2A"/>
                </a:solidFill>
              </a:rPr>
              <a:t>mendasar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kritis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tentang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baik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dan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buruk</a:t>
            </a:r>
            <a:r>
              <a:rPr lang="en-US" sz="3200" dirty="0" smtClean="0">
                <a:solidFill>
                  <a:srgbClr val="679E2A"/>
                </a:solidFill>
              </a:rPr>
              <a:t>.</a:t>
            </a:r>
          </a:p>
          <a:p>
            <a:endParaRPr lang="en-US" sz="3200" dirty="0">
              <a:solidFill>
                <a:srgbClr val="679E2A"/>
              </a:solidFill>
            </a:endParaRPr>
          </a:p>
          <a:p>
            <a:endParaRPr lang="en-US" sz="3200" dirty="0" smtClean="0">
              <a:solidFill>
                <a:srgbClr val="679E2A"/>
              </a:solidFill>
            </a:endParaRPr>
          </a:p>
          <a:p>
            <a:r>
              <a:rPr lang="en-US" sz="3200" dirty="0" err="1" smtClean="0">
                <a:solidFill>
                  <a:srgbClr val="679E2A"/>
                </a:solidFill>
              </a:rPr>
              <a:t>Contoh</a:t>
            </a:r>
            <a:r>
              <a:rPr lang="en-US" sz="3200" dirty="0" smtClean="0">
                <a:solidFill>
                  <a:srgbClr val="679E2A"/>
                </a:solidFill>
              </a:rPr>
              <a:t>, </a:t>
            </a:r>
            <a:r>
              <a:rPr lang="en-US" sz="3200" dirty="0" err="1" smtClean="0">
                <a:solidFill>
                  <a:srgbClr val="679E2A"/>
                </a:solidFill>
              </a:rPr>
              <a:t>hidup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dalam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masyarakat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pluralistik</a:t>
            </a:r>
            <a:r>
              <a:rPr lang="en-US" sz="3200" dirty="0">
                <a:solidFill>
                  <a:srgbClr val="679E2A"/>
                </a:solidFill>
              </a:rPr>
              <a:t>, mana </a:t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>
                <a:solidFill>
                  <a:srgbClr val="679E2A"/>
                </a:solidFill>
              </a:rPr>
              <a:t>yang </a:t>
            </a:r>
            <a:r>
              <a:rPr lang="en-US" sz="3200" dirty="0" err="1">
                <a:solidFill>
                  <a:srgbClr val="679E2A"/>
                </a:solidFill>
              </a:rPr>
              <a:t>kita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ikuti</a:t>
            </a:r>
            <a:r>
              <a:rPr lang="en-US" sz="3200" dirty="0" smtClean="0">
                <a:solidFill>
                  <a:srgbClr val="679E2A"/>
                </a:solidFill>
              </a:rPr>
              <a:t>,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679E2A"/>
                </a:solidFill>
              </a:rPr>
              <a:t>Nasehat</a:t>
            </a:r>
            <a:r>
              <a:rPr lang="en-US" sz="3200" dirty="0" smtClean="0">
                <a:solidFill>
                  <a:srgbClr val="679E2A"/>
                </a:solidFill>
              </a:rPr>
              <a:t> orang </a:t>
            </a:r>
            <a:r>
              <a:rPr lang="en-US" sz="3200" dirty="0" err="1">
                <a:solidFill>
                  <a:srgbClr val="679E2A"/>
                </a:solidFill>
              </a:rPr>
              <a:t>tua</a:t>
            </a:r>
            <a:r>
              <a:rPr lang="en-US" sz="3200" dirty="0">
                <a:solidFill>
                  <a:srgbClr val="679E2A"/>
                </a:solidFill>
              </a:rPr>
              <a:t>, </a:t>
            </a:r>
            <a:endParaRPr lang="en-US" sz="3200" dirty="0" smtClean="0">
              <a:solidFill>
                <a:srgbClr val="679E2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679E2A"/>
                </a:solidFill>
              </a:rPr>
              <a:t>Tradisi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masyarakat</a:t>
            </a:r>
            <a:r>
              <a:rPr lang="en-US" sz="3200" dirty="0" smtClean="0">
                <a:solidFill>
                  <a:srgbClr val="679E2A"/>
                </a:solidFill>
              </a:rPr>
              <a:t>, </a:t>
            </a:r>
            <a:r>
              <a:rPr lang="en-US" sz="3200" dirty="0" err="1" smtClean="0">
                <a:solidFill>
                  <a:srgbClr val="679E2A"/>
                </a:solidFill>
              </a:rPr>
              <a:t>ataukah</a:t>
            </a:r>
            <a:endParaRPr lang="en-US" sz="3200" dirty="0" smtClean="0">
              <a:solidFill>
                <a:srgbClr val="679E2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679E2A"/>
                </a:solidFill>
              </a:rPr>
              <a:t>Informasi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dari</a:t>
            </a:r>
            <a:r>
              <a:rPr lang="en-US" sz="3200" dirty="0" smtClean="0">
                <a:solidFill>
                  <a:srgbClr val="679E2A"/>
                </a:solidFill>
              </a:rPr>
              <a:t> media?</a:t>
            </a:r>
            <a:endParaRPr lang="en-US" sz="3200" dirty="0">
              <a:solidFill>
                <a:srgbClr val="679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Sanksi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atas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Pelanggaran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Etika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4" y="1064023"/>
            <a:ext cx="115106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679E2A"/>
                </a:solidFill>
              </a:rPr>
              <a:t>Sanksi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Sosial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 err="1" smtClean="0">
                <a:solidFill>
                  <a:srgbClr val="679E2A"/>
                </a:solidFill>
              </a:rPr>
              <a:t>Biasanya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diterapkan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untuk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kesalahan</a:t>
            </a:r>
            <a:r>
              <a:rPr lang="en-US" sz="3200" dirty="0" smtClean="0">
                <a:solidFill>
                  <a:srgbClr val="679E2A"/>
                </a:solidFill>
              </a:rPr>
              <a:t> yang relatif </a:t>
            </a:r>
            <a:r>
              <a:rPr lang="en-US" sz="3200" dirty="0" err="1" smtClean="0">
                <a:solidFill>
                  <a:srgbClr val="679E2A"/>
                </a:solidFill>
              </a:rPr>
              <a:t>kecil</a:t>
            </a:r>
            <a:r>
              <a:rPr lang="en-US" sz="3200" dirty="0" smtClean="0">
                <a:solidFill>
                  <a:srgbClr val="679E2A"/>
                </a:solidFill>
              </a:rPr>
              <a:t>.</a:t>
            </a:r>
          </a:p>
          <a:p>
            <a:r>
              <a:rPr lang="en-US" sz="3200" dirty="0" err="1" smtClean="0">
                <a:solidFill>
                  <a:srgbClr val="679E2A"/>
                </a:solidFill>
              </a:rPr>
              <a:t>Dipahami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sebagai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kesalahan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 smtClean="0">
                <a:solidFill>
                  <a:srgbClr val="679E2A"/>
                </a:solidFill>
              </a:rPr>
              <a:t>dapat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>
                <a:solidFill>
                  <a:srgbClr val="679E2A"/>
                </a:solidFill>
              </a:rPr>
              <a:t>“</a:t>
            </a:r>
            <a:r>
              <a:rPr lang="en-US" sz="3200" dirty="0" err="1">
                <a:solidFill>
                  <a:srgbClr val="679E2A"/>
                </a:solidFill>
              </a:rPr>
              <a:t>dimaafkan</a:t>
            </a:r>
            <a:r>
              <a:rPr lang="en-US" sz="3200" dirty="0">
                <a:solidFill>
                  <a:srgbClr val="679E2A"/>
                </a:solidFill>
              </a:rPr>
              <a:t>”. </a:t>
            </a:r>
            <a:endParaRPr lang="en-US" sz="3200" dirty="0" smtClean="0">
              <a:solidFill>
                <a:srgbClr val="679E2A"/>
              </a:solidFill>
            </a:endParaRPr>
          </a:p>
          <a:p>
            <a:r>
              <a:rPr lang="en-US" sz="3200" dirty="0">
                <a:solidFill>
                  <a:srgbClr val="679E2A"/>
                </a:solidFill>
              </a:rPr>
              <a:t/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 err="1" smtClean="0">
                <a:solidFill>
                  <a:srgbClr val="679E2A"/>
                </a:solidFill>
              </a:rPr>
              <a:t>Sanksi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Hukum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 err="1" smtClean="0">
                <a:solidFill>
                  <a:srgbClr val="679E2A"/>
                </a:solidFill>
              </a:rPr>
              <a:t>Diterapkan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untuk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kesalahan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besar</a:t>
            </a:r>
            <a:r>
              <a:rPr lang="en-US" sz="3200" dirty="0">
                <a:solidFill>
                  <a:srgbClr val="679E2A"/>
                </a:solidFill>
              </a:rPr>
              <a:t>, </a:t>
            </a:r>
            <a:r>
              <a:rPr lang="en-US" sz="3200" dirty="0" err="1">
                <a:solidFill>
                  <a:srgbClr val="679E2A"/>
                </a:solidFill>
              </a:rPr>
              <a:t>merugikan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hak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pihak</a:t>
            </a:r>
            <a:r>
              <a:rPr lang="en-US" sz="3200" dirty="0">
                <a:solidFill>
                  <a:srgbClr val="679E2A"/>
                </a:solidFill>
              </a:rPr>
              <a:t> lain. </a:t>
            </a:r>
            <a:endParaRPr lang="en-US" sz="3200" dirty="0" smtClean="0">
              <a:solidFill>
                <a:srgbClr val="679E2A"/>
              </a:solidFill>
            </a:endParaRPr>
          </a:p>
          <a:p>
            <a:r>
              <a:rPr lang="en-US" sz="3200" dirty="0" err="1" smtClean="0">
                <a:solidFill>
                  <a:srgbClr val="679E2A"/>
                </a:solidFill>
              </a:rPr>
              <a:t>Melibatkan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hukum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pidana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atau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hukum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perdata</a:t>
            </a:r>
            <a:r>
              <a:rPr lang="en-US" sz="3200" dirty="0" smtClean="0">
                <a:solidFill>
                  <a:srgbClr val="679E2A"/>
                </a:solidFill>
              </a:rPr>
              <a:t>.  </a:t>
            </a:r>
            <a:endParaRPr lang="en-US" sz="3200" dirty="0">
              <a:solidFill>
                <a:srgbClr val="679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>
                <a:latin typeface="Bebas Neue" panose="020B0606020202050201"/>
              </a:rPr>
              <a:t>48</a:t>
            </a:fld>
            <a:endParaRPr lang="id-ID">
              <a:latin typeface="Bebas Neue" panose="020B0606020202050201"/>
            </a:endParaRPr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1141412" y="842129"/>
            <a:ext cx="9905999" cy="932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i="1" dirty="0" err="1" smtClean="0">
                <a:solidFill>
                  <a:srgbClr val="FF0000"/>
                </a:solidFill>
                <a:latin typeface="Bebas Neue" panose="020B0606020202050201"/>
              </a:rPr>
              <a:t>Etika</a:t>
            </a:r>
            <a:endParaRPr lang="en-US" sz="4400" b="1" i="1" dirty="0" smtClean="0">
              <a:solidFill>
                <a:srgbClr val="FF0000"/>
              </a:solidFill>
              <a:latin typeface="Bebas Neue" panose="020B0606020202050201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b="1" i="1" dirty="0">
              <a:latin typeface="Bebas Neue" panose="020B0606020202050201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1411" y="2199835"/>
            <a:ext cx="9905999" cy="281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Bebas Neue" panose="020B0606020202050201"/>
              </a:rPr>
              <a:t>3 </a:t>
            </a:r>
            <a:r>
              <a:rPr lang="en-US" b="1" dirty="0" err="1" smtClean="0">
                <a:latin typeface="Bebas Neue" panose="020B0606020202050201"/>
              </a:rPr>
              <a:t>prinsip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untuk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menentukan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etis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atau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tidak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etis-nya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suatu</a:t>
            </a:r>
            <a:r>
              <a:rPr lang="en-US" b="1" dirty="0" smtClean="0">
                <a:latin typeface="Bebas Neue" panose="020B0606020202050201"/>
              </a:rPr>
              <a:t> </a:t>
            </a:r>
            <a:r>
              <a:rPr lang="en-US" b="1" dirty="0" err="1" smtClean="0">
                <a:latin typeface="Bebas Neue" panose="020B0606020202050201"/>
              </a:rPr>
              <a:t>tindakan</a:t>
            </a:r>
            <a:r>
              <a:rPr lang="en-US" b="1" dirty="0" smtClean="0">
                <a:latin typeface="Bebas Neue" panose="020B0606020202050201"/>
              </a:rPr>
              <a:t>: </a:t>
            </a: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dirty="0" err="1" smtClean="0">
                <a:latin typeface="Bebas Neue" panose="020B0606020202050201"/>
              </a:rPr>
              <a:t>jika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semua</a:t>
            </a:r>
            <a:r>
              <a:rPr lang="en-US" dirty="0" smtClean="0">
                <a:latin typeface="Bebas Neue" panose="020B0606020202050201"/>
              </a:rPr>
              <a:t> orang </a:t>
            </a:r>
            <a:r>
              <a:rPr lang="en-US" dirty="0" err="1" smtClean="0">
                <a:latin typeface="Bebas Neue" panose="020B0606020202050201"/>
              </a:rPr>
              <a:t>bertindak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dengan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cara</a:t>
            </a:r>
            <a:r>
              <a:rPr lang="en-US" dirty="0" smtClean="0">
                <a:latin typeface="Bebas Neue" panose="020B0606020202050201"/>
              </a:rPr>
              <a:t> yang </a:t>
            </a:r>
            <a:r>
              <a:rPr lang="en-US" dirty="0" err="1" smtClean="0">
                <a:latin typeface="Bebas Neue" panose="020B0606020202050201"/>
              </a:rPr>
              <a:t>sama</a:t>
            </a:r>
            <a:r>
              <a:rPr lang="en-US" dirty="0" smtClean="0">
                <a:latin typeface="Bebas Neue" panose="020B0606020202050201"/>
              </a:rPr>
              <a:t>, </a:t>
            </a:r>
            <a:r>
              <a:rPr lang="en-US" dirty="0" err="1" smtClean="0">
                <a:latin typeface="Bebas Neue" panose="020B0606020202050201"/>
              </a:rPr>
              <a:t>masyarakat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secara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keseluruhan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akan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diuntungkan</a:t>
            </a:r>
            <a:r>
              <a:rPr lang="en-US" dirty="0" smtClean="0">
                <a:latin typeface="Bebas Neue" panose="020B0606020202050201"/>
              </a:rPr>
              <a:t>;</a:t>
            </a: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dirty="0" err="1" smtClean="0">
                <a:latin typeface="Bebas Neue" panose="020B0606020202050201"/>
              </a:rPr>
              <a:t>tidak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memperlakukan</a:t>
            </a:r>
            <a:r>
              <a:rPr lang="en-US" dirty="0" smtClean="0">
                <a:latin typeface="Bebas Neue" panose="020B0606020202050201"/>
              </a:rPr>
              <a:t> orang </a:t>
            </a:r>
            <a:r>
              <a:rPr lang="en-US" dirty="0" err="1" smtClean="0">
                <a:latin typeface="Bebas Neue" panose="020B0606020202050201"/>
              </a:rPr>
              <a:t>sebagai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alat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untuk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mencapai</a:t>
            </a:r>
            <a:r>
              <a:rPr lang="en-US" dirty="0" smtClean="0">
                <a:latin typeface="Bebas Neue" panose="020B0606020202050201"/>
              </a:rPr>
              <a:t> </a:t>
            </a:r>
            <a:r>
              <a:rPr lang="en-US" dirty="0" err="1" smtClean="0">
                <a:latin typeface="Bebas Neue" panose="020B0606020202050201"/>
              </a:rPr>
              <a:t>tujuan</a:t>
            </a:r>
            <a:r>
              <a:rPr lang="en-US" dirty="0" smtClean="0">
                <a:latin typeface="Bebas Neue" panose="020B0606020202050201"/>
              </a:rPr>
              <a:t>; </a:t>
            </a:r>
            <a:r>
              <a:rPr lang="en-US" dirty="0" err="1" smtClean="0">
                <a:latin typeface="Bebas Neue" panose="020B0606020202050201"/>
              </a:rPr>
              <a:t>dan</a:t>
            </a:r>
            <a:endParaRPr lang="en-US" dirty="0" smtClean="0">
              <a:latin typeface="Bebas Neue" panose="020B0606020202050201"/>
            </a:endParaRPr>
          </a:p>
          <a:p>
            <a:pPr marL="514350" indent="-514350">
              <a:buClr>
                <a:srgbClr val="FF3300"/>
              </a:buClr>
              <a:buSzPct val="100000"/>
              <a:buFont typeface="+mj-lt"/>
              <a:buAutoNum type="arabicPeriod"/>
            </a:pPr>
            <a:r>
              <a:rPr lang="en-US" dirty="0" err="1" smtClean="0">
                <a:latin typeface="Bebas Neue" panose="020B0606020202050201"/>
              </a:rPr>
              <a:t>adil</a:t>
            </a:r>
            <a:r>
              <a:rPr lang="en-US" dirty="0" smtClean="0">
                <a:latin typeface="Bebas Neue" panose="020B0606020202050201"/>
              </a:rPr>
              <a:t>.</a:t>
            </a:r>
            <a:endParaRPr lang="en-US" b="1" dirty="0" smtClean="0">
              <a:latin typeface="Bebas Neue" panose="020B0606020202050201"/>
            </a:endParaRPr>
          </a:p>
        </p:txBody>
      </p:sp>
    </p:spTree>
    <p:extLst>
      <p:ext uri="{BB962C8B-B14F-4D97-AF65-F5344CB8AC3E}">
        <p14:creationId xmlns:p14="http://schemas.microsoft.com/office/powerpoint/2010/main" val="37944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Etika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dan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Teknologi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5" y="1064023"/>
            <a:ext cx="110669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679E2A"/>
                </a:solidFill>
              </a:rPr>
              <a:t>Teknologi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adalah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segala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sesuatu</a:t>
            </a:r>
            <a:r>
              <a:rPr lang="en-US" sz="2400" dirty="0">
                <a:solidFill>
                  <a:srgbClr val="679E2A"/>
                </a:solidFill>
              </a:rPr>
              <a:t> yang </a:t>
            </a:r>
            <a:r>
              <a:rPr lang="en-US" sz="2400" dirty="0" err="1">
                <a:solidFill>
                  <a:srgbClr val="679E2A"/>
                </a:solidFill>
              </a:rPr>
              <a:t>diciptakan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manusia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untuk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memudahkan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pekerjaannya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atau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menambah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kenyamanannya</a:t>
            </a:r>
            <a:r>
              <a:rPr lang="en-US" sz="2400" dirty="0" smtClean="0">
                <a:solidFill>
                  <a:srgbClr val="679E2A"/>
                </a:solidFill>
              </a:rPr>
              <a:t>. </a:t>
            </a:r>
          </a:p>
          <a:p>
            <a:r>
              <a:rPr lang="en-US" sz="2400" dirty="0">
                <a:solidFill>
                  <a:srgbClr val="679E2A"/>
                </a:solidFill>
              </a:rPr>
              <a:t/>
            </a:r>
            <a:br>
              <a:rPr lang="en-US" sz="2400" dirty="0">
                <a:solidFill>
                  <a:srgbClr val="679E2A"/>
                </a:solidFill>
              </a:rPr>
            </a:br>
            <a:r>
              <a:rPr lang="en-US" sz="2400" dirty="0" err="1">
                <a:solidFill>
                  <a:srgbClr val="679E2A"/>
                </a:solidFill>
              </a:rPr>
              <a:t>Kehadiran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teknologi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membuat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manusia</a:t>
            </a:r>
            <a:r>
              <a:rPr lang="en-US" sz="2400" dirty="0">
                <a:solidFill>
                  <a:srgbClr val="679E2A"/>
                </a:solidFill>
              </a:rPr>
              <a:t> “</a:t>
            </a:r>
            <a:r>
              <a:rPr lang="en-US" sz="2400" dirty="0" err="1">
                <a:solidFill>
                  <a:srgbClr val="679E2A"/>
                </a:solidFill>
              </a:rPr>
              <a:t>kehilangan</a:t>
            </a:r>
            <a:r>
              <a:rPr lang="en-US" sz="2400" dirty="0">
                <a:solidFill>
                  <a:srgbClr val="679E2A"/>
                </a:solidFill>
              </a:rPr>
              <a:t>” </a:t>
            </a:r>
            <a:r>
              <a:rPr lang="en-US" sz="2400" dirty="0" err="1">
                <a:solidFill>
                  <a:srgbClr val="679E2A"/>
                </a:solidFill>
              </a:rPr>
              <a:t>beberapa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smtClean="0">
                <a:solidFill>
                  <a:srgbClr val="679E2A"/>
                </a:solidFill>
              </a:rPr>
              <a:t>sense </a:t>
            </a:r>
            <a:r>
              <a:rPr lang="en-US" sz="2400" dirty="0">
                <a:solidFill>
                  <a:srgbClr val="679E2A"/>
                </a:solidFill>
              </a:rPr>
              <a:t>of </a:t>
            </a:r>
            <a:r>
              <a:rPr lang="en-US" sz="2400" dirty="0" smtClean="0">
                <a:solidFill>
                  <a:srgbClr val="679E2A"/>
                </a:solidFill>
              </a:rPr>
              <a:t>being human </a:t>
            </a:r>
            <a:r>
              <a:rPr lang="en-US" sz="2400" dirty="0">
                <a:solidFill>
                  <a:srgbClr val="679E2A"/>
                </a:solidFill>
              </a:rPr>
              <a:t>yang </a:t>
            </a:r>
            <a:r>
              <a:rPr lang="en-US" sz="2400" dirty="0" err="1">
                <a:solidFill>
                  <a:srgbClr val="679E2A"/>
                </a:solidFill>
              </a:rPr>
              <a:t>alami</a:t>
            </a:r>
            <a:r>
              <a:rPr lang="en-US" sz="2400" dirty="0">
                <a:solidFill>
                  <a:srgbClr val="679E2A"/>
                </a:solidFill>
              </a:rPr>
              <a:t>. </a:t>
            </a:r>
            <a:r>
              <a:rPr lang="en-US" sz="2400" dirty="0" smtClean="0">
                <a:solidFill>
                  <a:srgbClr val="679E2A"/>
                </a:solidFill>
              </a:rPr>
              <a:t>(</a:t>
            </a:r>
            <a:r>
              <a:rPr lang="en-US" sz="2400" dirty="0" err="1" smtClean="0">
                <a:solidFill>
                  <a:srgbClr val="679E2A"/>
                </a:solidFill>
              </a:rPr>
              <a:t>Berkurangnya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kemampuan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refleks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atau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respon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melambat</a:t>
            </a:r>
            <a:r>
              <a:rPr lang="en-US" sz="2400" dirty="0" smtClean="0">
                <a:solidFill>
                  <a:srgbClr val="679E2A"/>
                </a:solidFill>
              </a:rPr>
              <a:t>,  </a:t>
            </a:r>
            <a:r>
              <a:rPr lang="en-US" sz="2400" dirty="0" err="1" smtClean="0">
                <a:solidFill>
                  <a:srgbClr val="679E2A"/>
                </a:solidFill>
              </a:rPr>
              <a:t>kewaspadaan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berkurang</a:t>
            </a:r>
            <a:r>
              <a:rPr lang="en-US" sz="2400" dirty="0" smtClean="0">
                <a:solidFill>
                  <a:srgbClr val="679E2A"/>
                </a:solidFill>
              </a:rPr>
              <a:t>).</a:t>
            </a:r>
            <a:r>
              <a:rPr lang="en-US" sz="2400" dirty="0">
                <a:solidFill>
                  <a:srgbClr val="679E2A"/>
                </a:solidFill>
              </a:rPr>
              <a:t/>
            </a:r>
            <a:br>
              <a:rPr lang="en-US" sz="2400" dirty="0">
                <a:solidFill>
                  <a:srgbClr val="679E2A"/>
                </a:solidFill>
              </a:rPr>
            </a:br>
            <a:r>
              <a:rPr lang="en-US" sz="2400" dirty="0">
                <a:solidFill>
                  <a:srgbClr val="679E2A"/>
                </a:solidFill>
              </a:rPr>
              <a:t/>
            </a:r>
            <a:br>
              <a:rPr lang="en-US" sz="2400" dirty="0">
                <a:solidFill>
                  <a:srgbClr val="679E2A"/>
                </a:solidFill>
              </a:rPr>
            </a:br>
            <a:r>
              <a:rPr lang="en-US" sz="2400" dirty="0" err="1" smtClean="0">
                <a:solidFill>
                  <a:srgbClr val="679E2A"/>
                </a:solidFill>
              </a:rPr>
              <a:t>Kebiasaan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manusia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berkomunikasi</a:t>
            </a:r>
            <a:r>
              <a:rPr lang="en-US" sz="2400" dirty="0" smtClean="0">
                <a:solidFill>
                  <a:srgbClr val="679E2A"/>
                </a:solidFill>
              </a:rPr>
              <a:t> dg email </a:t>
            </a:r>
            <a:r>
              <a:rPr lang="en-US" sz="2400" dirty="0" err="1" smtClean="0">
                <a:solidFill>
                  <a:srgbClr val="679E2A"/>
                </a:solidFill>
              </a:rPr>
              <a:t>atau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surat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membuat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perubahan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signifikan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dalam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kemampuan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berkomunikasi</a:t>
            </a:r>
            <a:r>
              <a:rPr lang="en-US" sz="2400" dirty="0" smtClean="0">
                <a:solidFill>
                  <a:srgbClr val="679E2A"/>
                </a:solidFill>
              </a:rPr>
              <a:t>. </a:t>
            </a:r>
            <a:r>
              <a:rPr lang="en-US" sz="2400" dirty="0">
                <a:solidFill>
                  <a:srgbClr val="679E2A"/>
                </a:solidFill>
              </a:rPr>
              <a:t/>
            </a:r>
            <a:br>
              <a:rPr lang="en-US" sz="2400" dirty="0">
                <a:solidFill>
                  <a:srgbClr val="679E2A"/>
                </a:solidFill>
              </a:rPr>
            </a:br>
            <a:r>
              <a:rPr lang="en-US" sz="2400" dirty="0">
                <a:solidFill>
                  <a:srgbClr val="679E2A"/>
                </a:solidFill>
              </a:rPr>
              <a:t/>
            </a:r>
            <a:br>
              <a:rPr lang="en-US" sz="2400" dirty="0">
                <a:solidFill>
                  <a:srgbClr val="679E2A"/>
                </a:solidFill>
              </a:rPr>
            </a:br>
            <a:r>
              <a:rPr lang="en-US" sz="2400" dirty="0" err="1" smtClean="0">
                <a:solidFill>
                  <a:srgbClr val="679E2A"/>
                </a:solidFill>
              </a:rPr>
              <a:t>Contoh</a:t>
            </a:r>
            <a:r>
              <a:rPr lang="en-US" sz="2400" dirty="0" smtClean="0">
                <a:solidFill>
                  <a:srgbClr val="679E2A"/>
                </a:solidFill>
              </a:rPr>
              <a:t>, orang </a:t>
            </a:r>
            <a:r>
              <a:rPr lang="en-US" sz="2400" dirty="0" err="1">
                <a:solidFill>
                  <a:srgbClr val="679E2A"/>
                </a:solidFill>
              </a:rPr>
              <a:t>berzakat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dengan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smtClean="0">
                <a:solidFill>
                  <a:srgbClr val="679E2A"/>
                </a:solidFill>
              </a:rPr>
              <a:t>SMS </a:t>
            </a:r>
            <a:r>
              <a:rPr lang="en-US" sz="2400" dirty="0" err="1" smtClean="0">
                <a:solidFill>
                  <a:srgbClr val="679E2A"/>
                </a:solidFill>
              </a:rPr>
              <a:t>berimplikasi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pada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silaturahmi</a:t>
            </a:r>
            <a:r>
              <a:rPr lang="en-US" sz="2400" dirty="0">
                <a:solidFill>
                  <a:srgbClr val="679E2A"/>
                </a:solidFill>
              </a:rPr>
              <a:t> yang </a:t>
            </a:r>
            <a:r>
              <a:rPr lang="en-US" sz="2400" dirty="0" smtClean="0">
                <a:solidFill>
                  <a:srgbClr val="679E2A"/>
                </a:solidFill>
              </a:rPr>
              <a:t>“</a:t>
            </a:r>
            <a:r>
              <a:rPr lang="en-US" sz="2400" dirty="0" err="1">
                <a:solidFill>
                  <a:srgbClr val="679E2A"/>
                </a:solidFill>
              </a:rPr>
              <a:t>tertunda</a:t>
            </a:r>
            <a:r>
              <a:rPr lang="en-US" sz="2400" dirty="0">
                <a:solidFill>
                  <a:srgbClr val="679E2A"/>
                </a:solidFill>
              </a:rPr>
              <a:t>” </a:t>
            </a:r>
            <a:endParaRPr lang="en-US" sz="2400" dirty="0" smtClean="0">
              <a:solidFill>
                <a:srgbClr val="679E2A"/>
              </a:solidFill>
            </a:endParaRPr>
          </a:p>
          <a:p>
            <a:r>
              <a:rPr lang="en-US" sz="2400" dirty="0">
                <a:solidFill>
                  <a:srgbClr val="679E2A"/>
                </a:solidFill>
              </a:rPr>
              <a:t/>
            </a:r>
            <a:br>
              <a:rPr lang="en-US" sz="2400" dirty="0">
                <a:solidFill>
                  <a:srgbClr val="679E2A"/>
                </a:solidFill>
              </a:rPr>
            </a:br>
            <a:r>
              <a:rPr lang="en-US" sz="2400" dirty="0" err="1" smtClean="0">
                <a:solidFill>
                  <a:srgbClr val="679E2A"/>
                </a:solidFill>
              </a:rPr>
              <a:t>Emosi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>
                <a:solidFill>
                  <a:srgbClr val="679E2A"/>
                </a:solidFill>
              </a:rPr>
              <a:t>( “touch” ) </a:t>
            </a:r>
            <a:r>
              <a:rPr lang="en-US" sz="2400" dirty="0" err="1" smtClean="0">
                <a:solidFill>
                  <a:srgbClr val="679E2A"/>
                </a:solidFill>
              </a:rPr>
              <a:t>semakin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tumpul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karena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masalah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jarak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dan</a:t>
            </a:r>
            <a:r>
              <a:rPr lang="en-US" sz="2400" dirty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waktu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teratasi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oleh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 smtClean="0">
                <a:solidFill>
                  <a:srgbClr val="679E2A"/>
                </a:solidFill>
              </a:rPr>
              <a:t>teknologi</a:t>
            </a:r>
            <a:r>
              <a:rPr lang="en-US" sz="2400" dirty="0" smtClean="0">
                <a:solidFill>
                  <a:srgbClr val="679E2A"/>
                </a:solidFill>
              </a:rPr>
              <a:t> </a:t>
            </a:r>
            <a:r>
              <a:rPr lang="en-US" sz="2400" dirty="0" err="1">
                <a:solidFill>
                  <a:srgbClr val="679E2A"/>
                </a:solidFill>
              </a:rPr>
              <a:t>informasi</a:t>
            </a:r>
            <a:r>
              <a:rPr lang="en-US" sz="2400" dirty="0">
                <a:solidFill>
                  <a:srgbClr val="679E2A"/>
                </a:solidFill>
              </a:rPr>
              <a:t>. </a:t>
            </a:r>
            <a:br>
              <a:rPr lang="en-US" sz="2400" dirty="0">
                <a:solidFill>
                  <a:srgbClr val="679E2A"/>
                </a:solidFill>
              </a:rPr>
            </a:br>
            <a:endParaRPr lang="en-US" sz="2400" dirty="0">
              <a:solidFill>
                <a:srgbClr val="679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10772319" cy="596056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ke-2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Hak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Kekayaan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Intelektual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>
                <a:latin typeface="Bebas Neue" panose="020B0606020202050201" pitchFamily="34" charset="0"/>
              </a:rPr>
              <a:t>Etika</a:t>
            </a:r>
            <a:r>
              <a:rPr lang="en-US" dirty="0">
                <a:latin typeface="Bebas Neue" panose="020B0606020202050201" pitchFamily="34" charset="0"/>
              </a:rPr>
              <a:t>, </a:t>
            </a:r>
            <a:r>
              <a:rPr lang="en-US" dirty="0" err="1">
                <a:latin typeface="Bebas Neue" panose="020B0606020202050201" pitchFamily="34" charset="0"/>
              </a:rPr>
              <a:t>Kode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Etik</a:t>
            </a:r>
            <a:endParaRPr lang="en-US" dirty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pertama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r>
              <a:rPr lang="en-US" dirty="0" smtClean="0">
                <a:latin typeface="Bebas Neue" panose="020B0606020202050201" pitchFamily="34" charset="0"/>
              </a:rPr>
              <a:t>:</a:t>
            </a:r>
          </a:p>
          <a:p>
            <a:pPr marL="1371600" lvl="2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Bebas Neue" panose="020B0606020202050201" pitchFamily="34" charset="0"/>
              </a:rPr>
              <a:t>Dosen </a:t>
            </a:r>
            <a:r>
              <a:rPr lang="en-US" dirty="0" err="1" smtClean="0">
                <a:latin typeface="Bebas Neue" panose="020B0606020202050201" pitchFamily="34" charset="0"/>
              </a:rPr>
              <a:t>memberikan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materi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tentang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Etika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Kode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Etik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Hak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Kekayaan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Intelektual</a:t>
            </a:r>
            <a:endParaRPr lang="en-US" dirty="0">
              <a:latin typeface="Bebas Neue" panose="020B0606020202050201" pitchFamily="34" charset="0"/>
            </a:endParaRPr>
          </a:p>
          <a:p>
            <a:pPr marL="1371600" lvl="2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Sebagian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menyampaikan</a:t>
            </a:r>
            <a:r>
              <a:rPr lang="en-US" dirty="0" smtClean="0">
                <a:latin typeface="Bebas Neue" panose="020B0606020202050201" pitchFamily="34" charset="0"/>
              </a:rPr>
              <a:t> ide di </a:t>
            </a:r>
            <a:r>
              <a:rPr lang="en-US" dirty="0" err="1" smtClean="0">
                <a:latin typeface="Bebas Neue" panose="020B0606020202050201" pitchFamily="34" charset="0"/>
              </a:rPr>
              <a:t>depan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endParaRPr lang="en-US" dirty="0" smtClean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2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Etika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dan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Kode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Etik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5" y="1413646"/>
            <a:ext cx="110669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679E2A"/>
                </a:solidFill>
              </a:rPr>
              <a:t>Dalam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pengertiannya</a:t>
            </a:r>
            <a:r>
              <a:rPr lang="en-US" sz="3200" dirty="0">
                <a:solidFill>
                  <a:srgbClr val="679E2A"/>
                </a:solidFill>
              </a:rPr>
              <a:t> yang </a:t>
            </a:r>
            <a:r>
              <a:rPr lang="en-US" sz="3200" dirty="0" err="1">
                <a:solidFill>
                  <a:srgbClr val="679E2A"/>
                </a:solidFill>
              </a:rPr>
              <a:t>secara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khusus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dikaitkan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br>
              <a:rPr lang="en-US" sz="3200" dirty="0">
                <a:solidFill>
                  <a:srgbClr val="679E2A"/>
                </a:solidFill>
              </a:rPr>
            </a:br>
            <a:r>
              <a:rPr lang="en-US" sz="3200" dirty="0" err="1">
                <a:solidFill>
                  <a:srgbClr val="679E2A"/>
                </a:solidFill>
              </a:rPr>
              <a:t>dengan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pekerjaan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atau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aktifitas</a:t>
            </a:r>
            <a:r>
              <a:rPr lang="en-US" sz="3200" dirty="0" smtClean="0">
                <a:solidFill>
                  <a:srgbClr val="679E2A"/>
                </a:solidFill>
              </a:rPr>
              <a:t> yang </a:t>
            </a:r>
            <a:r>
              <a:rPr lang="en-US" sz="3200" dirty="0" err="1" smtClean="0">
                <a:solidFill>
                  <a:srgbClr val="679E2A"/>
                </a:solidFill>
              </a:rPr>
              <a:t>intens</a:t>
            </a:r>
            <a:r>
              <a:rPr lang="en-US" sz="3200" dirty="0" smtClean="0">
                <a:solidFill>
                  <a:srgbClr val="679E2A"/>
                </a:solidFill>
              </a:rPr>
              <a:t>, </a:t>
            </a:r>
            <a:r>
              <a:rPr lang="en-US" sz="3200" dirty="0" err="1">
                <a:solidFill>
                  <a:srgbClr val="679E2A"/>
                </a:solidFill>
              </a:rPr>
              <a:t>etika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ini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kemudian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secara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kolektif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sengaja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ditulis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menjadi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sebuah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aturan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>
                <a:solidFill>
                  <a:srgbClr val="679E2A"/>
                </a:solidFill>
              </a:rPr>
              <a:t>(</a:t>
            </a:r>
            <a:r>
              <a:rPr lang="en-US" sz="3200" spc="-13" dirty="0" smtClean="0">
                <a:solidFill>
                  <a:srgbClr val="679E2A"/>
                </a:solidFill>
              </a:rPr>
              <a:t>code</a:t>
            </a:r>
            <a:r>
              <a:rPr lang="en-US" sz="3200" dirty="0" smtClean="0">
                <a:solidFill>
                  <a:srgbClr val="679E2A"/>
                </a:solidFill>
              </a:rPr>
              <a:t>) yang </a:t>
            </a:r>
            <a:r>
              <a:rPr lang="en-US" sz="3200" dirty="0" err="1" smtClean="0">
                <a:solidFill>
                  <a:srgbClr val="679E2A"/>
                </a:solidFill>
              </a:rPr>
              <a:t>sistematik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sebagai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alat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untuk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>
                <a:solidFill>
                  <a:srgbClr val="679E2A"/>
                </a:solidFill>
              </a:rPr>
              <a:t>menghakimi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suatu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tindakan</a:t>
            </a:r>
            <a:r>
              <a:rPr lang="en-US" sz="3200" dirty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benar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atau</a:t>
            </a:r>
            <a:r>
              <a:rPr lang="en-US" sz="3200" dirty="0" smtClean="0">
                <a:solidFill>
                  <a:srgbClr val="679E2A"/>
                </a:solidFill>
              </a:rPr>
              <a:t> </a:t>
            </a:r>
            <a:r>
              <a:rPr lang="en-US" sz="3200" dirty="0" err="1" smtClean="0">
                <a:solidFill>
                  <a:srgbClr val="679E2A"/>
                </a:solidFill>
              </a:rPr>
              <a:t>salah</a:t>
            </a:r>
            <a:r>
              <a:rPr lang="en-US" sz="3200" dirty="0" smtClean="0">
                <a:solidFill>
                  <a:srgbClr val="679E2A"/>
                </a:solidFill>
              </a:rPr>
              <a:t>. </a:t>
            </a:r>
            <a:endParaRPr lang="en-US" sz="3200" dirty="0">
              <a:solidFill>
                <a:srgbClr val="679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-67235"/>
            <a:ext cx="10593388" cy="726141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Pengertian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Kode</a:t>
            </a:r>
            <a:r>
              <a:rPr lang="en-US" sz="4800" b="1" dirty="0" smtClean="0">
                <a:solidFill>
                  <a:srgbClr val="679E2A"/>
                </a:solidFill>
                <a:latin typeface="Bebas Neue" panose="020B0606020202050201" pitchFamily="34" charset="0"/>
              </a:rPr>
              <a:t> </a:t>
            </a:r>
            <a:r>
              <a:rPr lang="en-US" sz="4800" b="1" dirty="0" err="1" smtClean="0">
                <a:solidFill>
                  <a:srgbClr val="679E2A"/>
                </a:solidFill>
                <a:latin typeface="Bebas Neue" panose="020B0606020202050201" pitchFamily="34" charset="0"/>
              </a:rPr>
              <a:t>Etik</a:t>
            </a:r>
            <a:endParaRPr lang="en-US" sz="4800" dirty="0">
              <a:solidFill>
                <a:srgbClr val="679E2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305" y="1413646"/>
            <a:ext cx="110669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</a:t>
            </a:r>
            <a:r>
              <a:rPr lang="id-ID" sz="3200" dirty="0" smtClean="0">
                <a:solidFill>
                  <a:schemeClr val="bg1"/>
                </a:solidFill>
              </a:rPr>
              <a:t>orma</a:t>
            </a:r>
            <a:r>
              <a:rPr lang="id-ID" sz="3200" dirty="0">
                <a:solidFill>
                  <a:schemeClr val="bg1"/>
                </a:solidFill>
              </a:rPr>
              <a:t>, nilai dan aturan </a:t>
            </a:r>
            <a:r>
              <a:rPr lang="en-US" sz="3200" dirty="0">
                <a:solidFill>
                  <a:schemeClr val="bg1"/>
                </a:solidFill>
              </a:rPr>
              <a:t>yang </a:t>
            </a:r>
            <a:r>
              <a:rPr lang="en-US" sz="3200" dirty="0" err="1" smtClean="0">
                <a:solidFill>
                  <a:schemeClr val="bg1"/>
                </a:solidFill>
              </a:rPr>
              <a:t>ditulis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id-ID" sz="3200" dirty="0" smtClean="0">
                <a:solidFill>
                  <a:schemeClr val="bg1"/>
                </a:solidFill>
              </a:rPr>
              <a:t>secara </a:t>
            </a:r>
            <a:r>
              <a:rPr lang="en-US" sz="3200" dirty="0" err="1" smtClean="0">
                <a:solidFill>
                  <a:schemeClr val="bg1"/>
                </a:solidFill>
              </a:rPr>
              <a:t>kolektif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oleh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sebagian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masyarakat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memiliki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kesamaan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profesi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atau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kegiatan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secara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id-ID" sz="3200" dirty="0" smtClean="0">
                <a:solidFill>
                  <a:schemeClr val="bg1"/>
                </a:solidFill>
              </a:rPr>
              <a:t>tegas </a:t>
            </a:r>
            <a:r>
              <a:rPr lang="id-ID" sz="3200" dirty="0">
                <a:solidFill>
                  <a:schemeClr val="bg1"/>
                </a:solidFill>
              </a:rPr>
              <a:t>menyatakan apa yang benar dan baik dan apa yang tidak benar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id-ID" sz="3200" dirty="0">
                <a:solidFill>
                  <a:schemeClr val="bg1"/>
                </a:solidFill>
              </a:rPr>
              <a:t>dan tid</a:t>
            </a:r>
            <a:r>
              <a:rPr lang="en-US" sz="3200" dirty="0">
                <a:solidFill>
                  <a:schemeClr val="bg1"/>
                </a:solidFill>
              </a:rPr>
              <a:t>a</a:t>
            </a:r>
            <a:r>
              <a:rPr lang="id-ID" sz="3200" dirty="0">
                <a:solidFill>
                  <a:schemeClr val="bg1"/>
                </a:solidFill>
              </a:rPr>
              <a:t>k </a:t>
            </a:r>
            <a:r>
              <a:rPr lang="id-ID" sz="3200" dirty="0" smtClean="0">
                <a:solidFill>
                  <a:schemeClr val="bg1"/>
                </a:solidFill>
              </a:rPr>
              <a:t>bai</a:t>
            </a:r>
            <a:r>
              <a:rPr lang="en-US" sz="3200" dirty="0" smtClean="0">
                <a:solidFill>
                  <a:schemeClr val="bg1"/>
                </a:solidFill>
              </a:rPr>
              <a:t>k.</a:t>
            </a:r>
          </a:p>
        </p:txBody>
      </p:sp>
    </p:spTree>
    <p:extLst>
      <p:ext uri="{BB962C8B-B14F-4D97-AF65-F5344CB8AC3E}">
        <p14:creationId xmlns:p14="http://schemas.microsoft.com/office/powerpoint/2010/main" val="4203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pPr/>
              <a:t>52</a:t>
            </a:fld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4511"/>
          </a:xfrm>
        </p:spPr>
        <p:txBody>
          <a:bodyPr>
            <a:noAutofit/>
          </a:bodyPr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Komputer</a:t>
            </a:r>
            <a:endParaRPr lang="id-ID" dirty="0">
              <a:solidFill>
                <a:srgbClr val="FF33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2167627"/>
            <a:ext cx="10710619" cy="4592171"/>
          </a:xfrm>
        </p:spPr>
        <p:txBody>
          <a:bodyPr>
            <a:normAutofit fontScale="62500" lnSpcReduction="20000"/>
          </a:bodyPr>
          <a:lstStyle/>
          <a:p>
            <a:pPr marL="449262" lvl="1" indent="0">
              <a:buSzPct val="100000"/>
              <a:buNone/>
            </a:pPr>
            <a:r>
              <a:rPr lang="en-US" sz="4800" dirty="0" err="1" smtClean="0">
                <a:latin typeface="Bebas Neue" panose="020B0606020202050201" pitchFamily="34" charset="0"/>
              </a:rPr>
              <a:t>Mahasiswa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berbagi</a:t>
            </a:r>
            <a:r>
              <a:rPr lang="en-US" sz="4800" dirty="0" smtClean="0">
                <a:latin typeface="Bebas Neue" panose="020B0606020202050201" pitchFamily="34" charset="0"/>
              </a:rPr>
              <a:t> ide </a:t>
            </a:r>
            <a:r>
              <a:rPr lang="en-US" sz="4800" dirty="0" err="1" smtClean="0">
                <a:latin typeface="Bebas Neue" panose="020B0606020202050201" pitchFamily="34" charset="0"/>
              </a:rPr>
              <a:t>yg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berkaitan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dengan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etika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dan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kode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etik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penggunaan</a:t>
            </a:r>
            <a:r>
              <a:rPr lang="en-US" sz="4800" dirty="0" smtClean="0">
                <a:latin typeface="Bebas Neue" panose="020B0606020202050201" pitchFamily="34" charset="0"/>
              </a:rPr>
              <a:t> komputer </a:t>
            </a:r>
            <a:r>
              <a:rPr lang="en-US" sz="4800" dirty="0" err="1" smtClean="0">
                <a:latin typeface="Bebas Neue" panose="020B0606020202050201" pitchFamily="34" charset="0"/>
              </a:rPr>
              <a:t>dan</a:t>
            </a:r>
            <a:r>
              <a:rPr lang="en-US" sz="4800" dirty="0" smtClean="0">
                <a:latin typeface="Bebas Neue" panose="020B0606020202050201" pitchFamily="34" charset="0"/>
              </a:rPr>
              <a:t> internet.</a:t>
            </a:r>
          </a:p>
          <a:p>
            <a:pPr marL="449262" lvl="1" indent="0">
              <a:buSzPct val="100000"/>
              <a:buNone/>
            </a:pPr>
            <a:r>
              <a:rPr lang="en-US" sz="4800" dirty="0" smtClean="0">
                <a:latin typeface="Bebas Neue" panose="020B0606020202050201" pitchFamily="34" charset="0"/>
              </a:rPr>
              <a:t> </a:t>
            </a:r>
          </a:p>
          <a:p>
            <a:pPr marL="449262" lvl="1" indent="0">
              <a:buSzPct val="100000"/>
              <a:buNone/>
            </a:pPr>
            <a:r>
              <a:rPr lang="en-US" sz="4800" dirty="0" err="1" smtClean="0">
                <a:latin typeface="Bebas Neue" panose="020B0606020202050201" pitchFamily="34" charset="0"/>
              </a:rPr>
              <a:t>Lebih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baik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langsung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membahas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sebuah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kasus</a:t>
            </a:r>
            <a:r>
              <a:rPr lang="en-US" sz="4800" dirty="0" smtClean="0">
                <a:latin typeface="Bebas Neue" panose="020B0606020202050201" pitchFamily="34" charset="0"/>
              </a:rPr>
              <a:t>, </a:t>
            </a:r>
            <a:r>
              <a:rPr lang="en-US" sz="4800" dirty="0" err="1" smtClean="0">
                <a:latin typeface="Bebas Neue" panose="020B0606020202050201" pitchFamily="34" charset="0"/>
              </a:rPr>
              <a:t>misalnya</a:t>
            </a:r>
            <a:r>
              <a:rPr lang="en-US" sz="4800" dirty="0" smtClean="0">
                <a:latin typeface="Bebas Neue" panose="020B0606020202050201" pitchFamily="34" charset="0"/>
              </a:rPr>
              <a:t> cyber crime </a:t>
            </a:r>
            <a:r>
              <a:rPr lang="en-US" sz="4800" dirty="0" err="1" smtClean="0">
                <a:latin typeface="Bebas Neue" panose="020B0606020202050201" pitchFamily="34" charset="0"/>
              </a:rPr>
              <a:t>dalam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bentuk</a:t>
            </a:r>
            <a:r>
              <a:rPr lang="en-US" sz="4800" dirty="0" smtClean="0">
                <a:latin typeface="Bebas Neue" panose="020B0606020202050201" pitchFamily="34" charset="0"/>
              </a:rPr>
              <a:t> cyberstalking, </a:t>
            </a:r>
            <a:r>
              <a:rPr lang="en-US" sz="4800" dirty="0" err="1" smtClean="0">
                <a:latin typeface="Bebas Neue" panose="020B0606020202050201" pitchFamily="34" charset="0"/>
              </a:rPr>
              <a:t>dll</a:t>
            </a:r>
            <a:r>
              <a:rPr lang="en-US" sz="4800" dirty="0" smtClean="0">
                <a:latin typeface="Bebas Neue" panose="020B0606020202050201" pitchFamily="34" charset="0"/>
              </a:rPr>
              <a:t>.</a:t>
            </a:r>
          </a:p>
          <a:p>
            <a:pPr marL="449262" lvl="1" indent="0">
              <a:buSzPct val="100000"/>
              <a:buNone/>
            </a:pPr>
            <a:endParaRPr lang="en-US" sz="4800" dirty="0" smtClean="0">
              <a:latin typeface="Bebas Neue" panose="020B0606020202050201" pitchFamily="34" charset="0"/>
            </a:endParaRPr>
          </a:p>
          <a:p>
            <a:pPr marL="449262" lvl="1" indent="0">
              <a:buSzPct val="100000"/>
              <a:buNone/>
            </a:pPr>
            <a:r>
              <a:rPr lang="en-US" sz="4800" dirty="0" err="1" smtClean="0">
                <a:latin typeface="Bebas Neue" panose="020B0606020202050201" pitchFamily="34" charset="0"/>
              </a:rPr>
              <a:t>Bisa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dibahas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dari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aspek</a:t>
            </a:r>
            <a:r>
              <a:rPr lang="en-US" sz="4800" dirty="0" smtClean="0">
                <a:latin typeface="Bebas Neue" panose="020B0606020202050201" pitchFamily="34" charset="0"/>
              </a:rPr>
              <a:t>:</a:t>
            </a:r>
          </a:p>
          <a:p>
            <a:pPr marL="1135062" lvl="1" indent="-685800">
              <a:buSzPct val="100000"/>
              <a:buFontTx/>
              <a:buChar char="-"/>
            </a:pPr>
            <a:r>
              <a:rPr lang="en-US" sz="4800" dirty="0" err="1" smtClean="0">
                <a:latin typeface="Bebas Neue" panose="020B0606020202050201" pitchFamily="34" charset="0"/>
              </a:rPr>
              <a:t>Etis</a:t>
            </a:r>
            <a:r>
              <a:rPr lang="en-US" sz="4800" dirty="0" smtClean="0">
                <a:latin typeface="Bebas Neue" panose="020B0606020202050201" pitchFamily="34" charset="0"/>
              </a:rPr>
              <a:t> / </a:t>
            </a:r>
            <a:r>
              <a:rPr lang="en-US" sz="4800" dirty="0" err="1" smtClean="0">
                <a:latin typeface="Bebas Neue" panose="020B0606020202050201" pitchFamily="34" charset="0"/>
              </a:rPr>
              <a:t>tidak</a:t>
            </a:r>
            <a:endParaRPr lang="en-US" sz="4800" dirty="0" smtClean="0">
              <a:latin typeface="Bebas Neue" panose="020B0606020202050201" pitchFamily="34" charset="0"/>
            </a:endParaRPr>
          </a:p>
          <a:p>
            <a:pPr marL="1135062" lvl="1" indent="-685800">
              <a:buSzPct val="100000"/>
              <a:buFontTx/>
              <a:buChar char="-"/>
            </a:pPr>
            <a:r>
              <a:rPr lang="en-US" sz="4800" dirty="0" err="1" smtClean="0">
                <a:latin typeface="Bebas Neue" panose="020B0606020202050201" pitchFamily="34" charset="0"/>
              </a:rPr>
              <a:t>Melanggar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kode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etik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>
                <a:latin typeface="Bebas Neue" panose="020B0606020202050201" pitchFamily="34" charset="0"/>
              </a:rPr>
              <a:t>/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tidak</a:t>
            </a:r>
            <a:endParaRPr lang="en-US" sz="4800" dirty="0" smtClean="0">
              <a:latin typeface="Bebas Neue" panose="020B0606020202050201" pitchFamily="34" charset="0"/>
            </a:endParaRPr>
          </a:p>
          <a:p>
            <a:pPr marL="1135062" lvl="1" indent="-685800">
              <a:buSzPct val="100000"/>
              <a:buFontTx/>
              <a:buChar char="-"/>
            </a:pPr>
            <a:r>
              <a:rPr lang="en-US" sz="4800" dirty="0" err="1" smtClean="0">
                <a:latin typeface="Bebas Neue" panose="020B0606020202050201" pitchFamily="34" charset="0"/>
              </a:rPr>
              <a:t>Melanggar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Hak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Cipta</a:t>
            </a:r>
            <a:r>
              <a:rPr lang="en-US" sz="4800" dirty="0" smtClean="0">
                <a:latin typeface="Bebas Neue" panose="020B0606020202050201" pitchFamily="34" charset="0"/>
              </a:rPr>
              <a:t>, </a:t>
            </a:r>
            <a:r>
              <a:rPr lang="en-US" sz="4800" dirty="0" err="1">
                <a:latin typeface="Bebas Neue" panose="020B0606020202050201" pitchFamily="34" charset="0"/>
              </a:rPr>
              <a:t>M</a:t>
            </a:r>
            <a:r>
              <a:rPr lang="en-US" sz="4800" dirty="0" err="1" smtClean="0">
                <a:latin typeface="Bebas Neue" panose="020B0606020202050201" pitchFamily="34" charset="0"/>
              </a:rPr>
              <a:t>erk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>
                <a:latin typeface="Bebas Neue" panose="020B0606020202050201" pitchFamily="34" charset="0"/>
              </a:rPr>
              <a:t>D</a:t>
            </a:r>
            <a:r>
              <a:rPr lang="en-US" sz="4800" dirty="0" err="1" smtClean="0">
                <a:latin typeface="Bebas Neue" panose="020B0606020202050201" pitchFamily="34" charset="0"/>
              </a:rPr>
              <a:t>agang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atau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Hak</a:t>
            </a:r>
            <a:r>
              <a:rPr lang="en-US" sz="4800" dirty="0" smtClean="0">
                <a:latin typeface="Bebas Neue" panose="020B0606020202050201" pitchFamily="34" charset="0"/>
              </a:rPr>
              <a:t> Paten </a:t>
            </a:r>
            <a:r>
              <a:rPr lang="en-US" sz="4800" dirty="0" err="1" smtClean="0">
                <a:latin typeface="Bebas Neue" panose="020B0606020202050201" pitchFamily="34" charset="0"/>
              </a:rPr>
              <a:t>atau</a:t>
            </a:r>
            <a:r>
              <a:rPr lang="en-US" sz="4800" dirty="0" smtClean="0">
                <a:latin typeface="Bebas Neue" panose="020B0606020202050201" pitchFamily="34" charset="0"/>
              </a:rPr>
              <a:t> </a:t>
            </a:r>
            <a:r>
              <a:rPr lang="en-US" sz="4800" dirty="0" err="1" smtClean="0">
                <a:latin typeface="Bebas Neue" panose="020B0606020202050201" pitchFamily="34" charset="0"/>
              </a:rPr>
              <a:t>tidak</a:t>
            </a:r>
            <a:endParaRPr lang="en-US" sz="4800" dirty="0" smtClean="0">
              <a:latin typeface="Bebas Neue" panose="020B0606020202050201" pitchFamily="34" charset="0"/>
            </a:endParaRPr>
          </a:p>
          <a:p>
            <a:pPr marL="1135062" lvl="1" indent="-685800">
              <a:buSzPct val="100000"/>
              <a:buFontTx/>
              <a:buChar char="-"/>
            </a:pPr>
            <a:r>
              <a:rPr lang="en-US" sz="4800" dirty="0" err="1" smtClean="0">
                <a:latin typeface="Bebas Neue" panose="020B0606020202050201" pitchFamily="34" charset="0"/>
              </a:rPr>
              <a:t>dll</a:t>
            </a:r>
            <a:endParaRPr lang="en-US" sz="4800" dirty="0" smtClean="0">
              <a:latin typeface="Bebas Neue" panose="020B0606020202050201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64151" y="2717611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cs typeface="Arial" panose="020B0604020202020204" pitchFamily="34" charset="0"/>
              </a:rPr>
              <a:t>Kejahatan</a:t>
            </a:r>
            <a:r>
              <a:rPr lang="en-US" sz="4800" dirty="0" smtClean="0">
                <a:cs typeface="Arial" panose="020B0604020202020204" pitchFamily="34" charset="0"/>
              </a:rPr>
              <a:t> Komputer</a:t>
            </a:r>
            <a:endParaRPr lang="id-ID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6739" y="5919646"/>
            <a:ext cx="771089" cy="868017"/>
          </a:xfrm>
        </p:spPr>
        <p:txBody>
          <a:bodyPr/>
          <a:lstStyle/>
          <a:p>
            <a:fld id="{31848269-4195-42B5-A56B-8E6FAD82AF4A}" type="slidenum">
              <a:rPr lang="id-ID" smtClean="0"/>
              <a:t>54</a:t>
            </a:fld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2" y="361272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Kejahatan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  <a:endParaRPr lang="en-US" sz="4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 dirty="0"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1410" y="1580913"/>
            <a:ext cx="9905999" cy="1578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i="1" dirty="0" err="1" smtClean="0"/>
              <a:t>Mengapa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saat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ini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banyak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sekali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terjadi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kasus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kejahatan</a:t>
            </a:r>
            <a:r>
              <a:rPr lang="en-US" sz="2800" b="1" i="1" dirty="0" smtClean="0"/>
              <a:t> komputer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sz="2800" b="1" i="1" dirty="0"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1411" y="2730975"/>
            <a:ext cx="9905999" cy="850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 err="1"/>
              <a:t>Mengapa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menggunakan</a:t>
            </a:r>
            <a:r>
              <a:rPr lang="en-US" sz="2800" b="1" i="1" dirty="0" smtClean="0"/>
              <a:t> komputer </a:t>
            </a:r>
            <a:r>
              <a:rPr lang="en-US" sz="2800" b="1" i="1" dirty="0" err="1" smtClean="0"/>
              <a:t>untuk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melakukan</a:t>
            </a:r>
            <a:r>
              <a:rPr lang="en-US" sz="2800" b="1" i="1" dirty="0"/>
              <a:t> </a:t>
            </a:r>
            <a:r>
              <a:rPr lang="en-US" sz="2800" b="1" i="1" dirty="0" err="1"/>
              <a:t>kejahatan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800" b="1" i="1" dirty="0"/>
              <a:t> </a:t>
            </a:r>
            <a:endParaRPr lang="en-US" sz="2800" b="1" i="1" dirty="0"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1411" y="3835978"/>
            <a:ext cx="9905999" cy="1786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Terdapat</a:t>
            </a:r>
            <a:r>
              <a:rPr lang="en-US" sz="2800" dirty="0" smtClean="0"/>
              <a:t> 2 </a:t>
            </a:r>
            <a:r>
              <a:rPr lang="en-US" sz="2800" dirty="0" err="1" smtClean="0"/>
              <a:t>istilah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</a:t>
            </a:r>
            <a:r>
              <a:rPr lang="en-US" sz="2800" dirty="0" smtClean="0"/>
              <a:t> </a:t>
            </a:r>
            <a:r>
              <a:rPr lang="en-US" sz="2800" dirty="0" err="1" smtClean="0"/>
              <a:t>kriminal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komputer:</a:t>
            </a:r>
          </a:p>
          <a:p>
            <a:pPr marL="514350" indent="-514350">
              <a:buClr>
                <a:srgbClr val="FF3300"/>
              </a:buClr>
              <a:buSzPct val="100000"/>
              <a:buAutoNum type="arabicPeriod"/>
            </a:pPr>
            <a:r>
              <a:rPr lang="en-US" sz="2800" dirty="0" smtClean="0">
                <a:cs typeface="Arial" panose="020B0604020202020204" pitchFamily="34" charset="0"/>
              </a:rPr>
              <a:t>Cyberstalking, </a:t>
            </a:r>
            <a:r>
              <a:rPr lang="en-US" sz="2800" dirty="0" err="1" smtClean="0">
                <a:cs typeface="Arial" panose="020B0604020202020204" pitchFamily="34" charset="0"/>
              </a:rPr>
              <a:t>dan</a:t>
            </a:r>
            <a:endParaRPr lang="en-US" sz="2800" dirty="0" smtClean="0">
              <a:cs typeface="Arial" panose="020B0604020202020204" pitchFamily="34" charset="0"/>
            </a:endParaRPr>
          </a:p>
          <a:p>
            <a:pPr marL="514350" indent="-514350">
              <a:buClr>
                <a:srgbClr val="FF3300"/>
              </a:buClr>
              <a:buSzPct val="100000"/>
              <a:buAutoNum type="arabicPeriod"/>
            </a:pPr>
            <a:r>
              <a:rPr lang="en-US" sz="2800" dirty="0" err="1" smtClean="0">
                <a:cs typeface="Arial" panose="020B0604020202020204" pitchFamily="34" charset="0"/>
              </a:rPr>
              <a:t>Cybermearing</a:t>
            </a: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6739" y="5919646"/>
            <a:ext cx="771089" cy="868017"/>
          </a:xfrm>
        </p:spPr>
        <p:txBody>
          <a:bodyPr/>
          <a:lstStyle/>
          <a:p>
            <a:fld id="{31848269-4195-42B5-A56B-8E6FAD82AF4A}" type="slidenum">
              <a:rPr lang="id-ID" smtClean="0"/>
              <a:t>55</a:t>
            </a:fld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4742" y="0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Kejahatan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  <a:endParaRPr lang="en-US" sz="4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 dirty="0"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4741" y="1170052"/>
            <a:ext cx="11493087" cy="507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/>
              <a:t>k</a:t>
            </a:r>
            <a:r>
              <a:rPr lang="en-US" sz="2800" dirty="0" err="1" smtClean="0"/>
              <a:t>ejahatan</a:t>
            </a:r>
            <a:r>
              <a:rPr lang="en-US" sz="2800" dirty="0" smtClean="0"/>
              <a:t> komputer yang </a:t>
            </a:r>
            <a:r>
              <a:rPr lang="en-US" sz="2800" dirty="0" err="1" smtClean="0"/>
              <a:t>berdampak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cs typeface="Arial" panose="020B0604020202020204" pitchFamily="34" charset="0"/>
              </a:rPr>
              <a:t>Diberitakan</a:t>
            </a:r>
            <a:r>
              <a:rPr lang="en-US" sz="2800" dirty="0" smtClean="0">
                <a:cs typeface="Arial" panose="020B0604020202020204" pitchFamily="34" charset="0"/>
              </a:rPr>
              <a:t> 22 Feb 2015:</a:t>
            </a:r>
          </a:p>
          <a:p>
            <a:pPr marL="0" indent="0">
              <a:buNone/>
            </a:pPr>
            <a:r>
              <a:rPr lang="en-US" sz="2800" dirty="0"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cs typeface="Arial" panose="020B0604020202020204" pitchFamily="34" charset="0"/>
              </a:rPr>
              <a:t>Rekening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seorang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nasabah</a:t>
            </a:r>
            <a:r>
              <a:rPr lang="en-US" sz="2800" dirty="0" smtClean="0">
                <a:cs typeface="Arial" panose="020B0604020202020204" pitchFamily="34" charset="0"/>
              </a:rPr>
              <a:t> Bank </a:t>
            </a:r>
            <a:r>
              <a:rPr lang="en-US" sz="2800" dirty="0" err="1" smtClean="0">
                <a:cs typeface="Arial" panose="020B0604020202020204" pitchFamily="34" charset="0"/>
              </a:rPr>
              <a:t>Permata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dibobol</a:t>
            </a:r>
            <a:r>
              <a:rPr lang="en-US" sz="2800" dirty="0" smtClean="0">
                <a:cs typeface="Arial" panose="020B0604020202020204" pitchFamily="34" charset="0"/>
              </a:rPr>
              <a:t>. </a:t>
            </a:r>
            <a:r>
              <a:rPr lang="en-US" sz="2800" dirty="0" err="1" smtClean="0">
                <a:cs typeface="Arial" panose="020B0604020202020204" pitchFamily="34" charset="0"/>
              </a:rPr>
              <a:t>Ybs</a:t>
            </a:r>
            <a:r>
              <a:rPr lang="en-US" sz="2800" dirty="0" smtClean="0">
                <a:cs typeface="Arial" panose="020B0604020202020204" pitchFamily="34" charset="0"/>
              </a:rPr>
              <a:t> 	</a:t>
            </a:r>
            <a:r>
              <a:rPr lang="en-US" sz="2800" dirty="0" err="1" smtClean="0">
                <a:cs typeface="Arial" panose="020B0604020202020204" pitchFamily="34" charset="0"/>
              </a:rPr>
              <a:t>kehilangan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uang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sebesar</a:t>
            </a:r>
            <a:r>
              <a:rPr lang="en-US" sz="2800" dirty="0" smtClean="0">
                <a:cs typeface="Arial" panose="020B0604020202020204" pitchFamily="34" charset="0"/>
              </a:rPr>
              <a:t> 245 </a:t>
            </a:r>
            <a:r>
              <a:rPr lang="en-US" sz="2800" dirty="0" err="1" smtClean="0">
                <a:cs typeface="Arial" panose="020B0604020202020204" pitchFamily="34" charset="0"/>
              </a:rPr>
              <a:t>juta</a:t>
            </a:r>
            <a:r>
              <a:rPr lang="en-US" sz="2800" dirty="0" smtClean="0">
                <a:cs typeface="Arial" panose="020B0604020202020204" pitchFamily="34" charset="0"/>
              </a:rPr>
              <a:t> rupiah.</a:t>
            </a:r>
          </a:p>
          <a:p>
            <a:pPr marL="0" indent="0">
              <a:buNone/>
            </a:pPr>
            <a:endParaRPr lang="en-US" sz="2800" dirty="0" smtClean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>
                <a:cs typeface="Arial" panose="020B0604020202020204" pitchFamily="34" charset="0"/>
              </a:rPr>
              <a:t>Diberitakan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>
                <a:cs typeface="Arial" panose="020B0604020202020204" pitchFamily="34" charset="0"/>
              </a:rPr>
              <a:t>13 Mei 2014:</a:t>
            </a:r>
          </a:p>
          <a:p>
            <a:pPr marL="0" indent="0">
              <a:buNone/>
            </a:pPr>
            <a:r>
              <a:rPr lang="en-US" sz="2800" dirty="0" smtClean="0"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cs typeface="Arial" panose="020B0604020202020204" pitchFamily="34" charset="0"/>
              </a:rPr>
              <a:t>Pembobolan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thd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kartu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smtClean="0">
                <a:cs typeface="Arial" panose="020B0604020202020204" pitchFamily="34" charset="0"/>
              </a:rPr>
              <a:t>ATM bank </a:t>
            </a:r>
            <a:r>
              <a:rPr lang="en-US" sz="2800" dirty="0" err="1" smtClean="0">
                <a:cs typeface="Arial" panose="020B0604020202020204" pitchFamily="34" charset="0"/>
              </a:rPr>
              <a:t>mandiri</a:t>
            </a:r>
            <a:r>
              <a:rPr lang="en-US" sz="2800" dirty="0" smtClean="0">
                <a:cs typeface="Arial" panose="020B0604020202020204" pitchFamily="34" charset="0"/>
              </a:rPr>
              <a:t>. </a:t>
            </a:r>
            <a:r>
              <a:rPr lang="en-US" sz="2800" dirty="0" err="1" smtClean="0">
                <a:cs typeface="Arial" panose="020B0604020202020204" pitchFamily="34" charset="0"/>
              </a:rPr>
              <a:t>Ribuan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nasabah</a:t>
            </a:r>
            <a:r>
              <a:rPr lang="en-US" sz="2800" dirty="0" smtClean="0">
                <a:cs typeface="Arial" panose="020B0604020202020204" pitchFamily="34" charset="0"/>
              </a:rPr>
              <a:t> 	Bank </a:t>
            </a:r>
            <a:r>
              <a:rPr lang="en-US" sz="2800" dirty="0" err="1" smtClean="0">
                <a:cs typeface="Arial" panose="020B0604020202020204" pitchFamily="34" charset="0"/>
              </a:rPr>
              <a:t>Mandiri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memiliki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kartu</a:t>
            </a:r>
            <a:r>
              <a:rPr lang="en-US" sz="2800" dirty="0" smtClean="0">
                <a:cs typeface="Arial" panose="020B0604020202020204" pitchFamily="34" charset="0"/>
              </a:rPr>
              <a:t> ATM, </a:t>
            </a:r>
            <a:r>
              <a:rPr lang="en-US" sz="2800" dirty="0" err="1" smtClean="0">
                <a:cs typeface="Arial" panose="020B0604020202020204" pitchFamily="34" charset="0"/>
              </a:rPr>
              <a:t>uangnya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dicuri</a:t>
            </a:r>
            <a:r>
              <a:rPr lang="en-US" sz="2800" dirty="0" smtClean="0">
                <a:cs typeface="Arial" panose="020B0604020202020204" pitchFamily="34" charset="0"/>
              </a:rPr>
              <a:t>. Total 	</a:t>
            </a:r>
            <a:r>
              <a:rPr lang="en-US" sz="2800" dirty="0" err="1" smtClean="0">
                <a:cs typeface="Arial" panose="020B0604020202020204" pitchFamily="34" charset="0"/>
              </a:rPr>
              <a:t>kerugian</a:t>
            </a:r>
            <a:r>
              <a:rPr lang="en-US" sz="2800" dirty="0" smtClean="0">
                <a:cs typeface="Arial" panose="020B0604020202020204" pitchFamily="34" charset="0"/>
              </a:rPr>
              <a:t> 3,9 </a:t>
            </a:r>
            <a:r>
              <a:rPr lang="en-US" sz="2800" dirty="0" err="1" smtClean="0">
                <a:cs typeface="Arial" panose="020B0604020202020204" pitchFamily="34" charset="0"/>
              </a:rPr>
              <a:t>miliar</a:t>
            </a:r>
            <a:r>
              <a:rPr lang="en-US" sz="2800" dirty="0" smtClean="0">
                <a:cs typeface="Arial" panose="020B0604020202020204" pitchFamily="34" charset="0"/>
              </a:rPr>
              <a:t> rupiah. </a:t>
            </a:r>
          </a:p>
          <a:p>
            <a:pPr marL="0" indent="0">
              <a:buNone/>
            </a:pPr>
            <a:endParaRPr lang="en-US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8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6739" y="5919646"/>
            <a:ext cx="771089" cy="868017"/>
          </a:xfrm>
        </p:spPr>
        <p:txBody>
          <a:bodyPr/>
          <a:lstStyle/>
          <a:p>
            <a:fld id="{31848269-4195-42B5-A56B-8E6FAD82AF4A}" type="slidenum">
              <a:rPr lang="id-ID" smtClean="0"/>
              <a:t>56</a:t>
            </a:fld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4742" y="0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Kejahatan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  <a:endParaRPr lang="en-US" sz="4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 dirty="0"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4741" y="1170052"/>
            <a:ext cx="11493087" cy="507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sz="2000" dirty="0" err="1" smtClean="0"/>
              <a:t>Diberitakan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25 Jul 2013</a:t>
            </a:r>
          </a:p>
          <a:p>
            <a:pPr marL="463550" indent="0">
              <a:buNone/>
            </a:pPr>
            <a:r>
              <a:rPr lang="en-US" sz="2000" dirty="0" err="1" smtClean="0"/>
              <a:t>Pemakaian</a:t>
            </a:r>
            <a:r>
              <a:rPr lang="en-US" sz="2000" dirty="0" smtClean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pencuri</a:t>
            </a:r>
            <a:r>
              <a:rPr lang="en-US" sz="2000" dirty="0" smtClean="0"/>
              <a:t> data. </a:t>
            </a:r>
          </a:p>
          <a:p>
            <a:pPr marL="463550" indent="0">
              <a:buNone/>
            </a:pPr>
            <a:r>
              <a:rPr lang="en-US" sz="2000" dirty="0" smtClean="0"/>
              <a:t>160 </a:t>
            </a:r>
            <a:r>
              <a:rPr lang="en-US" sz="2000" dirty="0" err="1" smtClean="0"/>
              <a:t>juta</a:t>
            </a:r>
            <a:r>
              <a:rPr lang="en-US" sz="2000" dirty="0" smtClean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</a:t>
            </a:r>
            <a:r>
              <a:rPr lang="en-US" sz="2000" dirty="0" err="1" smtClean="0"/>
              <a:t>dibajak</a:t>
            </a:r>
            <a:r>
              <a:rPr lang="en-US" sz="2000" dirty="0" smtClean="0"/>
              <a:t> </a:t>
            </a:r>
            <a:r>
              <a:rPr lang="en-US" sz="2000" dirty="0" err="1" smtClean="0"/>
              <a:t>datanya</a:t>
            </a:r>
            <a:r>
              <a:rPr lang="en-US" sz="2000" dirty="0" smtClean="0"/>
              <a:t>.</a:t>
            </a:r>
          </a:p>
          <a:p>
            <a:pPr marL="463550" indent="0">
              <a:buNone/>
            </a:pPr>
            <a:r>
              <a:rPr lang="en-US" sz="2000" dirty="0" err="1" smtClean="0"/>
              <a:t>Pencurian</a:t>
            </a:r>
            <a:r>
              <a:rPr lang="en-US" sz="2000" dirty="0" smtClean="0"/>
              <a:t> </a:t>
            </a:r>
            <a:r>
              <a:rPr lang="en-US" sz="2000" dirty="0" err="1" smtClean="0"/>
              <a:t>uang</a:t>
            </a:r>
            <a:r>
              <a:rPr lang="en-US" sz="2000" dirty="0" smtClean="0"/>
              <a:t> total </a:t>
            </a:r>
            <a:r>
              <a:rPr lang="en-US" sz="2000" dirty="0" err="1" smtClean="0"/>
              <a:t>sebesar</a:t>
            </a:r>
            <a:r>
              <a:rPr lang="en-US" sz="2000" dirty="0" smtClean="0"/>
              <a:t> 3,6 </a:t>
            </a:r>
            <a:r>
              <a:rPr lang="en-US" sz="2000" dirty="0" err="1" smtClean="0"/>
              <a:t>triliun</a:t>
            </a:r>
            <a:r>
              <a:rPr lang="en-US" sz="2000" dirty="0" smtClean="0"/>
              <a:t> rupiah.</a:t>
            </a:r>
          </a:p>
          <a:p>
            <a:pPr marL="463550" indent="0">
              <a:buNone/>
            </a:pPr>
            <a:r>
              <a:rPr lang="en-US" sz="2000" dirty="0" err="1" smtClean="0"/>
              <a:t>Kejahatan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5 orang, </a:t>
            </a:r>
            <a:r>
              <a:rPr lang="en-US" sz="2000" dirty="0" err="1" smtClean="0"/>
              <a:t>berkebangsaan</a:t>
            </a:r>
            <a:r>
              <a:rPr lang="en-US" sz="2000" dirty="0" smtClean="0"/>
              <a:t> </a:t>
            </a:r>
            <a:r>
              <a:rPr lang="en-US" sz="2000" dirty="0" err="1"/>
              <a:t>R</a:t>
            </a:r>
            <a:r>
              <a:rPr lang="en-US" sz="2000" dirty="0" err="1" smtClean="0"/>
              <a:t>usia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Ukraina</a:t>
            </a:r>
            <a:endParaRPr lang="en-US" sz="2000" dirty="0" smtClean="0"/>
          </a:p>
          <a:p>
            <a:pPr marL="463550" indent="0">
              <a:buNone/>
            </a:pPr>
            <a:endParaRPr lang="en-US" sz="2000" dirty="0"/>
          </a:p>
          <a:p>
            <a:pPr marL="463550" indent="0">
              <a:buNone/>
            </a:pPr>
            <a:endParaRPr lang="en-US" sz="2000" dirty="0"/>
          </a:p>
          <a:p>
            <a:pPr marL="806450" indent="-342900">
              <a:buFontTx/>
              <a:buChar char="-"/>
            </a:pPr>
            <a:r>
              <a:rPr lang="en-US" sz="2000" dirty="0" smtClean="0"/>
              <a:t>Vladimir </a:t>
            </a:r>
            <a:r>
              <a:rPr lang="en-US" sz="2000" dirty="0" err="1"/>
              <a:t>Drinkman</a:t>
            </a:r>
            <a:r>
              <a:rPr lang="en-US" sz="2000" dirty="0"/>
              <a:t>, 32,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Alexandr</a:t>
            </a:r>
            <a:r>
              <a:rPr lang="en-US" sz="2000" dirty="0"/>
              <a:t> Kalinin, 26, </a:t>
            </a:r>
            <a:r>
              <a:rPr lang="en-US" sz="2000" dirty="0" smtClean="0"/>
              <a:t>(</a:t>
            </a:r>
            <a:r>
              <a:rPr lang="en-US" sz="2000" dirty="0" err="1" smtClean="0"/>
              <a:t>Rusia</a:t>
            </a:r>
            <a:r>
              <a:rPr lang="en-US" sz="2000" dirty="0" smtClean="0"/>
              <a:t>)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men-disable antivirus.</a:t>
            </a:r>
          </a:p>
          <a:p>
            <a:pPr marL="806450" indent="-342900">
              <a:buFontTx/>
              <a:buChar char="-"/>
            </a:pPr>
            <a:r>
              <a:rPr lang="en-US" sz="2000" dirty="0" smtClean="0"/>
              <a:t>Roman </a:t>
            </a:r>
            <a:r>
              <a:rPr lang="en-US" sz="2000" dirty="0" err="1"/>
              <a:t>Kotov</a:t>
            </a:r>
            <a:r>
              <a:rPr lang="en-US" sz="2000" dirty="0"/>
              <a:t>, </a:t>
            </a:r>
            <a:r>
              <a:rPr lang="en-US" sz="2000" dirty="0" smtClean="0"/>
              <a:t>32 (</a:t>
            </a:r>
            <a:r>
              <a:rPr lang="en-US" sz="2000" dirty="0" err="1" smtClean="0"/>
              <a:t>Rusia</a:t>
            </a:r>
            <a:r>
              <a:rPr lang="en-US" sz="2000" dirty="0" smtClean="0"/>
              <a:t>), </a:t>
            </a:r>
            <a:r>
              <a:rPr lang="en-US" sz="2000" dirty="0" err="1" smtClean="0"/>
              <a:t>menggali</a:t>
            </a:r>
            <a:r>
              <a:rPr lang="en-US" sz="2000" dirty="0" smtClean="0"/>
              <a:t> data. </a:t>
            </a:r>
          </a:p>
          <a:p>
            <a:pPr marL="806450" indent="-342900">
              <a:buFontTx/>
              <a:buChar char="-"/>
            </a:pP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aktifitas</a:t>
            </a:r>
            <a:r>
              <a:rPr lang="en-US" sz="2000" dirty="0" smtClean="0"/>
              <a:t> dg anonymous </a:t>
            </a:r>
            <a:r>
              <a:rPr lang="en-US" sz="2000" dirty="0"/>
              <a:t>web-hosting services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Mikhail </a:t>
            </a:r>
            <a:r>
              <a:rPr lang="en-US" sz="2000" dirty="0" err="1"/>
              <a:t>Rytikov</a:t>
            </a:r>
            <a:r>
              <a:rPr lang="en-US" sz="2000" dirty="0"/>
              <a:t>, </a:t>
            </a:r>
            <a:r>
              <a:rPr lang="en-US" sz="2000" dirty="0" smtClean="0"/>
              <a:t>26 (</a:t>
            </a:r>
            <a:r>
              <a:rPr lang="en-US" sz="2000" dirty="0" err="1" smtClean="0"/>
              <a:t>Ukraina</a:t>
            </a:r>
            <a:r>
              <a:rPr lang="en-US" sz="2000" dirty="0" smtClean="0"/>
              <a:t>)</a:t>
            </a:r>
          </a:p>
          <a:p>
            <a:pPr marL="806450" indent="-342900">
              <a:buFontTx/>
              <a:buChar char="-"/>
            </a:pPr>
            <a:r>
              <a:rPr lang="en-US" sz="2000" dirty="0" err="1" smtClean="0"/>
              <a:t>Dmitriy</a:t>
            </a:r>
            <a:r>
              <a:rPr lang="en-US" sz="2000" dirty="0" smtClean="0"/>
              <a:t> </a:t>
            </a:r>
            <a:r>
              <a:rPr lang="en-US" sz="2000" dirty="0" err="1"/>
              <a:t>Smilianets</a:t>
            </a:r>
            <a:r>
              <a:rPr lang="en-US" sz="2000" dirty="0"/>
              <a:t>, 29, </a:t>
            </a:r>
            <a:r>
              <a:rPr lang="en-US" sz="2000" dirty="0" smtClean="0"/>
              <a:t>(</a:t>
            </a:r>
            <a:r>
              <a:rPr lang="en-US" sz="2000" dirty="0" err="1" smtClean="0"/>
              <a:t>Rusia</a:t>
            </a:r>
            <a:r>
              <a:rPr lang="en-US" sz="2000" dirty="0" smtClean="0"/>
              <a:t>) </a:t>
            </a:r>
            <a:r>
              <a:rPr lang="en-US" sz="2000" dirty="0" err="1" smtClean="0"/>
              <a:t>menjual</a:t>
            </a:r>
            <a:r>
              <a:rPr lang="en-US" sz="2000" dirty="0" smtClean="0"/>
              <a:t> data </a:t>
            </a:r>
            <a:r>
              <a:rPr lang="en-US" sz="2000" dirty="0" err="1" smtClean="0"/>
              <a:t>curian</a:t>
            </a:r>
            <a:r>
              <a:rPr lang="en-US" sz="2000" dirty="0" smtClean="0"/>
              <a:t> </a:t>
            </a:r>
            <a:r>
              <a:rPr lang="en-US" sz="2000" dirty="0" err="1" smtClean="0"/>
              <a:t>tsb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membagi-bagi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tim.</a:t>
            </a:r>
            <a:r>
              <a:rPr lang="en-US" sz="2000" dirty="0" smtClean="0"/>
              <a:t> </a:t>
            </a:r>
            <a:r>
              <a:rPr lang="en-US" sz="2000" dirty="0" err="1" smtClean="0"/>
              <a:t>Dia</a:t>
            </a:r>
            <a:r>
              <a:rPr lang="en-US" sz="2000" dirty="0" smtClean="0"/>
              <a:t> </a:t>
            </a:r>
            <a:r>
              <a:rPr lang="en-US" sz="2000" dirty="0" err="1" smtClean="0"/>
              <a:t>menjual</a:t>
            </a:r>
            <a:r>
              <a:rPr lang="en-US" sz="2000" dirty="0" smtClean="0"/>
              <a:t> $10 </a:t>
            </a:r>
            <a:r>
              <a:rPr lang="en-US" sz="2000" dirty="0" err="1" smtClean="0"/>
              <a:t>utk</a:t>
            </a:r>
            <a:r>
              <a:rPr lang="en-US" sz="2000" dirty="0" smtClean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US, $</a:t>
            </a:r>
            <a:r>
              <a:rPr lang="en-US" sz="2000" dirty="0"/>
              <a:t>15 </a:t>
            </a:r>
            <a:r>
              <a:rPr lang="en-US" sz="2000" dirty="0" err="1" smtClean="0"/>
              <a:t>utk</a:t>
            </a:r>
            <a:r>
              <a:rPr lang="en-US" sz="2000" dirty="0" smtClean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Canada </a:t>
            </a:r>
            <a:r>
              <a:rPr lang="en-US" sz="2000" dirty="0" err="1" smtClean="0"/>
              <a:t>dan</a:t>
            </a:r>
            <a:r>
              <a:rPr lang="en-US" sz="2000" dirty="0" smtClean="0"/>
              <a:t> $50 </a:t>
            </a:r>
            <a:r>
              <a:rPr lang="en-US" sz="2000" dirty="0" err="1" smtClean="0"/>
              <a:t>utk</a:t>
            </a:r>
            <a:r>
              <a:rPr lang="en-US" sz="2000" dirty="0" smtClean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Eropa</a:t>
            </a:r>
            <a:r>
              <a:rPr lang="en-US" sz="2000" dirty="0" smtClean="0"/>
              <a:t>, </a:t>
            </a:r>
            <a:r>
              <a:rPr lang="en-US" sz="2000" dirty="0" err="1" smtClean="0"/>
              <a:t>lbh</a:t>
            </a:r>
            <a:r>
              <a:rPr lang="en-US" sz="2000" dirty="0" smtClean="0"/>
              <a:t> </a:t>
            </a:r>
            <a:r>
              <a:rPr lang="en-US" sz="2000" dirty="0" err="1" smtClean="0"/>
              <a:t>mahal</a:t>
            </a:r>
            <a:r>
              <a:rPr lang="en-US" sz="2000" dirty="0" smtClean="0"/>
              <a:t> </a:t>
            </a:r>
            <a:r>
              <a:rPr lang="en-US" sz="2000" dirty="0" err="1" smtClean="0"/>
              <a:t>krn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chip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membuatnya</a:t>
            </a:r>
            <a:r>
              <a:rPr lang="en-US" sz="2000" dirty="0" smtClean="0"/>
              <a:t> </a:t>
            </a:r>
            <a:r>
              <a:rPr lang="en-US" sz="2000" dirty="0" err="1" smtClean="0"/>
              <a:t>lbh</a:t>
            </a:r>
            <a:r>
              <a:rPr lang="en-US" sz="2000" dirty="0" smtClean="0"/>
              <a:t> </a:t>
            </a:r>
            <a:r>
              <a:rPr lang="en-US" sz="2000" dirty="0" err="1" smtClean="0"/>
              <a:t>aman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5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6739" y="5919646"/>
            <a:ext cx="771089" cy="868017"/>
          </a:xfrm>
        </p:spPr>
        <p:txBody>
          <a:bodyPr/>
          <a:lstStyle/>
          <a:p>
            <a:fld id="{31848269-4195-42B5-A56B-8E6FAD82AF4A}" type="slidenum">
              <a:rPr lang="id-ID" smtClean="0"/>
              <a:t>57</a:t>
            </a:fld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4742" y="0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Kejahatan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  <a:endParaRPr lang="en-US" sz="4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2070313"/>
            <a:ext cx="4374792" cy="4555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1" y="883477"/>
            <a:ext cx="567690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226" y="389684"/>
            <a:ext cx="4905346" cy="62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4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6739" y="5919646"/>
            <a:ext cx="771089" cy="868017"/>
          </a:xfrm>
        </p:spPr>
        <p:txBody>
          <a:bodyPr/>
          <a:lstStyle/>
          <a:p>
            <a:fld id="{31848269-4195-42B5-A56B-8E6FAD82AF4A}" type="slidenum">
              <a:rPr lang="id-ID" smtClean="0"/>
              <a:t>58</a:t>
            </a:fld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4742" y="0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FF3300"/>
                </a:solidFill>
                <a:latin typeface="Bebas Neue" panose="020B0606020202050201" pitchFamily="34" charset="0"/>
              </a:rPr>
              <a:t>Kejahatan</a:t>
            </a:r>
            <a:r>
              <a:rPr lang="en-US" sz="4800" dirty="0" smtClean="0">
                <a:solidFill>
                  <a:srgbClr val="FF3300"/>
                </a:solidFill>
                <a:latin typeface="Bebas Neue" panose="020B0606020202050201" pitchFamily="34" charset="0"/>
              </a:rPr>
              <a:t> Komputer</a:t>
            </a:r>
            <a:endParaRPr lang="en-US" sz="4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sz="4800" dirty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7645" y="1366696"/>
            <a:ext cx="70640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Canggih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tidaknya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sebuah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kejahatan</a:t>
            </a:r>
            <a:r>
              <a:rPr lang="en-US" sz="2400" dirty="0" smtClean="0">
                <a:solidFill>
                  <a:schemeClr val="bg1"/>
                </a:solidFill>
              </a:rPr>
              <a:t> komputer </a:t>
            </a:r>
            <a:r>
              <a:rPr lang="en-US" sz="2400" dirty="0" err="1" smtClean="0">
                <a:solidFill>
                  <a:schemeClr val="bg1"/>
                </a:solidFill>
              </a:rPr>
              <a:t>bisa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dilihat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modus </a:t>
            </a:r>
            <a:r>
              <a:rPr lang="en-US" sz="2400" dirty="0" err="1" smtClean="0">
                <a:solidFill>
                  <a:schemeClr val="bg1"/>
                </a:solidFill>
              </a:rPr>
              <a:t>pelaksanaan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kejahatan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Cara </a:t>
            </a:r>
            <a:r>
              <a:rPr lang="en-US" sz="2400" dirty="0" err="1" smtClean="0">
                <a:solidFill>
                  <a:schemeClr val="bg1"/>
                </a:solidFill>
              </a:rPr>
              <a:t>tidak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canggih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mengintip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mencuri</a:t>
            </a:r>
            <a:r>
              <a:rPr lang="en-US" sz="2400" dirty="0" smtClean="0">
                <a:solidFill>
                  <a:schemeClr val="bg1"/>
                </a:solidFill>
              </a:rPr>
              <a:t> password / pin </a:t>
            </a:r>
            <a:r>
              <a:rPr lang="en-US" sz="2400" dirty="0" err="1" smtClean="0">
                <a:solidFill>
                  <a:schemeClr val="bg1"/>
                </a:solidFill>
              </a:rPr>
              <a:t>secara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fisik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Cara </a:t>
            </a:r>
            <a:r>
              <a:rPr lang="en-US" sz="2400" dirty="0" err="1" smtClean="0">
                <a:solidFill>
                  <a:schemeClr val="bg1"/>
                </a:solidFill>
              </a:rPr>
              <a:t>canggih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pelaku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meretas</a:t>
            </a:r>
            <a:r>
              <a:rPr lang="en-US" sz="2400" dirty="0" smtClean="0">
                <a:solidFill>
                  <a:schemeClr val="bg1"/>
                </a:solidFill>
              </a:rPr>
              <a:t> level </a:t>
            </a:r>
            <a:r>
              <a:rPr lang="en-US" sz="2400" dirty="0" err="1" smtClean="0">
                <a:solidFill>
                  <a:schemeClr val="bg1"/>
                </a:solidFill>
              </a:rPr>
              <a:t>aplikasi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Cara </a:t>
            </a:r>
            <a:r>
              <a:rPr lang="en-US" sz="2400" dirty="0" err="1" smtClean="0">
                <a:solidFill>
                  <a:schemeClr val="bg1"/>
                </a:solidFill>
              </a:rPr>
              <a:t>lebih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canggih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lagi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pelaku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meretas</a:t>
            </a:r>
            <a:r>
              <a:rPr lang="en-US" sz="2400" dirty="0" smtClean="0">
                <a:solidFill>
                  <a:schemeClr val="bg1"/>
                </a:solidFill>
              </a:rPr>
              <a:t> level </a:t>
            </a:r>
            <a:r>
              <a:rPr lang="en-US" sz="2400" dirty="0" err="1" smtClean="0">
                <a:solidFill>
                  <a:schemeClr val="bg1"/>
                </a:solidFill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level </a:t>
            </a:r>
            <a:r>
              <a:rPr lang="en-US" sz="2400" dirty="0" err="1" smtClean="0">
                <a:solidFill>
                  <a:schemeClr val="bg1"/>
                </a:solidFill>
              </a:rPr>
              <a:t>jaringan</a:t>
            </a:r>
            <a:r>
              <a:rPr lang="en-US" sz="2400" dirty="0" smtClean="0">
                <a:solidFill>
                  <a:schemeClr val="bg1"/>
                </a:solidFill>
              </a:rPr>
              <a:t> (internet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transport) </a:t>
            </a:r>
            <a:r>
              <a:rPr lang="en-US" sz="2400" dirty="0" err="1" smtClean="0">
                <a:solidFill>
                  <a:schemeClr val="bg1"/>
                </a:solidFill>
              </a:rPr>
              <a:t>sekaligus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Cara paling </a:t>
            </a:r>
            <a:r>
              <a:rPr lang="en-US" sz="2400" dirty="0" err="1" smtClean="0">
                <a:solidFill>
                  <a:schemeClr val="bg1"/>
                </a:solidFill>
              </a:rPr>
              <a:t>canggih</a:t>
            </a:r>
            <a:r>
              <a:rPr lang="en-US" sz="2400" dirty="0" smtClean="0">
                <a:solidFill>
                  <a:schemeClr val="bg1"/>
                </a:solidFill>
              </a:rPr>
              <a:t> bias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pelaku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mencuri</a:t>
            </a:r>
            <a:r>
              <a:rPr lang="en-US" sz="2400" dirty="0" smtClean="0">
                <a:solidFill>
                  <a:schemeClr val="bg1"/>
                </a:solidFill>
              </a:rPr>
              <a:t> raw data (data </a:t>
            </a:r>
            <a:r>
              <a:rPr lang="en-US" sz="2400" dirty="0" err="1" smtClean="0">
                <a:solidFill>
                  <a:schemeClr val="bg1"/>
                </a:solidFill>
              </a:rPr>
              <a:t>mentah</a:t>
            </a:r>
            <a:r>
              <a:rPr lang="en-US" sz="2400" dirty="0" smtClean="0">
                <a:solidFill>
                  <a:schemeClr val="bg1"/>
                </a:solidFill>
              </a:rPr>
              <a:t> bit 1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0)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akses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fisik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pada</a:t>
            </a:r>
            <a:r>
              <a:rPr lang="en-US" sz="2400" dirty="0" smtClean="0">
                <a:solidFill>
                  <a:schemeClr val="bg1"/>
                </a:solidFill>
              </a:rPr>
              <a:t> Physical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Data Link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menganalisisnya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pada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ranah</a:t>
            </a:r>
            <a:r>
              <a:rPr lang="en-US" sz="2400" dirty="0" smtClean="0">
                <a:solidFill>
                  <a:schemeClr val="bg1"/>
                </a:solidFill>
              </a:rPr>
              <a:t> Bahasa </a:t>
            </a:r>
            <a:r>
              <a:rPr lang="en-US" sz="2400" dirty="0" err="1" smtClean="0">
                <a:solidFill>
                  <a:schemeClr val="bg1"/>
                </a:solidFill>
              </a:rPr>
              <a:t>Mesin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7" y="1366696"/>
            <a:ext cx="39147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7486" y="2511549"/>
            <a:ext cx="9905999" cy="779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err="1" smtClean="0">
                <a:cs typeface="Arial" panose="020B0604020202020204" pitchFamily="34" charset="0"/>
              </a:rPr>
              <a:t>Pengaruh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Penggunaan</a:t>
            </a:r>
            <a:r>
              <a:rPr lang="en-US" sz="4800" dirty="0" smtClean="0">
                <a:cs typeface="Arial" panose="020B0604020202020204" pitchFamily="34" charset="0"/>
              </a:rPr>
              <a:t> Komputer </a:t>
            </a:r>
            <a:r>
              <a:rPr lang="en-US" sz="4800" dirty="0" err="1" smtClean="0">
                <a:cs typeface="Arial" panose="020B0604020202020204" pitchFamily="34" charset="0"/>
              </a:rPr>
              <a:t>pada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Berbagai</a:t>
            </a:r>
            <a:r>
              <a:rPr lang="en-US" sz="4800" dirty="0" smtClean="0"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cs typeface="Arial" panose="020B0604020202020204" pitchFamily="34" charset="0"/>
              </a:rPr>
              <a:t>Bidang</a:t>
            </a:r>
            <a:endParaRPr lang="id-ID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70" y="915330"/>
            <a:ext cx="9905999" cy="4064001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Ke-3, 4, 5, 6</a:t>
            </a:r>
            <a:endParaRPr lang="en-US" dirty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Pengaruh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Penggunaan</a:t>
            </a:r>
            <a:r>
              <a:rPr lang="en-US" dirty="0" smtClean="0">
                <a:latin typeface="Bebas Neue" panose="020B0606020202050201" pitchFamily="34" charset="0"/>
              </a:rPr>
              <a:t> Komputer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Kesehatan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Manusia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Kejahatan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Keamanan</a:t>
            </a:r>
            <a:r>
              <a:rPr lang="en-US" dirty="0" smtClean="0">
                <a:latin typeface="Bebas Neue" panose="020B0606020202050201" pitchFamily="34" charset="0"/>
              </a:rPr>
              <a:t> Komputer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smtClean="0">
                <a:latin typeface="Bebas Neue" panose="020B0606020202050201" pitchFamily="34" charset="0"/>
              </a:rPr>
              <a:t>(</a:t>
            </a:r>
            <a:r>
              <a:rPr lang="en-US" dirty="0" err="1" smtClean="0">
                <a:latin typeface="Bebas Neue" panose="020B0606020202050201" pitchFamily="34" charset="0"/>
              </a:rPr>
              <a:t>Memilih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salah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satu</a:t>
            </a:r>
            <a:r>
              <a:rPr lang="en-US" dirty="0" smtClean="0">
                <a:latin typeface="Bebas Neue" panose="020B0606020202050201" pitchFamily="34" charset="0"/>
              </a:rPr>
              <a:t> topik)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>
              <a:buClr>
                <a:srgbClr val="FF0000"/>
              </a:buClr>
              <a:buSzPct val="100000"/>
            </a:pPr>
            <a:r>
              <a:rPr lang="en-US" dirty="0" err="1" smtClean="0">
                <a:latin typeface="Bebas Neue" panose="020B0606020202050201" pitchFamily="34" charset="0"/>
              </a:rPr>
              <a:t>Penyampaian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Materi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oleh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Dosen</a:t>
            </a:r>
            <a:endParaRPr lang="en-US" dirty="0" smtClean="0">
              <a:latin typeface="Bebas Neue" panose="020B0606020202050201" pitchFamily="34" charset="0"/>
            </a:endParaRPr>
          </a:p>
          <a:p>
            <a:pPr>
              <a:buClr>
                <a:srgbClr val="FF0000"/>
              </a:buClr>
              <a:buSzPct val="100000"/>
            </a:pPr>
            <a:r>
              <a:rPr lang="en-US" dirty="0" err="1" smtClean="0">
                <a:latin typeface="Bebas Neue" panose="020B0606020202050201" pitchFamily="34" charset="0"/>
              </a:rPr>
              <a:t>Kegiatan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Mahasiswa</a:t>
            </a:r>
            <a:r>
              <a:rPr lang="en-US" dirty="0" smtClean="0">
                <a:latin typeface="Bebas Neue" panose="020B0606020202050201" pitchFamily="34" charset="0"/>
              </a:rPr>
              <a:t>: </a:t>
            </a:r>
            <a:r>
              <a:rPr lang="en-US" dirty="0" err="1" smtClean="0">
                <a:latin typeface="Bebas Neue" panose="020B0606020202050201" pitchFamily="34" charset="0"/>
              </a:rPr>
              <a:t>Eksplorasi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Informasi</a:t>
            </a:r>
            <a:r>
              <a:rPr lang="en-US" dirty="0">
                <a:latin typeface="Bebas Neue" panose="020B0606020202050201" pitchFamily="34" charset="0"/>
              </a:rPr>
              <a:t>,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Diskusi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Persiapan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Materi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Presentasi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Presentasi</a:t>
            </a:r>
            <a:endParaRPr lang="en-US" dirty="0" smtClean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6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59990"/>
            <a:ext cx="9905999" cy="4064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cs typeface="Arial" panose="020B0604020202020204" pitchFamily="34" charset="0"/>
              </a:rPr>
              <a:t>Ditinjau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dari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bidangnya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cs typeface="Arial" panose="020B0604020202020204" pitchFamily="34" charset="0"/>
              </a:rPr>
              <a:t>Pendidikan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cs typeface="Arial" panose="020B0604020202020204" pitchFamily="34" charset="0"/>
              </a:rPr>
              <a:t>Kesehatan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T</a:t>
            </a:r>
            <a:r>
              <a:rPr lang="en-US" dirty="0" smtClean="0">
                <a:cs typeface="Arial" panose="020B0604020202020204" pitchFamily="34" charset="0"/>
              </a:rPr>
              <a:t>elekomunikasi </a:t>
            </a:r>
            <a:r>
              <a:rPr lang="en-US" dirty="0" err="1" smtClean="0">
                <a:cs typeface="Arial" panose="020B0604020202020204" pitchFamily="34" charset="0"/>
              </a:rPr>
              <a:t>dan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akses</a:t>
            </a:r>
            <a:r>
              <a:rPr lang="en-US" dirty="0" smtClean="0">
                <a:cs typeface="Arial" panose="020B0604020202020204" pitchFamily="34" charset="0"/>
              </a:rPr>
              <a:t> internet(ICT)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cs typeface="Arial" panose="020B0604020202020204" pitchFamily="34" charset="0"/>
              </a:rPr>
              <a:t>Perbankan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cs typeface="Arial" panose="020B0604020202020204" pitchFamily="34" charset="0"/>
              </a:rPr>
              <a:t>Pertanian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cs typeface="Arial" panose="020B0604020202020204" pitchFamily="34" charset="0"/>
              </a:rPr>
              <a:t>Kelautan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cs typeface="Arial" panose="020B0604020202020204" pitchFamily="34" charset="0"/>
              </a:rPr>
              <a:t>Transportasi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cs typeface="Arial" panose="020B0604020202020204" pitchFamily="34" charset="0"/>
              </a:rPr>
              <a:t>Infrastruktur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Sipil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cs typeface="Arial" panose="020B0604020202020204" pitchFamily="34" charset="0"/>
              </a:rPr>
              <a:t>Militer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cs typeface="Arial" panose="020B0604020202020204" pitchFamily="34" charset="0"/>
              </a:rPr>
              <a:t>Dan </a:t>
            </a:r>
            <a:r>
              <a:rPr lang="en-US" dirty="0" err="1" smtClean="0">
                <a:cs typeface="Arial" panose="020B0604020202020204" pitchFamily="34" charset="0"/>
              </a:rPr>
              <a:t>masih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banyak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lagi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60</a:t>
            </a:fld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41412" y="1171679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Dalam Berbagai Bidang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772" y="2106190"/>
            <a:ext cx="9905999" cy="44012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Sedangkan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tiap-tiap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bidang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itu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sendiri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mencakup</a:t>
            </a:r>
            <a:r>
              <a:rPr lang="en-US" dirty="0" smtClean="0">
                <a:cs typeface="Arial" panose="020B0604020202020204" pitchFamily="34" charset="0"/>
              </a:rPr>
              <a:t> sektor:</a:t>
            </a:r>
          </a:p>
          <a:p>
            <a:r>
              <a:rPr lang="en-US" dirty="0">
                <a:cs typeface="Arial" panose="020B0604020202020204" pitchFamily="34" charset="0"/>
              </a:rPr>
              <a:t>S</a:t>
            </a:r>
            <a:r>
              <a:rPr lang="en-US" dirty="0" smtClean="0">
                <a:cs typeface="Arial" panose="020B0604020202020204" pitchFamily="34" charset="0"/>
              </a:rPr>
              <a:t>ektor </a:t>
            </a:r>
            <a:r>
              <a:rPr lang="en-US" dirty="0" err="1" smtClean="0">
                <a:cs typeface="Arial" panose="020B0604020202020204" pitchFamily="34" charset="0"/>
              </a:rPr>
              <a:t>pemerintahan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Sektor </a:t>
            </a:r>
            <a:r>
              <a:rPr lang="en-US" dirty="0" err="1" smtClean="0">
                <a:cs typeface="Arial" panose="020B0604020202020204" pitchFamily="34" charset="0"/>
              </a:rPr>
              <a:t>swasta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err="1" smtClean="0">
                <a:cs typeface="Arial" panose="020B0604020202020204" pitchFamily="34" charset="0"/>
              </a:rPr>
              <a:t>Pemakain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individu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atau</a:t>
            </a:r>
            <a:r>
              <a:rPr lang="en-US" dirty="0" smtClean="0">
                <a:cs typeface="Arial" panose="020B0604020202020204" pitchFamily="34" charset="0"/>
              </a:rPr>
              <a:t> UKM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Sektor </a:t>
            </a:r>
            <a:r>
              <a:rPr lang="en-US" dirty="0" err="1" smtClean="0">
                <a:cs typeface="Arial" panose="020B0604020202020204" pitchFamily="34" charset="0"/>
              </a:rPr>
              <a:t>swasta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terdiri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dari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jenis</a:t>
            </a:r>
            <a:r>
              <a:rPr lang="en-US" dirty="0" smtClean="0"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cs typeface="Arial" panose="020B0604020202020204" pitchFamily="34" charset="0"/>
              </a:rPr>
              <a:t>Manufaktur</a:t>
            </a: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cs typeface="Arial" panose="020B0604020202020204" pitchFamily="34" charset="0"/>
              </a:rPr>
              <a:t>Penyedia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jasa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layanan</a:t>
            </a:r>
            <a:r>
              <a:rPr lang="en-US" dirty="0">
                <a:cs typeface="Arial" panose="020B0604020202020204" pitchFamily="34" charset="0"/>
              </a:rPr>
              <a:t> (operations)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cs typeface="Arial" panose="020B0604020202020204" pitchFamily="34" charset="0"/>
              </a:rPr>
              <a:t>Konsultan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61</a:t>
            </a:fld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41412" y="1171679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Dalam Berbagai Bidang</a:t>
            </a:r>
            <a:endParaRPr lang="id-ID" sz="2800" b="1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50" y="149286"/>
            <a:ext cx="9905998" cy="934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75" y="1369145"/>
            <a:ext cx="10562908" cy="569339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 smtClean="0">
                <a:cs typeface="Arial" panose="020B0604020202020204" pitchFamily="34" charset="0"/>
              </a:rPr>
              <a:t>Dan…</a:t>
            </a:r>
          </a:p>
          <a:p>
            <a:pPr marL="0" indent="0">
              <a:buSzPct val="100000"/>
              <a:buNone/>
            </a:pPr>
            <a:r>
              <a:rPr lang="en-US" dirty="0" err="1">
                <a:cs typeface="Arial" panose="020B0604020202020204" pitchFamily="34" charset="0"/>
              </a:rPr>
              <a:t>u</a:t>
            </a:r>
            <a:r>
              <a:rPr lang="en-US" dirty="0" err="1" smtClean="0">
                <a:cs typeface="Arial" panose="020B0604020202020204" pitchFamily="34" charset="0"/>
              </a:rPr>
              <a:t>ntuk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setiap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bidang</a:t>
            </a:r>
            <a:r>
              <a:rPr lang="en-US" dirty="0" smtClean="0">
                <a:cs typeface="Arial" panose="020B0604020202020204" pitchFamily="34" charset="0"/>
              </a:rPr>
              <a:t>, sektor </a:t>
            </a:r>
            <a:r>
              <a:rPr lang="en-US" dirty="0" err="1" smtClean="0">
                <a:cs typeface="Arial" panose="020B0604020202020204" pitchFamily="34" charset="0"/>
              </a:rPr>
              <a:t>dan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jenis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itu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penggunaan</a:t>
            </a:r>
            <a:r>
              <a:rPr lang="en-US" dirty="0" smtClean="0">
                <a:cs typeface="Arial" panose="020B0604020202020204" pitchFamily="34" charset="0"/>
              </a:rPr>
              <a:t> komputer </a:t>
            </a:r>
            <a:r>
              <a:rPr lang="en-US" dirty="0" err="1" smtClean="0">
                <a:cs typeface="Arial" panose="020B0604020202020204" pitchFamily="34" charset="0"/>
              </a:rPr>
              <a:t>mengubah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cara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manusia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dalam</a:t>
            </a:r>
            <a:r>
              <a:rPr lang="en-US" dirty="0" smtClean="0">
                <a:cs typeface="Arial" panose="020B0604020202020204" pitchFamily="34" charset="0"/>
              </a:rPr>
              <a:t> proses </a:t>
            </a:r>
            <a:r>
              <a:rPr lang="en-US" dirty="0" err="1" smtClean="0">
                <a:cs typeface="Arial" panose="020B0604020202020204" pitchFamily="34" charset="0"/>
              </a:rPr>
              <a:t>kerja</a:t>
            </a:r>
            <a:r>
              <a:rPr lang="en-US" dirty="0" smtClean="0">
                <a:cs typeface="Arial" panose="020B0604020202020204" pitchFamily="34" charset="0"/>
              </a:rPr>
              <a:t> (business process), </a:t>
            </a:r>
            <a:r>
              <a:rPr lang="en-US" dirty="0" err="1" smtClean="0">
                <a:cs typeface="Arial" panose="020B0604020202020204" pitchFamily="34" charset="0"/>
              </a:rPr>
              <a:t>a.l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  <a:r>
              <a:rPr lang="en-US" dirty="0" err="1" smtClean="0">
                <a:cs typeface="Arial" panose="020B0604020202020204" pitchFamily="34" charset="0"/>
              </a:rPr>
              <a:t>pada</a:t>
            </a:r>
            <a:r>
              <a:rPr lang="en-US" dirty="0" smtClean="0">
                <a:cs typeface="Arial" panose="020B0604020202020204" pitchFamily="34" charset="0"/>
              </a:rPr>
              <a:t>:  </a:t>
            </a:r>
          </a:p>
          <a:p>
            <a:pPr marL="0" indent="0">
              <a:buSzPct val="100000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685800" lvl="2" indent="-228600">
              <a:buSzPct val="100000"/>
            </a:pPr>
            <a:r>
              <a:rPr lang="en-US" sz="2800" dirty="0" err="1" smtClean="0"/>
              <a:t>Bagian</a:t>
            </a:r>
            <a:r>
              <a:rPr lang="en-US" sz="2800" dirty="0" smtClean="0"/>
              <a:t> HRD</a:t>
            </a:r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Bukti</a:t>
            </a:r>
            <a:r>
              <a:rPr lang="en-US" sz="2100" dirty="0"/>
              <a:t> </a:t>
            </a:r>
            <a:r>
              <a:rPr lang="en-US" sz="2100" dirty="0" err="1"/>
              <a:t>Kehadiran</a:t>
            </a:r>
            <a:r>
              <a:rPr lang="en-US" sz="2100" dirty="0"/>
              <a:t> </a:t>
            </a:r>
            <a:r>
              <a:rPr lang="en-US" sz="2100" dirty="0" err="1" smtClean="0"/>
              <a:t>karyawan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Pembayaran</a:t>
            </a:r>
            <a:r>
              <a:rPr lang="en-US" sz="2100" dirty="0" smtClean="0"/>
              <a:t> </a:t>
            </a:r>
            <a:r>
              <a:rPr lang="en-US" sz="2100" dirty="0" err="1"/>
              <a:t>g</a:t>
            </a:r>
            <a:r>
              <a:rPr lang="en-US" sz="2100" dirty="0" err="1" smtClean="0"/>
              <a:t>aji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Pembuatan</a:t>
            </a:r>
            <a:r>
              <a:rPr lang="en-US" sz="2100" dirty="0" smtClean="0"/>
              <a:t> slip </a:t>
            </a:r>
            <a:r>
              <a:rPr lang="en-US" sz="2100" dirty="0" err="1" smtClean="0"/>
              <a:t>gaji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Rencana</a:t>
            </a:r>
            <a:r>
              <a:rPr lang="en-US" sz="2100" dirty="0" smtClean="0"/>
              <a:t> </a:t>
            </a:r>
            <a:r>
              <a:rPr lang="en-US" sz="2100" dirty="0" err="1" smtClean="0"/>
              <a:t>rekrutmen</a:t>
            </a:r>
            <a:r>
              <a:rPr lang="en-US" sz="2100" dirty="0" smtClean="0"/>
              <a:t> </a:t>
            </a:r>
            <a:r>
              <a:rPr lang="en-US" sz="2100" dirty="0" err="1" smtClean="0"/>
              <a:t>tahunan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Proyeksi</a:t>
            </a:r>
            <a:r>
              <a:rPr lang="en-US" sz="2100" dirty="0" smtClean="0"/>
              <a:t> </a:t>
            </a:r>
            <a:r>
              <a:rPr lang="en-US" sz="2100" dirty="0" err="1" smtClean="0"/>
              <a:t>ukuran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struktur</a:t>
            </a:r>
            <a:r>
              <a:rPr lang="en-US" sz="2100" dirty="0" smtClean="0"/>
              <a:t> </a:t>
            </a:r>
            <a:r>
              <a:rPr lang="en-US" sz="2100" dirty="0" err="1" smtClean="0"/>
              <a:t>organisasi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smtClean="0"/>
              <a:t>Database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Dokumentasi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Presentas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62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19375" y="8459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Dalam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Berbagai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Bidang</a:t>
            </a:r>
            <a:endParaRPr lang="id-ID" sz="2800" b="1" dirty="0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50" y="149286"/>
            <a:ext cx="9905998" cy="934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53" y="1814078"/>
            <a:ext cx="10562908" cy="5693391"/>
          </a:xfrm>
        </p:spPr>
        <p:txBody>
          <a:bodyPr>
            <a:normAutofit/>
          </a:bodyPr>
          <a:lstStyle/>
          <a:p>
            <a:pPr marL="685800" lvl="2" indent="-228600">
              <a:buSzPct val="100000"/>
            </a:pPr>
            <a:r>
              <a:rPr lang="en-US" sz="2800" dirty="0" err="1" smtClean="0"/>
              <a:t>Bagian</a:t>
            </a:r>
            <a:r>
              <a:rPr lang="en-US" sz="2800" dirty="0" smtClean="0"/>
              <a:t> Sales (</a:t>
            </a:r>
            <a:r>
              <a:rPr lang="en-US" sz="2800" dirty="0" err="1" smtClean="0"/>
              <a:t>Penjualan</a:t>
            </a:r>
            <a:r>
              <a:rPr lang="en-US" sz="2800" dirty="0" smtClean="0"/>
              <a:t>)</a:t>
            </a:r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 smtClean="0"/>
              <a:t>Pemasukan</a:t>
            </a:r>
            <a:endParaRPr lang="en-US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/>
              <a:t>Database</a:t>
            </a:r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Dokumentasi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Presentasi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>
              <a:cs typeface="Arial" panose="020B0604020202020204" pitchFamily="34" charset="0"/>
            </a:endParaRPr>
          </a:p>
          <a:p>
            <a:pPr marL="685800" lvl="2" indent="-228600">
              <a:buSzPct val="100000"/>
            </a:pPr>
            <a:r>
              <a:rPr lang="en-US" sz="2800" dirty="0" err="1"/>
              <a:t>Bagian</a:t>
            </a:r>
            <a:r>
              <a:rPr lang="en-US" sz="2800" dirty="0"/>
              <a:t> A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Rencana</a:t>
            </a:r>
            <a:r>
              <a:rPr lang="en-US" sz="2100" dirty="0"/>
              <a:t> </a:t>
            </a:r>
            <a:r>
              <a:rPr lang="en-US" sz="2100" dirty="0" err="1"/>
              <a:t>Anggaran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Laporan</a:t>
            </a:r>
            <a:r>
              <a:rPr lang="en-US" sz="2100" dirty="0"/>
              <a:t> </a:t>
            </a:r>
            <a:r>
              <a:rPr lang="en-US" sz="2100" dirty="0" err="1"/>
              <a:t>Realisasi</a:t>
            </a:r>
            <a:r>
              <a:rPr lang="en-US" sz="2100" dirty="0"/>
              <a:t> </a:t>
            </a:r>
            <a:r>
              <a:rPr lang="en-US" sz="2100" dirty="0" err="1"/>
              <a:t>Pengeluaran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Manajemen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/>
              <a:t>Database</a:t>
            </a:r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Dokumentasi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Presentasi</a:t>
            </a:r>
            <a:endParaRPr lang="en-US" sz="2100" dirty="0"/>
          </a:p>
          <a:p>
            <a:pPr marL="906462" lvl="3" indent="0">
              <a:buSzPct val="100000"/>
              <a:buNone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63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19375" y="8459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Dalam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Berbagai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Bidang</a:t>
            </a:r>
            <a:endParaRPr lang="id-ID" sz="2800" b="1" dirty="0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50" y="149286"/>
            <a:ext cx="9905998" cy="934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75" y="1369145"/>
            <a:ext cx="10562908" cy="5693391"/>
          </a:xfrm>
        </p:spPr>
        <p:txBody>
          <a:bodyPr>
            <a:normAutofit/>
          </a:bodyPr>
          <a:lstStyle/>
          <a:p>
            <a:pPr marL="685800" lvl="2" indent="-228600">
              <a:buSzPct val="100000"/>
            </a:pPr>
            <a:r>
              <a:rPr lang="en-US" sz="2800" dirty="0" err="1" smtClean="0"/>
              <a:t>Bagian</a:t>
            </a:r>
            <a:r>
              <a:rPr lang="en-US" sz="2800" dirty="0" smtClean="0"/>
              <a:t> B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Rencana</a:t>
            </a:r>
            <a:r>
              <a:rPr lang="en-US" sz="2100" dirty="0"/>
              <a:t> </a:t>
            </a:r>
            <a:r>
              <a:rPr lang="en-US" sz="2100" dirty="0" err="1"/>
              <a:t>Anggaran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Laporan</a:t>
            </a:r>
            <a:r>
              <a:rPr lang="en-US" sz="2100" dirty="0"/>
              <a:t> </a:t>
            </a:r>
            <a:r>
              <a:rPr lang="en-US" sz="2100" dirty="0" err="1"/>
              <a:t>Realisasi</a:t>
            </a:r>
            <a:r>
              <a:rPr lang="en-US" sz="2100" dirty="0"/>
              <a:t> </a:t>
            </a:r>
            <a:r>
              <a:rPr lang="en-US" sz="2100" dirty="0" err="1"/>
              <a:t>Pengeluaran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Manajemen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/>
              <a:t>Database</a:t>
            </a:r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Dokumentasi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Presentasi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685800" lvl="2" indent="-228600">
              <a:buSzPct val="100000"/>
            </a:pP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smtClean="0"/>
              <a:t>C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Rencana</a:t>
            </a:r>
            <a:r>
              <a:rPr lang="en-US" sz="2100" dirty="0"/>
              <a:t> </a:t>
            </a:r>
            <a:r>
              <a:rPr lang="en-US" sz="2100" dirty="0" err="1"/>
              <a:t>Anggaran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Laporan</a:t>
            </a:r>
            <a:r>
              <a:rPr lang="en-US" sz="2100" dirty="0"/>
              <a:t> </a:t>
            </a:r>
            <a:r>
              <a:rPr lang="en-US" sz="2100" dirty="0" err="1"/>
              <a:t>Realisasi</a:t>
            </a:r>
            <a:r>
              <a:rPr lang="en-US" sz="2100" dirty="0"/>
              <a:t> </a:t>
            </a:r>
            <a:r>
              <a:rPr lang="en-US" sz="2100" dirty="0" err="1"/>
              <a:t>Pengeluaran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Manajemen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/>
              <a:t>Database</a:t>
            </a:r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Dokumentasi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Presentasi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685800" lvl="2" indent="-228600">
              <a:buSzPct val="100000"/>
            </a:pPr>
            <a:endParaRPr lang="en-US" sz="28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457200" lvl="2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64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19375" y="8459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Dalam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Berbagai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Bidang</a:t>
            </a:r>
            <a:endParaRPr lang="id-ID" sz="2800" b="1" dirty="0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50" y="149286"/>
            <a:ext cx="9905998" cy="934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Pengaruh</a:t>
            </a:r>
            <a:r>
              <a:rPr lang="en-US" dirty="0" smtClean="0"/>
              <a:t> KOMPUTER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75" y="1369145"/>
            <a:ext cx="10562908" cy="5693391"/>
          </a:xfrm>
        </p:spPr>
        <p:txBody>
          <a:bodyPr>
            <a:normAutofit/>
          </a:bodyPr>
          <a:lstStyle/>
          <a:p>
            <a:pPr marL="685800" lvl="2" indent="-228600">
              <a:buSzPct val="100000"/>
            </a:pP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smtClean="0"/>
              <a:t>ICT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Rencana</a:t>
            </a:r>
            <a:r>
              <a:rPr lang="en-US" sz="2100" dirty="0"/>
              <a:t> </a:t>
            </a:r>
            <a:r>
              <a:rPr lang="en-US" sz="2100" dirty="0" err="1"/>
              <a:t>Anggaran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Laporan</a:t>
            </a:r>
            <a:r>
              <a:rPr lang="en-US" sz="2100" dirty="0"/>
              <a:t> </a:t>
            </a:r>
            <a:r>
              <a:rPr lang="en-US" sz="2100" dirty="0" err="1"/>
              <a:t>Realisasi</a:t>
            </a:r>
            <a:r>
              <a:rPr lang="en-US" sz="2100" dirty="0"/>
              <a:t> </a:t>
            </a:r>
            <a:r>
              <a:rPr lang="en-US" sz="2100" dirty="0" err="1"/>
              <a:t>Pengeluaran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Manajemen</a:t>
            </a:r>
            <a:r>
              <a:rPr lang="en-US" sz="2100" dirty="0"/>
              <a:t> </a:t>
            </a:r>
            <a:r>
              <a:rPr lang="en-US" sz="2100" dirty="0" err="1" smtClean="0"/>
              <a:t>Proyek</a:t>
            </a:r>
            <a:endParaRPr lang="en-US" sz="2100" dirty="0" smtClean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Pengaturan</a:t>
            </a:r>
            <a:r>
              <a:rPr lang="en-US" sz="2100" dirty="0" smtClean="0"/>
              <a:t> Help Desk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 smtClean="0"/>
              <a:t>Penyediaan</a:t>
            </a:r>
            <a:r>
              <a:rPr lang="en-US" sz="2100" dirty="0" smtClean="0"/>
              <a:t> </a:t>
            </a:r>
            <a:r>
              <a:rPr lang="en-US" sz="2100" dirty="0" err="1" smtClean="0"/>
              <a:t>Infrastruktur</a:t>
            </a:r>
            <a:r>
              <a:rPr lang="en-US" sz="2100" dirty="0" smtClean="0"/>
              <a:t> ICT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keseluruhan</a:t>
            </a:r>
            <a:r>
              <a:rPr lang="en-US" sz="2100" dirty="0" smtClean="0"/>
              <a:t> </a:t>
            </a:r>
            <a:r>
              <a:rPr lang="en-US" sz="2100" dirty="0" err="1" smtClean="0"/>
              <a:t>operasional</a:t>
            </a:r>
            <a:r>
              <a:rPr lang="en-US" sz="2100" dirty="0" smtClean="0"/>
              <a:t> </a:t>
            </a:r>
            <a:r>
              <a:rPr lang="en-US" sz="2100" dirty="0" err="1" smtClean="0"/>
              <a:t>perusahaan</a:t>
            </a:r>
            <a:r>
              <a:rPr lang="en-US" sz="2100" dirty="0" smtClean="0"/>
              <a:t> (Students to define)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Dokumentasi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/>
              <a:t>Presentasi</a:t>
            </a:r>
            <a:endParaRPr lang="en-US" sz="21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685800" lvl="2" indent="-228600">
              <a:buSzPct val="100000"/>
            </a:pPr>
            <a:r>
              <a:rPr lang="en-US" sz="2800" dirty="0" err="1"/>
              <a:t>Keuangan</a:t>
            </a:r>
            <a:endParaRPr lang="en-US" sz="2800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Pemasukan</a:t>
            </a:r>
            <a:endParaRPr lang="en-US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  <a:p>
            <a:pPr marL="1249362" lvl="3" indent="-342900"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2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65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119375" y="845926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Dalam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Berbagai</a:t>
            </a:r>
            <a:r>
              <a:rPr lang="en-US" sz="2800" b="1" dirty="0" smtClean="0">
                <a:solidFill>
                  <a:srgbClr val="FF33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3300"/>
                </a:solidFill>
                <a:latin typeface="Century Gothic" panose="020B0502020202020204" pitchFamily="34" charset="0"/>
              </a:rPr>
              <a:t>Bidang</a:t>
            </a:r>
            <a:endParaRPr lang="id-ID" sz="2800" b="1" dirty="0">
              <a:solidFill>
                <a:srgbClr val="FF33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0230" y="2194287"/>
            <a:ext cx="99277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bg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4400" smtClean="0">
                <a:solidFill>
                  <a:schemeClr val="tx1"/>
                </a:solidFill>
              </a:rPr>
              <a:t>Terima Kasih</a:t>
            </a:r>
            <a:endParaRPr lang="id-ID" sz="440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0230" y="3578466"/>
            <a:ext cx="9927770" cy="1028020"/>
          </a:xfrm>
        </p:spPr>
        <p:txBody>
          <a:bodyPr>
            <a:normAutofit/>
          </a:bodyPr>
          <a:lstStyle/>
          <a:p>
            <a:r>
              <a:rPr lang="en-US" sz="5400" smtClean="0"/>
              <a:t>Terima Kasih</a:t>
            </a:r>
            <a:endParaRPr lang="id-ID" sz="5400"/>
          </a:p>
        </p:txBody>
      </p:sp>
    </p:spTree>
    <p:extLst>
      <p:ext uri="{BB962C8B-B14F-4D97-AF65-F5344CB8AC3E}">
        <p14:creationId xmlns:p14="http://schemas.microsoft.com/office/powerpoint/2010/main" val="32401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96" y="674698"/>
            <a:ext cx="9905999" cy="596056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Eksplorasi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Presentasi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oleh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Mahasiswa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pertama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dalam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r>
              <a:rPr lang="en-US" dirty="0" smtClean="0">
                <a:latin typeface="Bebas Neue" panose="020B0606020202050201" pitchFamily="34" charset="0"/>
              </a:rPr>
              <a:t>:</a:t>
            </a:r>
            <a:endParaRPr lang="en-US" dirty="0">
              <a:latin typeface="Bebas Neue" panose="020B0606020202050201" pitchFamily="34" charset="0"/>
            </a:endParaRPr>
          </a:p>
          <a:p>
            <a:pPr marL="906462" lvl="2" indent="0">
              <a:buSzPct val="10000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Mhs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melakukan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eksplorasi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informasi</a:t>
            </a:r>
            <a:r>
              <a:rPr lang="en-US" dirty="0">
                <a:latin typeface="Bebas Neue" panose="020B0606020202050201" pitchFamily="34" charset="0"/>
              </a:rPr>
              <a:t> di </a:t>
            </a:r>
            <a:r>
              <a:rPr lang="en-US" dirty="0" err="1">
                <a:latin typeface="Bebas Neue" panose="020B0606020202050201" pitchFamily="34" charset="0"/>
              </a:rPr>
              <a:t>kelas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selama</a:t>
            </a:r>
            <a:r>
              <a:rPr lang="en-US" dirty="0">
                <a:latin typeface="Bebas Neue" panose="020B0606020202050201" pitchFamily="34" charset="0"/>
              </a:rPr>
              <a:t> 70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  <a:p>
            <a:pPr marL="906462" lvl="2" indent="0"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ebas Neue" panose="020B0606020202050201" pitchFamily="34" charset="0"/>
              </a:rPr>
              <a:t>Sesi</a:t>
            </a:r>
            <a:r>
              <a:rPr lang="en-US" dirty="0" smtClean="0">
                <a:latin typeface="Bebas Neue" panose="020B0606020202050201" pitchFamily="34" charset="0"/>
              </a:rPr>
              <a:t> di </a:t>
            </a:r>
            <a:r>
              <a:rPr lang="en-US" dirty="0" err="1">
                <a:latin typeface="Bebas Neue" panose="020B0606020202050201" pitchFamily="34" charset="0"/>
              </a:rPr>
              <a:t>luar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kelas</a:t>
            </a:r>
            <a:endParaRPr lang="en-US" dirty="0">
              <a:latin typeface="Bebas Neue" panose="020B0606020202050201" pitchFamily="34" charset="0"/>
            </a:endParaRPr>
          </a:p>
          <a:p>
            <a:pPr marL="906462" lvl="2" indent="0">
              <a:buSzPct val="100000"/>
              <a:buNone/>
            </a:pPr>
            <a:r>
              <a:rPr lang="en-US" dirty="0" err="1">
                <a:latin typeface="Bebas Neue" panose="020B0606020202050201" pitchFamily="34" charset="0"/>
              </a:rPr>
              <a:t>Mhs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melakukan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eksplorasi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informasi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dan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mempersiapkan</a:t>
            </a:r>
            <a:r>
              <a:rPr lang="en-US" dirty="0">
                <a:latin typeface="Bebas Neue" panose="020B0606020202050201" pitchFamily="34" charset="0"/>
              </a:rPr>
              <a:t> slide </a:t>
            </a:r>
            <a:r>
              <a:rPr lang="en-US" dirty="0" err="1">
                <a:latin typeface="Bebas Neue" panose="020B0606020202050201" pitchFamily="34" charset="0"/>
              </a:rPr>
              <a:t>selama</a:t>
            </a:r>
            <a:r>
              <a:rPr lang="en-US" dirty="0">
                <a:latin typeface="Bebas Neue" panose="020B0606020202050201" pitchFamily="34" charset="0"/>
              </a:rPr>
              <a:t> 200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Bebas Neue" panose="020B0606020202050201" pitchFamily="34" charset="0"/>
            </a:endParaRPr>
          </a:p>
          <a:p>
            <a:pPr marL="906462"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 pitchFamily="34" charset="0"/>
              </a:rPr>
              <a:t>Sesi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kedua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dst</a:t>
            </a:r>
            <a:r>
              <a:rPr lang="en-US" dirty="0" smtClean="0">
                <a:latin typeface="Bebas Neue" panose="020B0606020202050201" pitchFamily="34" charset="0"/>
              </a:rPr>
              <a:t>. </a:t>
            </a:r>
            <a:r>
              <a:rPr lang="en-US" dirty="0">
                <a:latin typeface="Bebas Neue" panose="020B0606020202050201" pitchFamily="34" charset="0"/>
              </a:rPr>
              <a:t>di </a:t>
            </a:r>
            <a:r>
              <a:rPr lang="en-US" dirty="0" err="1" smtClean="0">
                <a:latin typeface="Bebas Neue" panose="020B0606020202050201" pitchFamily="34" charset="0"/>
              </a:rPr>
              <a:t>dalam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r>
              <a:rPr lang="en-US" dirty="0">
                <a:latin typeface="Bebas Neue" panose="020B0606020202050201" pitchFamily="34" charset="0"/>
              </a:rPr>
              <a:t>: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ebas Neue" panose="020B0606020202050201" pitchFamily="34" charset="0"/>
              </a:rPr>
              <a:t>Dosen </a:t>
            </a:r>
            <a:r>
              <a:rPr lang="en-US" dirty="0" err="1">
                <a:latin typeface="Bebas Neue" panose="020B0606020202050201" pitchFamily="34" charset="0"/>
              </a:rPr>
              <a:t>menyampaikan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pembukaan</a:t>
            </a:r>
            <a:r>
              <a:rPr lang="en-US" dirty="0">
                <a:latin typeface="Bebas Neue" panose="020B0606020202050201" pitchFamily="34" charset="0"/>
              </a:rPr>
              <a:t>: 10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latin typeface="Bebas Neue" panose="020B0606020202050201" pitchFamily="34" charset="0"/>
              </a:rPr>
              <a:t>Mhs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melakukan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presentasi</a:t>
            </a:r>
            <a:r>
              <a:rPr lang="en-US" dirty="0">
                <a:latin typeface="Bebas Neue" panose="020B0606020202050201" pitchFamily="34" charset="0"/>
              </a:rPr>
              <a:t> di </a:t>
            </a:r>
            <a:r>
              <a:rPr lang="en-US" dirty="0" err="1" smtClean="0">
                <a:latin typeface="Bebas Neue" panose="020B0606020202050201" pitchFamily="34" charset="0"/>
              </a:rPr>
              <a:t>kelas</a:t>
            </a:r>
            <a:endParaRPr lang="en-US" dirty="0">
              <a:latin typeface="Bebas Neue" panose="020B0606020202050201" pitchFamily="34" charset="0"/>
            </a:endParaRPr>
          </a:p>
          <a:p>
            <a:pPr marL="1371600" lvl="2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ebas Neue" panose="020B0606020202050201" pitchFamily="34" charset="0"/>
              </a:rPr>
              <a:t>Dosen </a:t>
            </a:r>
            <a:r>
              <a:rPr lang="en-US" dirty="0" err="1">
                <a:latin typeface="Bebas Neue" panose="020B0606020202050201" pitchFamily="34" charset="0"/>
              </a:rPr>
              <a:t>menyampaikan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poin-poin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kesimpulan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selama</a:t>
            </a:r>
            <a:r>
              <a:rPr lang="en-US" dirty="0">
                <a:latin typeface="Bebas Neue" panose="020B0606020202050201" pitchFamily="34" charset="0"/>
              </a:rPr>
              <a:t> 10 </a:t>
            </a:r>
            <a:r>
              <a:rPr lang="en-US" dirty="0" err="1">
                <a:latin typeface="Bebas Neue" panose="020B0606020202050201" pitchFamily="34" charset="0"/>
              </a:rPr>
              <a:t>menit</a:t>
            </a:r>
            <a:r>
              <a:rPr lang="en-US" dirty="0">
                <a:latin typeface="Bebas Neue" panose="020B0606020202050201" pitchFamily="34" charset="0"/>
              </a:rPr>
              <a:t>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2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02" y="132235"/>
            <a:ext cx="9905999" cy="1164727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8</a:t>
            </a:fld>
            <a:endParaRPr lang="id-ID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4803" y="5149712"/>
            <a:ext cx="11149289" cy="1164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600" dirty="0">
              <a:latin typeface="Bebas Neue" panose="020B060602020205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803" y="132235"/>
            <a:ext cx="9905999" cy="1164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Kejahatan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Keamanan</a:t>
            </a:r>
            <a:r>
              <a:rPr lang="en-US" dirty="0" smtClean="0">
                <a:latin typeface="Bebas Neue" panose="020B0606020202050201" pitchFamily="34" charset="0"/>
              </a:rPr>
              <a:t> Komputer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Bebas Neue" panose="020B0606020202050201" pitchFamily="34" charset="0"/>
              </a:rPr>
              <a:t>Nilai</a:t>
            </a:r>
            <a:r>
              <a:rPr lang="en-US" sz="1800" dirty="0" smtClean="0">
                <a:latin typeface="Bebas Neue" panose="020B0606020202050201" pitchFamily="34" charset="0"/>
              </a:rPr>
              <a:t> </a:t>
            </a:r>
            <a:r>
              <a:rPr lang="en-US" sz="1800" dirty="0" err="1" smtClean="0">
                <a:latin typeface="Bebas Neue" panose="020B0606020202050201" pitchFamily="34" charset="0"/>
              </a:rPr>
              <a:t>Mhs</a:t>
            </a:r>
            <a:endParaRPr lang="en-US" sz="1800" dirty="0">
              <a:latin typeface="Bebas Neue" panose="020B0606020202050201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4623" y="1173276"/>
            <a:ext cx="10562116" cy="5588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Studi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Kasus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Kejahatan</a:t>
            </a:r>
            <a:r>
              <a:rPr lang="en-US" dirty="0" smtClean="0">
                <a:latin typeface="Bebas Neue" panose="020B0606020202050201" pitchFamily="34" charset="0"/>
              </a:rPr>
              <a:t> Komputer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800" dirty="0">
              <a:latin typeface="Bebas Neue" panose="020B0606020202050201" pitchFamily="34" charset="0"/>
            </a:endParaRPr>
          </a:p>
          <a:p>
            <a:pPr marL="342900" indent="-3429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400" dirty="0" err="1" smtClean="0">
                <a:latin typeface="Bebas Neue" panose="020B0606020202050201" pitchFamily="34" charset="0"/>
              </a:rPr>
              <a:t>Sampaikan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selengkap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mungkin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ttg</a:t>
            </a:r>
            <a:r>
              <a:rPr lang="en-US" sz="2400" dirty="0" smtClean="0">
                <a:latin typeface="Bebas Neue" panose="020B0606020202050201" pitchFamily="34" charset="0"/>
              </a:rPr>
              <a:t> modus </a:t>
            </a:r>
            <a:r>
              <a:rPr lang="en-US" sz="2400" dirty="0" err="1" smtClean="0">
                <a:latin typeface="Bebas Neue" panose="020B0606020202050201" pitchFamily="34" charset="0"/>
              </a:rPr>
              <a:t>yg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dilakukan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penjahat</a:t>
            </a:r>
            <a:r>
              <a:rPr lang="en-US" sz="2400" dirty="0" smtClean="0">
                <a:latin typeface="Bebas Neue" panose="020B0606020202050201" pitchFamily="34" charset="0"/>
              </a:rPr>
              <a:t> komputer, </a:t>
            </a:r>
            <a:r>
              <a:rPr lang="en-US" sz="2400" dirty="0" err="1" smtClean="0">
                <a:latin typeface="Bebas Neue" panose="020B0606020202050201" pitchFamily="34" charset="0"/>
              </a:rPr>
              <a:t>termasuk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a.l</a:t>
            </a:r>
            <a:r>
              <a:rPr lang="en-US" sz="2400" dirty="0" smtClean="0">
                <a:latin typeface="Bebas Neue" panose="020B0606020202050201" pitchFamily="34" charset="0"/>
              </a:rPr>
              <a:t>.: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2400" dirty="0">
              <a:latin typeface="Bebas Neue" panose="020B0606020202050201" pitchFamily="34" charset="0"/>
            </a:endParaRP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ebas Neue" panose="020B0606020202050201" pitchFamily="34" charset="0"/>
              </a:rPr>
              <a:t>Kapan </a:t>
            </a:r>
            <a:r>
              <a:rPr lang="en-US" sz="2400" dirty="0" err="1" smtClean="0">
                <a:latin typeface="Bebas Neue" panose="020B0606020202050201" pitchFamily="34" charset="0"/>
              </a:rPr>
              <a:t>kejadiannya</a:t>
            </a:r>
            <a:endParaRPr lang="en-US" sz="2400" dirty="0" smtClean="0">
              <a:latin typeface="Bebas Neue" panose="020B0606020202050201" pitchFamily="34" charset="0"/>
            </a:endParaRP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Bebas Neue" panose="020B0606020202050201" pitchFamily="34" charset="0"/>
              </a:rPr>
              <a:t>Siapa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korbannya</a:t>
            </a:r>
            <a:endParaRPr lang="en-US" sz="2400" dirty="0" smtClean="0">
              <a:latin typeface="Bebas Neue" panose="020B0606020202050201" pitchFamily="34" charset="0"/>
            </a:endParaRP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Bebas Neue" panose="020B0606020202050201" pitchFamily="34" charset="0"/>
              </a:rPr>
              <a:t>Berapa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kerugiannya</a:t>
            </a:r>
            <a:endParaRPr lang="en-US" sz="2400" dirty="0" smtClean="0">
              <a:latin typeface="Bebas Neue" panose="020B0606020202050201" pitchFamily="34" charset="0"/>
            </a:endParaRP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Bebas Neue" panose="020B0606020202050201" pitchFamily="34" charset="0"/>
              </a:rPr>
              <a:t>Siapa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pelakunya</a:t>
            </a:r>
            <a:endParaRPr lang="en-US" sz="2400" dirty="0" smtClean="0">
              <a:latin typeface="Bebas Neue" panose="020B0606020202050201" pitchFamily="34" charset="0"/>
            </a:endParaRP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Bebas Neue" panose="020B0606020202050201" pitchFamily="34" charset="0"/>
              </a:rPr>
              <a:t>Bagian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mana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saja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dari</a:t>
            </a:r>
            <a:r>
              <a:rPr lang="en-US" sz="2400" dirty="0" smtClean="0">
                <a:latin typeface="Bebas Neue" panose="020B0606020202050201" pitchFamily="34" charset="0"/>
              </a:rPr>
              <a:t> sistem komputer </a:t>
            </a:r>
            <a:r>
              <a:rPr lang="en-US" sz="2400" dirty="0" err="1" smtClean="0">
                <a:latin typeface="Bebas Neue" panose="020B0606020202050201" pitchFamily="34" charset="0"/>
              </a:rPr>
              <a:t>dan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atau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jaringan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yg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dibobol</a:t>
            </a:r>
            <a:endParaRPr lang="en-US" sz="2400" dirty="0" smtClean="0">
              <a:latin typeface="Bebas Neue" panose="020B0606020202050201" pitchFamily="34" charset="0"/>
            </a:endParaRP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Bebas Neue" panose="020B0606020202050201" pitchFamily="34" charset="0"/>
              </a:rPr>
              <a:t>Bagiamana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cara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membobol</a:t>
            </a:r>
            <a:r>
              <a:rPr lang="en-US" sz="2400" dirty="0" smtClean="0">
                <a:latin typeface="Bebas Neue" panose="020B0606020202050201" pitchFamily="34" charset="0"/>
              </a:rPr>
              <a:t> (</a:t>
            </a:r>
            <a:r>
              <a:rPr lang="en-US" sz="2400" dirty="0" err="1" smtClean="0">
                <a:latin typeface="Bebas Neue" panose="020B0606020202050201" pitchFamily="34" charset="0"/>
              </a:rPr>
              <a:t>perlu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disimpulkan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oleh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mhs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apakah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cara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yg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dipakai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utk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mencuri</a:t>
            </a:r>
            <a:r>
              <a:rPr lang="en-US" sz="2400" dirty="0" smtClean="0">
                <a:latin typeface="Bebas Neue" panose="020B0606020202050201" pitchFamily="34" charset="0"/>
              </a:rPr>
              <a:t> data / password manual </a:t>
            </a:r>
            <a:r>
              <a:rPr lang="en-US" sz="2400" dirty="0" err="1" smtClean="0">
                <a:latin typeface="Bebas Neue" panose="020B0606020202050201" pitchFamily="34" charset="0"/>
              </a:rPr>
              <a:t>ataukah</a:t>
            </a:r>
            <a:r>
              <a:rPr lang="en-US" sz="2400" dirty="0" smtClean="0">
                <a:latin typeface="Bebas Neue" panose="020B0606020202050201" pitchFamily="34" charset="0"/>
              </a:rPr>
              <a:t> dg </a:t>
            </a:r>
            <a:r>
              <a:rPr lang="en-US" sz="2400" dirty="0" err="1" smtClean="0">
                <a:latin typeface="Bebas Neue" panose="020B0606020202050201" pitchFamily="34" charset="0"/>
              </a:rPr>
              <a:t>cara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yg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 err="1" smtClean="0">
                <a:latin typeface="Bebas Neue" panose="020B0606020202050201" pitchFamily="34" charset="0"/>
              </a:rPr>
              <a:t>canggih</a:t>
            </a:r>
            <a:r>
              <a:rPr lang="en-US" sz="2400" dirty="0" smtClean="0">
                <a:latin typeface="Bebas Neue" panose="020B0606020202050201" pitchFamily="34" charset="0"/>
              </a:rPr>
              <a:t>).</a:t>
            </a:r>
            <a:endParaRPr lang="en-US" sz="2400" dirty="0">
              <a:latin typeface="Bebas Neue" panose="020B0606020202050201" pitchFamily="34" charset="0"/>
            </a:endParaRPr>
          </a:p>
          <a:p>
            <a:pPr>
              <a:buClr>
                <a:srgbClr val="FF0000"/>
              </a:buClr>
              <a:buSzPct val="100000"/>
              <a:buFontTx/>
              <a:buChar char="-"/>
            </a:pPr>
            <a:endParaRPr lang="en-US" sz="2400" dirty="0" smtClean="0">
              <a:latin typeface="Bebas Neue" panose="020B0606020202050201" pitchFamily="34" charset="0"/>
            </a:endParaRPr>
          </a:p>
          <a:p>
            <a:pPr>
              <a:buClr>
                <a:srgbClr val="FF0000"/>
              </a:buClr>
              <a:buSzPct val="100000"/>
              <a:buFontTx/>
              <a:buChar char="-"/>
            </a:pPr>
            <a:endParaRPr lang="en-US" sz="2400" dirty="0">
              <a:latin typeface="Bebas Neue" panose="020B0606020202050201" pitchFamily="34" charset="0"/>
            </a:endParaRPr>
          </a:p>
          <a:p>
            <a:pPr marL="342900" indent="-342900">
              <a:buClr>
                <a:srgbClr val="FF0000"/>
              </a:buClr>
              <a:buSzPct val="100000"/>
              <a:buFont typeface="+mj-lt"/>
              <a:buAutoNum type="arabicPeriod" startAt="2"/>
            </a:pPr>
            <a:r>
              <a:rPr lang="en-US" sz="2400" dirty="0" err="1" smtClean="0">
                <a:latin typeface="Bebas Neue" panose="020B0606020202050201" pitchFamily="34" charset="0"/>
              </a:rPr>
              <a:t>Sampaikan</a:t>
            </a:r>
            <a:r>
              <a:rPr lang="en-US" sz="2400" dirty="0" smtClean="0">
                <a:latin typeface="Bebas Neue" panose="020B0606020202050201" pitchFamily="34" charset="0"/>
              </a:rPr>
              <a:t> </a:t>
            </a:r>
            <a:r>
              <a:rPr lang="en-US" sz="2400" dirty="0">
                <a:latin typeface="Bebas Neue" panose="020B0606020202050201" pitchFamily="34" charset="0"/>
              </a:rPr>
              <a:t>ide </a:t>
            </a:r>
            <a:r>
              <a:rPr lang="en-US" sz="2400" dirty="0" err="1">
                <a:latin typeface="Bebas Neue" panose="020B0606020202050201" pitchFamily="34" charset="0"/>
              </a:rPr>
              <a:t>riil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atau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imajinatif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logis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Anda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tentang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pembuatan</a:t>
            </a:r>
            <a:r>
              <a:rPr lang="en-US" sz="2400" dirty="0">
                <a:latin typeface="Bebas Neue" panose="020B0606020202050201" pitchFamily="34" charset="0"/>
              </a:rPr>
              <a:t> software / </a:t>
            </a:r>
            <a:r>
              <a:rPr lang="en-US" sz="2400" dirty="0" err="1">
                <a:latin typeface="Bebas Neue" panose="020B0606020202050201" pitchFamily="34" charset="0"/>
              </a:rPr>
              <a:t>perangkat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tambahan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untuk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mencegah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kejahatan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serupa</a:t>
            </a:r>
            <a:r>
              <a:rPr lang="en-US" sz="2400" dirty="0">
                <a:latin typeface="Bebas Neue" panose="020B0606020202050201" pitchFamily="34" charset="0"/>
              </a:rPr>
              <a:t> di </a:t>
            </a:r>
            <a:r>
              <a:rPr lang="en-US" sz="2400" dirty="0" err="1">
                <a:latin typeface="Bebas Neue" panose="020B0606020202050201" pitchFamily="34" charset="0"/>
              </a:rPr>
              <a:t>wkt</a:t>
            </a:r>
            <a:r>
              <a:rPr lang="en-US" sz="2400" dirty="0">
                <a:latin typeface="Bebas Neue" panose="020B0606020202050201" pitchFamily="34" charset="0"/>
              </a:rPr>
              <a:t> </a:t>
            </a:r>
            <a:r>
              <a:rPr lang="en-US" sz="2400" dirty="0" err="1">
                <a:latin typeface="Bebas Neue" panose="020B0606020202050201" pitchFamily="34" charset="0"/>
              </a:rPr>
              <a:t>yad</a:t>
            </a:r>
            <a:r>
              <a:rPr lang="en-US" sz="2400" dirty="0">
                <a:latin typeface="Bebas Neue" panose="020B0606020202050201" pitchFamily="34" charset="0"/>
              </a:rPr>
              <a:t>.</a:t>
            </a:r>
          </a:p>
          <a:p>
            <a:pPr>
              <a:buClr>
                <a:srgbClr val="FF0000"/>
              </a:buClr>
              <a:buSzPct val="100000"/>
              <a:buFontTx/>
              <a:buChar char="-"/>
            </a:pPr>
            <a:endParaRPr lang="en-US" sz="1800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800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800" dirty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800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800" dirty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8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02" y="132235"/>
            <a:ext cx="9905999" cy="1164727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US" dirty="0">
              <a:latin typeface="Bebas Neue" panose="020B0606020202050201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8269-4195-42B5-A56B-8E6FAD82AF4A}" type="slidenum">
              <a:rPr lang="id-ID" smtClean="0"/>
              <a:t>9</a:t>
            </a:fld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87652"/>
              </p:ext>
            </p:extLst>
          </p:nvPr>
        </p:nvGraphicFramePr>
        <p:xfrm>
          <a:off x="784802" y="1703179"/>
          <a:ext cx="10797139" cy="472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596"/>
                <a:gridCol w="3515932"/>
                <a:gridCol w="1841679"/>
                <a:gridCol w="1687133"/>
                <a:gridCol w="1828799"/>
              </a:tblGrid>
              <a:tr h="5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Kelengkapan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Analisis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Cara </a:t>
                      </a:r>
                      <a:r>
                        <a:rPr lang="en-US" sz="2000" dirty="0" err="1" smtClean="0"/>
                        <a:t>Berpresentasi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Nilai</a:t>
                      </a:r>
                      <a:endParaRPr lang="en-US" sz="2000" dirty="0" smtClean="0"/>
                    </a:p>
                  </a:txBody>
                  <a:tcPr/>
                </a:tc>
              </a:tr>
              <a:tr h="45361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083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420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84803" y="5149712"/>
            <a:ext cx="11149289" cy="1164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endParaRPr lang="en-US" sz="1600" dirty="0">
              <a:latin typeface="Bebas Neue" panose="020B060602020205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803" y="132235"/>
            <a:ext cx="9905999" cy="1164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651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95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3938" indent="-4651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Pengaruh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Pengunaan</a:t>
            </a:r>
            <a:r>
              <a:rPr lang="en-US" dirty="0" smtClean="0">
                <a:latin typeface="Bebas Neue" panose="020B0606020202050201" pitchFamily="34" charset="0"/>
              </a:rPr>
              <a:t> Komputer </a:t>
            </a:r>
            <a:r>
              <a:rPr lang="en-US" dirty="0" err="1" smtClean="0">
                <a:latin typeface="Bebas Neue" panose="020B0606020202050201" pitchFamily="34" charset="0"/>
              </a:rPr>
              <a:t>pada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Kesehatan</a:t>
            </a:r>
            <a:endParaRPr lang="en-US" dirty="0" smtClean="0">
              <a:latin typeface="Bebas Neue" panose="020B0606020202050201" pitchFamily="34" charset="0"/>
            </a:endParaRP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dirty="0" err="1" smtClean="0">
                <a:latin typeface="Bebas Neue" panose="020B0606020202050201" pitchFamily="34" charset="0"/>
              </a:rPr>
              <a:t>Kejahatan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Keamanan</a:t>
            </a:r>
            <a:r>
              <a:rPr lang="en-US" dirty="0" smtClean="0">
                <a:latin typeface="Bebas Neue" panose="020B0606020202050201" pitchFamily="34" charset="0"/>
              </a:rPr>
              <a:t> Komputer</a:t>
            </a:r>
          </a:p>
          <a:p>
            <a:pPr marL="0" indent="0"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Bebas Neue" panose="020B0606020202050201" pitchFamily="34" charset="0"/>
              </a:rPr>
              <a:t>Nilai</a:t>
            </a:r>
            <a:r>
              <a:rPr lang="en-US" sz="1800" dirty="0" smtClean="0">
                <a:latin typeface="Bebas Neue" panose="020B0606020202050201" pitchFamily="34" charset="0"/>
              </a:rPr>
              <a:t> </a:t>
            </a:r>
            <a:r>
              <a:rPr lang="en-US" sz="1800" dirty="0" err="1" smtClean="0">
                <a:latin typeface="Bebas Neue" panose="020B0606020202050201" pitchFamily="34" charset="0"/>
              </a:rPr>
              <a:t>Mhs</a:t>
            </a:r>
            <a:endParaRPr lang="en-US" sz="18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3120</TotalTime>
  <Words>2823</Words>
  <Application>Microsoft Office PowerPoint</Application>
  <PresentationFormat>Widescreen</PresentationFormat>
  <Paragraphs>694</Paragraphs>
  <Slides>66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Bebas Neue</vt:lpstr>
      <vt:lpstr>Calibri</vt:lpstr>
      <vt:lpstr>Century Gothic</vt:lpstr>
      <vt:lpstr>Courier New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PERBEDAAN KEMAMPUAN Akses </vt:lpstr>
      <vt:lpstr>PowerPoint Presentation</vt:lpstr>
      <vt:lpstr>Pengaruh KOMPUTER</vt:lpstr>
      <vt:lpstr>Pengaruh KOMPUTER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EULA</vt:lpstr>
      <vt:lpstr>PowerPoint Presentation</vt:lpstr>
      <vt:lpstr>CAKUPAN EtikA DAN KODE ETIK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Etika dan kode etik Menggunakan Komputer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Pengaruh KOMPUTER</vt:lpstr>
      <vt:lpstr>Pengaruh KOMPUTER</vt:lpstr>
      <vt:lpstr>Pengaruh KOMPUTER</vt:lpstr>
      <vt:lpstr>Pengaruh KOMPUTER</vt:lpstr>
      <vt:lpstr>Pengaruh KOMPUTER</vt:lpstr>
      <vt:lpstr>Pengaruh KOMPUTER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 UPJ</dc:creator>
  <cp:lastModifiedBy>Nasucha</cp:lastModifiedBy>
  <cp:revision>467</cp:revision>
  <dcterms:created xsi:type="dcterms:W3CDTF">2013-09-02T01:09:44Z</dcterms:created>
  <dcterms:modified xsi:type="dcterms:W3CDTF">2016-02-04T10:14:35Z</dcterms:modified>
</cp:coreProperties>
</file>