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317" r:id="rId5"/>
    <p:sldId id="307" r:id="rId6"/>
    <p:sldId id="308" r:id="rId7"/>
    <p:sldId id="318" r:id="rId8"/>
    <p:sldId id="319" r:id="rId9"/>
    <p:sldId id="320" r:id="rId10"/>
    <p:sldId id="321" r:id="rId11"/>
    <p:sldId id="263" r:id="rId12"/>
    <p:sldId id="310" r:id="rId13"/>
    <p:sldId id="322" r:id="rId14"/>
    <p:sldId id="323" r:id="rId15"/>
    <p:sldId id="30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5405" autoAdjust="0"/>
  </p:normalViewPr>
  <p:slideViewPr>
    <p:cSldViewPr snapToGrid="0">
      <p:cViewPr varScale="1">
        <p:scale>
          <a:sx n="57" d="100"/>
          <a:sy n="57" d="100"/>
        </p:scale>
        <p:origin x="534" y="282"/>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3/20/2025</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3/20/2025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12</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6C4278-57BB-50CB-F2CD-2F563FBCC9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96B1D7-5035-04AA-CCBC-64D8C0A515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205671-D06F-E0AD-6D3A-CA80BC37D75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9A57F0E-98CE-300B-BF5D-DED96F7B352C}"/>
              </a:ext>
            </a:extLst>
          </p:cNvPr>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3807594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2EA904-FA40-2FB8-9768-1DE4C515A0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C9DE26-F38C-9D8F-EF35-85ED9AAEAF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AACCBB-BAD0-52EF-735E-C537DE8DDA5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E6F1F71-2053-F9A9-F485-2E6646639B97}"/>
              </a:ext>
            </a:extLst>
          </p:cNvPr>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1704824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A151CD-6681-66A9-AE8D-348FEF9862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218D3A-8641-C7F4-40F2-E2162C54DC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92FB70-75CF-C864-5146-C25F3065615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107AF37-18E3-1C99-9AA8-AA0D436771FB}"/>
              </a:ext>
            </a:extLst>
          </p:cNvPr>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3027517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EE95D-BB36-FAC1-1A8A-0B16FB2366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18A48F-5131-F4A7-2FB4-56A7D8845D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F3E9A9-20A8-A43B-7A77-13EBBC689E8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E806C1D-E802-3811-8BD5-BDC8D3EBA8FD}"/>
              </a:ext>
            </a:extLst>
          </p:cNvPr>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2380403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hyperlink" Target="https://public.tableau.com/views/CustomerPersonalityAnalysisDahsboard/Dashboard1?:language=en-US&amp;:sid=&amp;:redirect=auth&amp;:display_count=n&amp;:origin=viz_share_link"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title"/>
          </p:nvPr>
        </p:nvSpPr>
        <p:spPr>
          <a:xfrm>
            <a:off x="169333" y="914400"/>
            <a:ext cx="7232608" cy="5029200"/>
          </a:xfrm>
        </p:spPr>
        <p:txBody>
          <a:bodyPr anchor="ctr">
            <a:normAutofit/>
          </a:bodyPr>
          <a:lstStyle/>
          <a:p>
            <a:pPr algn="ctr"/>
            <a:r>
              <a:rPr lang="en-US" sz="4000" b="1" dirty="0"/>
              <a:t>Customer Personality Analysis</a:t>
            </a:r>
            <a:br>
              <a:rPr lang="en-US" sz="4000" b="1" dirty="0"/>
            </a:br>
            <a:r>
              <a:rPr lang="en-US" sz="4000" b="1" dirty="0"/>
              <a:t>Dashboard</a:t>
            </a:r>
          </a:p>
        </p:txBody>
      </p:sp>
      <p:pic>
        <p:nvPicPr>
          <p:cNvPr id="6" name="Picture 5" descr="A group of people holding up thumbs up&#10;&#10;AI-generated content may be incorrect.">
            <a:extLst>
              <a:ext uri="{FF2B5EF4-FFF2-40B4-BE49-F238E27FC236}">
                <a16:creationId xmlns:a16="http://schemas.microsoft.com/office/drawing/2014/main" id="{BD2D0A72-5B26-32F1-5D0D-8F58A5E03F6C}"/>
              </a:ext>
            </a:extLst>
          </p:cNvPr>
          <p:cNvPicPr>
            <a:picLocks noChangeAspect="1"/>
          </p:cNvPicPr>
          <p:nvPr/>
        </p:nvPicPr>
        <p:blipFill>
          <a:blip r:embed="rId3">
            <a:alphaModFix amt="65000"/>
            <a:extLst>
              <a:ext uri="{BEBA8EAE-BF5A-486C-A8C5-ECC9F3942E4B}">
                <a14:imgProps xmlns:a14="http://schemas.microsoft.com/office/drawing/2010/main">
                  <a14:imgLayer r:embed="rId4">
                    <a14:imgEffect>
                      <a14:saturation sat="33000"/>
                    </a14:imgEffect>
                  </a14:imgLayer>
                </a14:imgProps>
              </a:ext>
            </a:extLst>
          </a:blip>
          <a:srcRect l="31450" r="26009" b="1"/>
          <a:stretch/>
        </p:blipFill>
        <p:spPr>
          <a:xfrm>
            <a:off x="7401942" y="10"/>
            <a:ext cx="4790058" cy="610643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noFill/>
          <a:effectLst>
            <a:outerShdw dist="50800" sx="1000" sy="1000" algn="ctr" rotWithShape="0">
              <a:srgbClr val="000000"/>
            </a:outerShdw>
          </a:effectLst>
        </p:spPr>
      </p:pic>
      <p:sp>
        <p:nvSpPr>
          <p:cNvPr id="7" name="TextBox 6">
            <a:extLst>
              <a:ext uri="{FF2B5EF4-FFF2-40B4-BE49-F238E27FC236}">
                <a16:creationId xmlns:a16="http://schemas.microsoft.com/office/drawing/2014/main" id="{7109D62C-0E37-4355-A9E4-B69254D01557}"/>
              </a:ext>
            </a:extLst>
          </p:cNvPr>
          <p:cNvSpPr txBox="1"/>
          <p:nvPr/>
        </p:nvSpPr>
        <p:spPr>
          <a:xfrm>
            <a:off x="3035957" y="4587422"/>
            <a:ext cx="1499359" cy="400110"/>
          </a:xfrm>
          <a:prstGeom prst="rect">
            <a:avLst/>
          </a:prstGeom>
          <a:noFill/>
        </p:spPr>
        <p:txBody>
          <a:bodyPr wrap="square" rtlCol="0">
            <a:spAutoFit/>
          </a:bodyPr>
          <a:lstStyle/>
          <a:p>
            <a:r>
              <a:rPr lang="en-US" sz="2000" b="1" dirty="0"/>
              <a:t>Presented By</a:t>
            </a:r>
          </a:p>
        </p:txBody>
      </p:sp>
      <p:sp>
        <p:nvSpPr>
          <p:cNvPr id="8" name="TextBox 7">
            <a:extLst>
              <a:ext uri="{FF2B5EF4-FFF2-40B4-BE49-F238E27FC236}">
                <a16:creationId xmlns:a16="http://schemas.microsoft.com/office/drawing/2014/main" id="{4B4506C7-9CA3-7DE1-4AD8-B7ABE2552363}"/>
              </a:ext>
            </a:extLst>
          </p:cNvPr>
          <p:cNvSpPr txBox="1"/>
          <p:nvPr/>
        </p:nvSpPr>
        <p:spPr>
          <a:xfrm>
            <a:off x="2642262" y="4981046"/>
            <a:ext cx="2862484" cy="461665"/>
          </a:xfrm>
          <a:prstGeom prst="rect">
            <a:avLst/>
          </a:prstGeom>
          <a:noFill/>
        </p:spPr>
        <p:txBody>
          <a:bodyPr wrap="square" rtlCol="0">
            <a:spAutoFit/>
          </a:bodyPr>
          <a:lstStyle/>
          <a:p>
            <a:r>
              <a:rPr lang="en-US" sz="2400" b="1" dirty="0"/>
              <a:t>Muhsina Shehzad</a:t>
            </a: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A9AAC-EF5D-9852-8FA4-83FC09BB303B}"/>
              </a:ext>
            </a:extLst>
          </p:cNvPr>
          <p:cNvSpPr>
            <a:spLocks noGrp="1"/>
          </p:cNvSpPr>
          <p:nvPr>
            <p:ph type="title"/>
          </p:nvPr>
        </p:nvSpPr>
        <p:spPr>
          <a:xfrm>
            <a:off x="914273" y="530353"/>
            <a:ext cx="10360152" cy="914400"/>
          </a:xfrm>
        </p:spPr>
        <p:txBody>
          <a:bodyPr/>
          <a:lstStyle/>
          <a:p>
            <a:pPr algn="ctr"/>
            <a:r>
              <a:rPr lang="en-US" sz="4400" u="sng" dirty="0"/>
              <a:t>Challenges &amp; Limitations</a:t>
            </a:r>
          </a:p>
        </p:txBody>
      </p:sp>
      <p:sp>
        <p:nvSpPr>
          <p:cNvPr id="3" name="Table Placeholder 2">
            <a:extLst>
              <a:ext uri="{FF2B5EF4-FFF2-40B4-BE49-F238E27FC236}">
                <a16:creationId xmlns:a16="http://schemas.microsoft.com/office/drawing/2014/main" id="{EAE12995-4902-017A-6202-14C2EA009896}"/>
              </a:ext>
            </a:extLst>
          </p:cNvPr>
          <p:cNvSpPr>
            <a:spLocks noGrp="1"/>
          </p:cNvSpPr>
          <p:nvPr>
            <p:ph type="tbl" sz="quarter" idx="14"/>
          </p:nvPr>
        </p:nvSpPr>
        <p:spPr>
          <a:xfrm>
            <a:off x="914400" y="1894331"/>
            <a:ext cx="10360025" cy="4585715"/>
          </a:xfrm>
        </p:spPr>
        <p:txBody>
          <a:bodyPr>
            <a:normAutofit/>
          </a:bodyPr>
          <a:lstStyle/>
          <a:p>
            <a:pPr>
              <a:buFont typeface="Courier New" panose="02070309020205020404" pitchFamily="49" charset="0"/>
              <a:buChar char="o"/>
            </a:pPr>
            <a:r>
              <a:rPr lang="en-US" sz="2400" b="1" dirty="0"/>
              <a:t>Limited Information:</a:t>
            </a:r>
            <a:r>
              <a:rPr lang="en-US" sz="2400" dirty="0"/>
              <a:t> The data mainly includes customer details, purchases, and campaign responses. It does not show customer opinions, product reviews, or reasons behind their choices.</a:t>
            </a:r>
          </a:p>
          <a:p>
            <a:pPr>
              <a:buFont typeface="Courier New" panose="02070309020205020404" pitchFamily="49" charset="0"/>
              <a:buChar char="o"/>
            </a:pPr>
            <a:r>
              <a:rPr lang="en-US" sz="2400" b="1" dirty="0"/>
              <a:t>No External Factors:</a:t>
            </a:r>
            <a:r>
              <a:rPr lang="en-US" sz="2400" dirty="0"/>
              <a:t> It does not consider things like market trends, competitor actions, or seasonal effects, which may influence customer behavior.</a:t>
            </a:r>
          </a:p>
          <a:p>
            <a:pPr>
              <a:buFont typeface="Courier New" panose="02070309020205020404" pitchFamily="49" charset="0"/>
              <a:buChar char="o"/>
            </a:pPr>
            <a:r>
              <a:rPr lang="en-US" sz="2400" b="1" dirty="0"/>
              <a:t>Uneven Data:</a:t>
            </a:r>
            <a:r>
              <a:rPr lang="en-US" sz="2400" dirty="0"/>
              <a:t> Some categories, like earlier campaigns, have fewer responses, making it harder to draw strong conclusions.</a:t>
            </a:r>
          </a:p>
          <a:p>
            <a:pPr>
              <a:buFont typeface="Courier New" panose="02070309020205020404" pitchFamily="49" charset="0"/>
              <a:buChar char="o"/>
            </a:pPr>
            <a:r>
              <a:rPr lang="en-US" sz="2400" b="1" dirty="0"/>
              <a:t>No Real-Time Updates:</a:t>
            </a:r>
            <a:r>
              <a:rPr lang="en-US" sz="2400" dirty="0"/>
              <a:t> The data is fixed and does not show recent customer activities or changing buying habits.</a:t>
            </a:r>
          </a:p>
          <a:p>
            <a:pPr>
              <a:buFont typeface="Courier New" panose="02070309020205020404" pitchFamily="49" charset="0"/>
              <a:buChar char="o"/>
            </a:pPr>
            <a:endParaRPr lang="en-US" sz="2000" dirty="0"/>
          </a:p>
        </p:txBody>
      </p:sp>
      <p:sp>
        <p:nvSpPr>
          <p:cNvPr id="4" name="Slide Number Placeholder 3">
            <a:extLst>
              <a:ext uri="{FF2B5EF4-FFF2-40B4-BE49-F238E27FC236}">
                <a16:creationId xmlns:a16="http://schemas.microsoft.com/office/drawing/2014/main" id="{DE6C62C5-6B0D-1267-BA5B-AACA8975EBDC}"/>
              </a:ext>
            </a:extLst>
          </p:cNvPr>
          <p:cNvSpPr>
            <a:spLocks noGrp="1"/>
          </p:cNvSpPr>
          <p:nvPr>
            <p:ph type="sldNum" sz="quarter" idx="4"/>
          </p:nvPr>
        </p:nvSpPr>
        <p:spPr/>
        <p:txBody>
          <a:bodyPr/>
          <a:lstStyle/>
          <a:p>
            <a:fld id="{58FB4751-880F-D840-AAA9-3A15815CC996}" type="slidenum">
              <a:rPr lang="en-US" smtClean="0"/>
              <a:pPr/>
              <a:t>10</a:t>
            </a:fld>
            <a:endParaRPr lang="en-US" dirty="0"/>
          </a:p>
        </p:txBody>
      </p:sp>
    </p:spTree>
    <p:extLst>
      <p:ext uri="{BB962C8B-B14F-4D97-AF65-F5344CB8AC3E}">
        <p14:creationId xmlns:p14="http://schemas.microsoft.com/office/powerpoint/2010/main" val="3229426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226B9-2907-3260-6D36-29722EEFA765}"/>
              </a:ext>
            </a:extLst>
          </p:cNvPr>
          <p:cNvSpPr>
            <a:spLocks noGrp="1"/>
          </p:cNvSpPr>
          <p:nvPr>
            <p:ph type="title"/>
          </p:nvPr>
        </p:nvSpPr>
        <p:spPr>
          <a:xfrm>
            <a:off x="389467" y="203200"/>
            <a:ext cx="11277600" cy="914400"/>
          </a:xfrm>
        </p:spPr>
        <p:txBody>
          <a:bodyPr/>
          <a:lstStyle/>
          <a:p>
            <a:pPr algn="ctr"/>
            <a:r>
              <a:rPr lang="en-US" sz="4400" u="sng" dirty="0"/>
              <a:t>Conclusion</a:t>
            </a:r>
          </a:p>
        </p:txBody>
      </p:sp>
      <p:sp>
        <p:nvSpPr>
          <p:cNvPr id="7" name="TextBox 6">
            <a:extLst>
              <a:ext uri="{FF2B5EF4-FFF2-40B4-BE49-F238E27FC236}">
                <a16:creationId xmlns:a16="http://schemas.microsoft.com/office/drawing/2014/main" id="{235D8A54-110C-BD3B-A6D7-7794B7C6FD0E}"/>
              </a:ext>
            </a:extLst>
          </p:cNvPr>
          <p:cNvSpPr txBox="1"/>
          <p:nvPr/>
        </p:nvSpPr>
        <p:spPr>
          <a:xfrm>
            <a:off x="389467" y="1727200"/>
            <a:ext cx="11724854" cy="4524315"/>
          </a:xfrm>
          <a:prstGeom prst="rect">
            <a:avLst/>
          </a:prstGeom>
          <a:noFill/>
        </p:spPr>
        <p:txBody>
          <a:bodyPr wrap="square" rtlCol="0">
            <a:spAutoFit/>
          </a:bodyPr>
          <a:lstStyle/>
          <a:p>
            <a:r>
              <a:rPr lang="en-US" sz="2400" b="1" dirty="0"/>
              <a:t>This analysis helped us understand customer behavior and spending patterns. We found that income and marital status influence purchasing habits, with married and "together" customers being the most active buyers. </a:t>
            </a:r>
          </a:p>
          <a:p>
            <a:r>
              <a:rPr lang="en-US" sz="2400" b="1" dirty="0"/>
              <a:t>Higher-educated customers tend to earn more, which affects their spending choices.</a:t>
            </a:r>
          </a:p>
          <a:p>
            <a:endParaRPr lang="en-US" sz="2400" b="1" dirty="0"/>
          </a:p>
          <a:p>
            <a:r>
              <a:rPr lang="en-US" sz="2400" b="1" dirty="0"/>
              <a:t>Most customers prefer in-store purchases, but online and catalog shopping are also popular. Discounts play a big role in purchases, and the last campaign was the most successful. However, earlier campaigns had lower response rates, showing the need for better marketing strategies.</a:t>
            </a:r>
          </a:p>
          <a:p>
            <a:endParaRPr lang="en-US" sz="2400" b="1" dirty="0"/>
          </a:p>
          <a:p>
            <a:r>
              <a:rPr lang="en-US" sz="2400" b="1" dirty="0"/>
              <a:t>To improve sales, businesses should focus on personalized marketing, offer better online shopping experiences, and use customer insights to design more effective promotions. By making these changes, they can attract more customers and increase profits.</a:t>
            </a:r>
          </a:p>
        </p:txBody>
      </p:sp>
    </p:spTree>
    <p:extLst>
      <p:ext uri="{BB962C8B-B14F-4D97-AF65-F5344CB8AC3E}">
        <p14:creationId xmlns:p14="http://schemas.microsoft.com/office/powerpoint/2010/main" val="638967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p:txBody>
          <a:bodyPr/>
          <a:lstStyle/>
          <a:p>
            <a:r>
              <a:rPr lang="en-US" u="sng" dirty="0"/>
              <a:t>thank</a:t>
            </a:r>
            <a:r>
              <a:rPr lang="en-US" dirty="0"/>
              <a:t> </a:t>
            </a:r>
            <a:r>
              <a:rPr lang="en-US" u="sng" dirty="0"/>
              <a:t>you</a:t>
            </a:r>
          </a:p>
        </p:txBody>
      </p:sp>
      <p:sp>
        <p:nvSpPr>
          <p:cNvPr id="11" name="Content Placeholder 10">
            <a:extLst>
              <a:ext uri="{FF2B5EF4-FFF2-40B4-BE49-F238E27FC236}">
                <a16:creationId xmlns:a16="http://schemas.microsoft.com/office/drawing/2014/main" id="{C6DCC38C-603B-CCD0-2914-0BBCD4F4F74E}"/>
              </a:ext>
            </a:extLst>
          </p:cNvPr>
          <p:cNvSpPr>
            <a:spLocks noGrp="1"/>
          </p:cNvSpPr>
          <p:nvPr>
            <p:ph sz="quarter" idx="13"/>
          </p:nvPr>
        </p:nvSpPr>
        <p:spPr>
          <a:xfrm>
            <a:off x="6848856" y="914400"/>
            <a:ext cx="3867912" cy="5029200"/>
          </a:xfrm>
        </p:spPr>
        <p:txBody>
          <a:bodyPr anchor="ctr"/>
          <a:lstStyle/>
          <a:p>
            <a:r>
              <a:rPr lang="en-US" dirty="0"/>
              <a:t>Muhsina shehzad</a:t>
            </a:r>
          </a:p>
          <a:p>
            <a:r>
              <a:rPr lang="en-US" dirty="0"/>
              <a:t>DATE: 20-03-2025</a:t>
            </a:r>
          </a:p>
          <a:p>
            <a:pPr lvl="1"/>
            <a:r>
              <a:rPr lang="en-US" dirty="0"/>
              <a:t>Tableau Project Presentation</a:t>
            </a:r>
            <a:br>
              <a:rPr lang="en-US" dirty="0"/>
            </a:br>
            <a:r>
              <a:rPr lang="en-US" dirty="0"/>
              <a:t>Customer Personality Analysis</a:t>
            </a:r>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sz="4400" u="sng" dirty="0"/>
              <a:t>About Data</a:t>
            </a:r>
          </a:p>
        </p:txBody>
      </p:sp>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4092269180"/>
              </p:ext>
            </p:extLst>
          </p:nvPr>
        </p:nvGraphicFramePr>
        <p:xfrm>
          <a:off x="7315197" y="1146662"/>
          <a:ext cx="4349466" cy="5257801"/>
        </p:xfrm>
        <a:graphic>
          <a:graphicData uri="http://schemas.openxmlformats.org/drawingml/2006/table">
            <a:tbl>
              <a:tblPr firstRow="1" bandRow="1"/>
              <a:tblGrid>
                <a:gridCol w="4349466">
                  <a:extLst>
                    <a:ext uri="{9D8B030D-6E8A-4147-A177-3AD203B41FA5}">
                      <a16:colId xmlns:a16="http://schemas.microsoft.com/office/drawing/2014/main" val="1563570424"/>
                    </a:ext>
                  </a:extLst>
                </a:gridCol>
              </a:tblGrid>
              <a:tr h="87925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a:latin typeface="+mn-lt"/>
                          <a:cs typeface="Gill Sans Light" panose="020B0302020104020203" pitchFamily="34" charset="-79"/>
                        </a:rPr>
                        <a:t>Customer Demographics</a:t>
                      </a:r>
                    </a:p>
                    <a:p>
                      <a:pPr marL="0" indent="0" algn="r">
                        <a:buFont typeface="Arial" panose="020B0604020202020204" pitchFamily="34" charset="0"/>
                        <a:buNone/>
                      </a:pPr>
                      <a:r>
                        <a:rPr lang="en-US" sz="1400" b="0" dirty="0">
                          <a:latin typeface="+mn-lt"/>
                        </a:rPr>
                        <a:t>Customer ID , Education , Marital Status , Income etc..</a:t>
                      </a:r>
                      <a:endParaRPr lang="en-US" sz="2400" b="0" dirty="0">
                        <a:latin typeface="+mj-lt"/>
                      </a:endParaRP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99635">
                <a:tc>
                  <a:txBody>
                    <a:bodyPr/>
                    <a:lstStyle/>
                    <a:p>
                      <a:pPr algn="r"/>
                      <a:r>
                        <a:rPr lang="en-US" sz="2400" b="1" dirty="0"/>
                        <a:t>Customer Purchases &amp; Spending</a:t>
                      </a:r>
                      <a:endParaRPr lang="en-US" sz="2400" b="1" kern="1200" dirty="0">
                        <a:solidFill>
                          <a:schemeClr val="tx1"/>
                        </a:solidFill>
                        <a:latin typeface="+mn-lt"/>
                        <a:ea typeface="+mn-ea"/>
                        <a:cs typeface="+mn-cs"/>
                      </a:endParaRPr>
                    </a:p>
                    <a:p>
                      <a:pPr algn="r"/>
                      <a:r>
                        <a:rPr lang="en-US" sz="1400" b="0" kern="1200" dirty="0">
                          <a:solidFill>
                            <a:schemeClr val="tx1"/>
                          </a:solidFill>
                          <a:latin typeface="+mn-lt"/>
                          <a:ea typeface="+mn-ea"/>
                          <a:cs typeface="+mn-cs"/>
                        </a:rPr>
                        <a:t>Amount spend on Wine , Fish , Meat , Fruits etc..</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122076">
                <a:tc>
                  <a:txBody>
                    <a:bodyPr/>
                    <a:lstStyle/>
                    <a:p>
                      <a:pPr algn="r"/>
                      <a:r>
                        <a:rPr lang="en-US" sz="2400" b="1" dirty="0"/>
                        <a:t>Customer Purchase Channels</a:t>
                      </a:r>
                    </a:p>
                    <a:p>
                      <a:pPr marL="0" algn="r" defTabSz="914400" rtl="0" eaLnBrk="1" latinLnBrk="0" hangingPunct="1"/>
                      <a:r>
                        <a:rPr lang="en-US" sz="1400" dirty="0"/>
                        <a:t>Number of purchases made with discounts , through website , store, etc..</a:t>
                      </a:r>
                      <a:endParaRPr lang="en-US" sz="1400" b="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16400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a:t>Marketing Campaigns</a:t>
                      </a:r>
                      <a:endParaRPr lang="en-US" sz="2400" b="1" dirty="0">
                        <a:latin typeface="+mn-lt"/>
                        <a:cs typeface="Gill Sans Light" panose="020B0302020104020203" pitchFamily="34" charset="-79"/>
                      </a:endParaRPr>
                    </a:p>
                    <a:p>
                      <a:pPr marL="0" algn="r" defTabSz="914400" rtl="0" eaLnBrk="1" latinLnBrk="0" hangingPunct="1"/>
                      <a:r>
                        <a:rPr lang="en-US" sz="2400" b="0" kern="1200" dirty="0">
                          <a:solidFill>
                            <a:schemeClr val="tx1"/>
                          </a:solidFill>
                          <a:latin typeface="+mj-lt"/>
                          <a:ea typeface="+mn-ea"/>
                          <a:cs typeface="+mn-cs"/>
                        </a:rPr>
                        <a:t> </a:t>
                      </a:r>
                      <a:r>
                        <a:rPr lang="en-US" sz="1400" dirty="0"/>
                        <a:t>1 if the customer accepted the 1,2,3,4,5 campaign, 0 otherwise</a:t>
                      </a:r>
                      <a:endParaRPr lang="en-US" sz="1400" b="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9283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a:t>Complaints</a:t>
                      </a:r>
                      <a:endParaRPr lang="en-US" sz="2400" b="1" dirty="0">
                        <a:latin typeface="+mn-lt"/>
                        <a:cs typeface="Gill Sans Light" panose="020B0302020104020203" pitchFamily="34" charset="-79"/>
                      </a:endParaRPr>
                    </a:p>
                    <a:p>
                      <a:pPr marL="0" algn="r" defTabSz="914400" rtl="0" eaLnBrk="1" latinLnBrk="0" hangingPunct="1"/>
                      <a:r>
                        <a:rPr lang="en-US" sz="1400" dirty="0"/>
                        <a:t>1 if the customer complained in the last 2 years, 0 otherwise</a:t>
                      </a:r>
                      <a:endParaRPr lang="en-US" sz="1400" b="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
        <p:nvSpPr>
          <p:cNvPr id="3" name="TextBox 2">
            <a:extLst>
              <a:ext uri="{FF2B5EF4-FFF2-40B4-BE49-F238E27FC236}">
                <a16:creationId xmlns:a16="http://schemas.microsoft.com/office/drawing/2014/main" id="{A109D8DB-DB95-26AC-63AE-AE13499BB636}"/>
              </a:ext>
            </a:extLst>
          </p:cNvPr>
          <p:cNvSpPr txBox="1"/>
          <p:nvPr/>
        </p:nvSpPr>
        <p:spPr>
          <a:xfrm>
            <a:off x="6643315" y="460403"/>
            <a:ext cx="1807995" cy="369332"/>
          </a:xfrm>
          <a:prstGeom prst="rect">
            <a:avLst/>
          </a:prstGeom>
          <a:noFill/>
        </p:spPr>
        <p:txBody>
          <a:bodyPr wrap="none" rtlCol="0">
            <a:spAutoFit/>
          </a:bodyPr>
          <a:lstStyle/>
          <a:p>
            <a:r>
              <a:rPr lang="en-US" b="1" dirty="0"/>
              <a:t>Total Rows : 2240</a:t>
            </a:r>
          </a:p>
        </p:txBody>
      </p:sp>
      <p:sp>
        <p:nvSpPr>
          <p:cNvPr id="4" name="TextBox 3">
            <a:extLst>
              <a:ext uri="{FF2B5EF4-FFF2-40B4-BE49-F238E27FC236}">
                <a16:creationId xmlns:a16="http://schemas.microsoft.com/office/drawing/2014/main" id="{0F00BABB-4311-9D59-037B-F30DC1116CA1}"/>
              </a:ext>
            </a:extLst>
          </p:cNvPr>
          <p:cNvSpPr txBox="1"/>
          <p:nvPr/>
        </p:nvSpPr>
        <p:spPr>
          <a:xfrm>
            <a:off x="9640516" y="436604"/>
            <a:ext cx="1883849" cy="369332"/>
          </a:xfrm>
          <a:prstGeom prst="rect">
            <a:avLst/>
          </a:prstGeom>
          <a:noFill/>
        </p:spPr>
        <p:txBody>
          <a:bodyPr wrap="none" rtlCol="0">
            <a:spAutoFit/>
          </a:bodyPr>
          <a:lstStyle/>
          <a:p>
            <a:r>
              <a:rPr lang="en-US" b="1" dirty="0"/>
              <a:t>Total Columns : 32</a:t>
            </a:r>
          </a:p>
        </p:txBody>
      </p:sp>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389467" y="337589"/>
            <a:ext cx="11625749" cy="914400"/>
          </a:xfrm>
        </p:spPr>
        <p:txBody>
          <a:bodyPr anchor="b">
            <a:normAutofit/>
          </a:bodyPr>
          <a:lstStyle/>
          <a:p>
            <a:pPr algn="ctr"/>
            <a:r>
              <a:rPr lang="en-US" sz="4400" u="sng" dirty="0"/>
              <a:t>Introduction</a:t>
            </a:r>
          </a:p>
        </p:txBody>
      </p:sp>
      <p:pic>
        <p:nvPicPr>
          <p:cNvPr id="13" name="Content Placeholder 12" descr="A person with many hands&#10;&#10;AI-generated content may be incorrect.">
            <a:extLst>
              <a:ext uri="{FF2B5EF4-FFF2-40B4-BE49-F238E27FC236}">
                <a16:creationId xmlns:a16="http://schemas.microsoft.com/office/drawing/2014/main" id="{8C8447B2-35F5-789A-9B0F-9CCD51D6A540}"/>
              </a:ext>
            </a:extLst>
          </p:cNvPr>
          <p:cNvPicPr>
            <a:picLocks noGrp="1" noChangeAspect="1"/>
          </p:cNvPicPr>
          <p:nvPr>
            <p:ph type="pic" sz="quarter" idx="10"/>
          </p:nvPr>
        </p:nvPicPr>
        <p:blipFill>
          <a:blip r:embed="rId3">
            <a:alphaModFix amt="40000"/>
            <a:grayscl/>
          </a:blip>
          <a:srcRect l="34863" r="37097"/>
          <a:stretch/>
        </p:blipFill>
        <p:spPr>
          <a:xfrm>
            <a:off x="7623125" y="-20757"/>
            <a:ext cx="4589511" cy="6555026"/>
          </a:xfrm>
          <a:noFill/>
        </p:spPr>
      </p:pic>
      <p:sp>
        <p:nvSpPr>
          <p:cNvPr id="15" name="TextBox 14">
            <a:extLst>
              <a:ext uri="{FF2B5EF4-FFF2-40B4-BE49-F238E27FC236}">
                <a16:creationId xmlns:a16="http://schemas.microsoft.com/office/drawing/2014/main" id="{8AC75185-7186-58E0-C742-259A7FA49B9B}"/>
              </a:ext>
            </a:extLst>
          </p:cNvPr>
          <p:cNvSpPr txBox="1"/>
          <p:nvPr/>
        </p:nvSpPr>
        <p:spPr>
          <a:xfrm>
            <a:off x="389467" y="1595021"/>
            <a:ext cx="7233657" cy="3785652"/>
          </a:xfrm>
          <a:prstGeom prst="rect">
            <a:avLst/>
          </a:prstGeom>
          <a:noFill/>
        </p:spPr>
        <p:txBody>
          <a:bodyPr wrap="square" rtlCol="0">
            <a:spAutoFit/>
          </a:bodyPr>
          <a:lstStyle/>
          <a:p>
            <a:pPr>
              <a:buNone/>
            </a:pPr>
            <a:r>
              <a:rPr lang="en-US" sz="2400" b="1" dirty="0"/>
              <a:t>This project analyzes customer behavior by studying their spending habits, demographics, and responses to marketing campaigns. The dataset includes details like age, income, family size, and purchases across different product categories. The goal is to group customers based on their habits, identify valuable customers, and understand which marketing strategies work best. This presentation will cover key insights, customer segments, spending trends, and recommendations for better marketing decisions.</a:t>
            </a:r>
          </a:p>
          <a:p>
            <a:endParaRPr lang="en-US" sz="2400" b="1" dirty="0"/>
          </a:p>
        </p:txBody>
      </p:sp>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7B774F-F014-CC4C-65F5-D43A69624F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6C46CC-9379-C76B-F09F-B060D57C1171}"/>
              </a:ext>
            </a:extLst>
          </p:cNvPr>
          <p:cNvSpPr>
            <a:spLocks noGrp="1"/>
          </p:cNvSpPr>
          <p:nvPr>
            <p:ph type="title"/>
          </p:nvPr>
        </p:nvSpPr>
        <p:spPr>
          <a:xfrm>
            <a:off x="0" y="99230"/>
            <a:ext cx="12192000" cy="625461"/>
          </a:xfrm>
        </p:spPr>
        <p:txBody>
          <a:bodyPr anchor="b">
            <a:noAutofit/>
          </a:bodyPr>
          <a:lstStyle/>
          <a:p>
            <a:pPr algn="ctr"/>
            <a:r>
              <a:rPr lang="en-US" sz="4400" u="sng" dirty="0"/>
              <a:t>Objectives</a:t>
            </a:r>
          </a:p>
        </p:txBody>
      </p:sp>
      <p:sp>
        <p:nvSpPr>
          <p:cNvPr id="18" name="Slide Number Placeholder 4">
            <a:extLst>
              <a:ext uri="{FF2B5EF4-FFF2-40B4-BE49-F238E27FC236}">
                <a16:creationId xmlns:a16="http://schemas.microsoft.com/office/drawing/2014/main" id="{AD98820B-FFC2-602B-7427-A99F685886A1}"/>
              </a:ext>
            </a:extLst>
          </p:cNvPr>
          <p:cNvSpPr>
            <a:spLocks noGrp="1"/>
          </p:cNvSpPr>
          <p:nvPr>
            <p:ph type="sldNum" sz="quarter" idx="4"/>
          </p:nvPr>
        </p:nvSpPr>
        <p:spPr>
          <a:xfrm>
            <a:off x="11353800" y="5879804"/>
            <a:ext cx="661416" cy="895899"/>
          </a:xfrm>
        </p:spPr>
        <p:txBody>
          <a:bodyPr anchor="ctr">
            <a:normAutofit/>
          </a:bodyPr>
          <a:lstStyle/>
          <a:p>
            <a:pPr>
              <a:spcAft>
                <a:spcPts val="600"/>
              </a:spcAft>
            </a:pPr>
            <a:fld id="{58FB4751-880F-D840-AAA9-3A15815CC996}" type="slidenum">
              <a:rPr lang="en-US" smtClean="0"/>
              <a:pPr>
                <a:spcAft>
                  <a:spcPts val="600"/>
                </a:spcAft>
              </a:pPr>
              <a:t>4</a:t>
            </a:fld>
            <a:endParaRPr lang="en-US"/>
          </a:p>
        </p:txBody>
      </p:sp>
      <p:sp>
        <p:nvSpPr>
          <p:cNvPr id="15" name="TextBox 14">
            <a:extLst>
              <a:ext uri="{FF2B5EF4-FFF2-40B4-BE49-F238E27FC236}">
                <a16:creationId xmlns:a16="http://schemas.microsoft.com/office/drawing/2014/main" id="{FA11B8A3-0016-509B-CE3F-28DF39730022}"/>
              </a:ext>
            </a:extLst>
          </p:cNvPr>
          <p:cNvSpPr txBox="1"/>
          <p:nvPr/>
        </p:nvSpPr>
        <p:spPr>
          <a:xfrm>
            <a:off x="330200" y="795939"/>
            <a:ext cx="11531599" cy="5940088"/>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t>Analyze Customer Purchase Behavior :</a:t>
            </a:r>
          </a:p>
          <a:p>
            <a:pPr marL="342900" indent="-342900">
              <a:buFont typeface="Arial" panose="020B0604020202020204" pitchFamily="34" charset="0"/>
              <a:buChar char="•"/>
            </a:pPr>
            <a:r>
              <a:rPr lang="en-US" sz="2000" b="1" dirty="0"/>
              <a:t>Understand how customers shop through different channels (Web, Store, Catalog).</a:t>
            </a:r>
          </a:p>
          <a:p>
            <a:pPr marL="342900" indent="-342900">
              <a:buFont typeface="Arial" panose="020B0604020202020204" pitchFamily="34" charset="0"/>
              <a:buChar char="•"/>
            </a:pPr>
            <a:r>
              <a:rPr lang="en-US" sz="2000" b="1" dirty="0"/>
              <a:t>Identify spending patterns based on marital status and education level.</a:t>
            </a:r>
          </a:p>
          <a:p>
            <a:endParaRPr lang="en-US" sz="2000" b="1" dirty="0"/>
          </a:p>
          <a:p>
            <a:pPr marL="342900" indent="-342900">
              <a:buFont typeface="Wingdings" panose="05000000000000000000" pitchFamily="2" charset="2"/>
              <a:buChar char="Ø"/>
            </a:pPr>
            <a:r>
              <a:rPr lang="en-US" sz="2000" dirty="0"/>
              <a:t> </a:t>
            </a:r>
            <a:r>
              <a:rPr lang="en-US" sz="2000" b="1" dirty="0"/>
              <a:t>Evaluate Customer Engagement :</a:t>
            </a:r>
          </a:p>
          <a:p>
            <a:pPr marL="342900" indent="-342900">
              <a:buFont typeface="Arial" panose="020B0604020202020204" pitchFamily="34" charset="0"/>
              <a:buChar char="•"/>
            </a:pPr>
            <a:r>
              <a:rPr lang="en-US" sz="2000" b="1" dirty="0"/>
              <a:t>Track the number of customer enrollments per month.</a:t>
            </a:r>
          </a:p>
          <a:p>
            <a:pPr marL="342900" indent="-342900">
              <a:buFont typeface="Arial" panose="020B0604020202020204" pitchFamily="34" charset="0"/>
              <a:buChar char="•"/>
            </a:pPr>
            <a:r>
              <a:rPr lang="en-US" sz="2000" b="1" dirty="0"/>
              <a:t>Measure web visits and interactions by different customer groups.</a:t>
            </a:r>
          </a:p>
          <a:p>
            <a:endParaRPr lang="en-US" sz="2000" b="1" dirty="0"/>
          </a:p>
          <a:p>
            <a:pPr marL="342900" indent="-342900">
              <a:buFont typeface="Wingdings" panose="05000000000000000000" pitchFamily="2" charset="2"/>
              <a:buChar char="Ø"/>
            </a:pPr>
            <a:r>
              <a:rPr lang="en-US" sz="2000" dirty="0"/>
              <a:t> </a:t>
            </a:r>
            <a:r>
              <a:rPr lang="en-US" sz="2000" b="1" dirty="0"/>
              <a:t>Assess Marketing Campaign Performance :</a:t>
            </a:r>
          </a:p>
          <a:p>
            <a:pPr marL="342900" indent="-342900">
              <a:buFont typeface="Arial" panose="020B0604020202020204" pitchFamily="34" charset="0"/>
              <a:buChar char="•"/>
            </a:pPr>
            <a:r>
              <a:rPr lang="en-US" sz="2000" b="1" dirty="0"/>
              <a:t>Analyze response rates to all marketing campaigns.</a:t>
            </a:r>
          </a:p>
          <a:p>
            <a:pPr marL="342900" indent="-342900">
              <a:buFont typeface="Arial" panose="020B0604020202020204" pitchFamily="34" charset="0"/>
              <a:buChar char="•"/>
            </a:pPr>
            <a:r>
              <a:rPr lang="en-US" sz="2000" b="1" dirty="0"/>
              <a:t>Identify which customer groups (by marital status &amp; education) engage more with promotions</a:t>
            </a:r>
            <a:r>
              <a:rPr lang="en-US" sz="2000" dirty="0"/>
              <a:t>.</a:t>
            </a:r>
          </a:p>
          <a:p>
            <a:endParaRPr lang="en-US" sz="2000" b="1" dirty="0"/>
          </a:p>
          <a:p>
            <a:pPr marL="342900" indent="-342900">
              <a:buFont typeface="Wingdings" panose="05000000000000000000" pitchFamily="2" charset="2"/>
              <a:buChar char="Ø"/>
            </a:pPr>
            <a:r>
              <a:rPr lang="en-US" sz="2000" b="1" dirty="0"/>
              <a:t>Study Income and Demographics Impact :</a:t>
            </a:r>
          </a:p>
          <a:p>
            <a:pPr marL="342900" indent="-342900">
              <a:buFont typeface="Arial" panose="020B0604020202020204" pitchFamily="34" charset="0"/>
              <a:buChar char="•"/>
            </a:pPr>
            <a:r>
              <a:rPr lang="en-US" sz="2000" b="1" dirty="0"/>
              <a:t>Compare average income by marital status and education.</a:t>
            </a:r>
          </a:p>
          <a:p>
            <a:pPr marL="342900" indent="-342900">
              <a:buFont typeface="Arial" panose="020B0604020202020204" pitchFamily="34" charset="0"/>
              <a:buChar char="•"/>
            </a:pPr>
            <a:r>
              <a:rPr lang="en-US" sz="2000" b="1" dirty="0"/>
              <a:t>Analyze customer age distribution based on marital status and education.</a:t>
            </a:r>
          </a:p>
          <a:p>
            <a:endParaRPr lang="en-US" sz="2000" b="1" dirty="0"/>
          </a:p>
          <a:p>
            <a:pPr marL="342900" indent="-342900">
              <a:buFont typeface="Wingdings" panose="05000000000000000000" pitchFamily="2" charset="2"/>
              <a:buChar char="Ø"/>
            </a:pPr>
            <a:r>
              <a:rPr lang="en-US" sz="2000" b="1" dirty="0"/>
              <a:t>Household Analysis :</a:t>
            </a:r>
          </a:p>
          <a:p>
            <a:pPr marL="342900" indent="-342900">
              <a:buFont typeface="Arial" panose="020B0604020202020204" pitchFamily="34" charset="0"/>
              <a:buChar char="•"/>
            </a:pPr>
            <a:r>
              <a:rPr lang="en-US" sz="2000" b="1" dirty="0"/>
              <a:t>Study family structure by analyzing the number of kids and teenagers at home.</a:t>
            </a:r>
          </a:p>
          <a:p>
            <a:pPr marL="342900" indent="-342900">
              <a:buFont typeface="Arial" panose="020B0604020202020204" pitchFamily="34" charset="0"/>
              <a:buChar char="•"/>
            </a:pPr>
            <a:r>
              <a:rPr lang="en-US" sz="2000" b="1" dirty="0"/>
              <a:t>Understand how family size impacts purchasing behavior.</a:t>
            </a:r>
          </a:p>
        </p:txBody>
      </p:sp>
    </p:spTree>
    <p:extLst>
      <p:ext uri="{BB962C8B-B14F-4D97-AF65-F5344CB8AC3E}">
        <p14:creationId xmlns:p14="http://schemas.microsoft.com/office/powerpoint/2010/main" val="510133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A09AA9-DAAF-F81F-669C-EB0397758B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4F7A88-800C-906B-ACA0-971B815AFF29}"/>
              </a:ext>
            </a:extLst>
          </p:cNvPr>
          <p:cNvSpPr>
            <a:spLocks noGrp="1"/>
          </p:cNvSpPr>
          <p:nvPr>
            <p:ph type="title"/>
          </p:nvPr>
        </p:nvSpPr>
        <p:spPr>
          <a:xfrm>
            <a:off x="0" y="251627"/>
            <a:ext cx="12192000" cy="625461"/>
          </a:xfrm>
        </p:spPr>
        <p:txBody>
          <a:bodyPr anchor="b">
            <a:noAutofit/>
          </a:bodyPr>
          <a:lstStyle/>
          <a:p>
            <a:pPr algn="ctr"/>
            <a:r>
              <a:rPr lang="en-US" sz="4400" u="sng" dirty="0"/>
              <a:t>Findings</a:t>
            </a:r>
          </a:p>
        </p:txBody>
      </p:sp>
      <p:sp>
        <p:nvSpPr>
          <p:cNvPr id="18" name="Slide Number Placeholder 4">
            <a:extLst>
              <a:ext uri="{FF2B5EF4-FFF2-40B4-BE49-F238E27FC236}">
                <a16:creationId xmlns:a16="http://schemas.microsoft.com/office/drawing/2014/main" id="{C1E00732-44D8-C1A8-B3DE-9F8F2A16855F}"/>
              </a:ext>
            </a:extLst>
          </p:cNvPr>
          <p:cNvSpPr>
            <a:spLocks noGrp="1"/>
          </p:cNvSpPr>
          <p:nvPr>
            <p:ph type="sldNum" sz="quarter" idx="4"/>
          </p:nvPr>
        </p:nvSpPr>
        <p:spPr>
          <a:xfrm>
            <a:off x="11353800" y="5879804"/>
            <a:ext cx="661416" cy="895899"/>
          </a:xfrm>
        </p:spPr>
        <p:txBody>
          <a:bodyPr anchor="ctr">
            <a:normAutofit/>
          </a:bodyPr>
          <a:lstStyle/>
          <a:p>
            <a:pPr>
              <a:spcAft>
                <a:spcPts val="600"/>
              </a:spcAft>
            </a:pPr>
            <a:fld id="{58FB4751-880F-D840-AAA9-3A15815CC996}" type="slidenum">
              <a:rPr lang="en-US" smtClean="0"/>
              <a:pPr>
                <a:spcAft>
                  <a:spcPts val="600"/>
                </a:spcAft>
              </a:pPr>
              <a:t>5</a:t>
            </a:fld>
            <a:endParaRPr lang="en-US"/>
          </a:p>
        </p:txBody>
      </p:sp>
      <p:sp>
        <p:nvSpPr>
          <p:cNvPr id="15" name="TextBox 14">
            <a:extLst>
              <a:ext uri="{FF2B5EF4-FFF2-40B4-BE49-F238E27FC236}">
                <a16:creationId xmlns:a16="http://schemas.microsoft.com/office/drawing/2014/main" id="{C7156E2D-A216-2CB4-CE7E-ED1802C02D1C}"/>
              </a:ext>
            </a:extLst>
          </p:cNvPr>
          <p:cNvSpPr txBox="1"/>
          <p:nvPr/>
        </p:nvSpPr>
        <p:spPr>
          <a:xfrm>
            <a:off x="330200" y="1134605"/>
            <a:ext cx="11531599" cy="6124754"/>
          </a:xfrm>
          <a:prstGeom prst="rect">
            <a:avLst/>
          </a:prstGeom>
          <a:noFill/>
        </p:spPr>
        <p:txBody>
          <a:bodyPr wrap="square" rtlCol="0">
            <a:spAutoFit/>
          </a:bodyPr>
          <a:lstStyle/>
          <a:p>
            <a:pPr marL="457200" indent="-457200">
              <a:buAutoNum type="arabicPeriod"/>
            </a:pPr>
            <a:r>
              <a:rPr lang="en-US" sz="2400" b="1" dirty="0"/>
              <a:t>Customer Spending &amp; Income Trends :</a:t>
            </a:r>
          </a:p>
          <a:p>
            <a:pPr marL="457200" indent="-457200">
              <a:buFont typeface="Arial" panose="020B0604020202020204" pitchFamily="34" charset="0"/>
              <a:buChar char="•"/>
            </a:pPr>
            <a:r>
              <a:rPr lang="en-US" sz="2000" b="1" dirty="0"/>
              <a:t>Marital Status &amp; Income:</a:t>
            </a:r>
            <a:r>
              <a:rPr lang="en-US" sz="2000" dirty="0"/>
              <a:t> "Absurd" category has the highest average income ($72,365), while "Alone" has the lowest ($43,789).</a:t>
            </a:r>
          </a:p>
          <a:p>
            <a:pPr marL="457200" indent="-457200">
              <a:buFont typeface="Arial" panose="020B0604020202020204" pitchFamily="34" charset="0"/>
              <a:buChar char="•"/>
            </a:pPr>
            <a:r>
              <a:rPr lang="en-US" sz="2000" b="1" dirty="0"/>
              <a:t>Education &amp; Income:</a:t>
            </a:r>
            <a:r>
              <a:rPr lang="en-US" sz="2000" dirty="0"/>
              <a:t> Customers with a PhD earn the highest ($56,145), while those with basic education earn significantly less ($20,306).</a:t>
            </a:r>
          </a:p>
          <a:p>
            <a:endParaRPr lang="en-US" sz="2000" b="1" dirty="0"/>
          </a:p>
          <a:p>
            <a:r>
              <a:rPr lang="en-US" sz="2400" b="1" dirty="0"/>
              <a:t>2.   Purchase Behavior &amp; Preferences :</a:t>
            </a:r>
          </a:p>
          <a:p>
            <a:pPr marL="342900" indent="-342900">
              <a:buFont typeface="Arial" panose="020B0604020202020204" pitchFamily="34" charset="0"/>
              <a:buChar char="•"/>
            </a:pPr>
            <a:r>
              <a:rPr lang="en-US" sz="2000" b="1" dirty="0"/>
              <a:t> Shopping Channels:</a:t>
            </a:r>
            <a:r>
              <a:rPr lang="en-US" sz="2000" dirty="0"/>
              <a:t> Most purchases are made in physical stores, followed by web and catalog purchases.</a:t>
            </a:r>
            <a:endParaRPr lang="en-US" sz="2000" b="1" dirty="0"/>
          </a:p>
          <a:p>
            <a:pPr marL="342900" indent="-342900">
              <a:buFont typeface="Arial" panose="020B0604020202020204" pitchFamily="34" charset="0"/>
              <a:buChar char="•"/>
            </a:pPr>
            <a:r>
              <a:rPr lang="en-US" sz="2000" b="1" dirty="0"/>
              <a:t> Purchases with Discounts:</a:t>
            </a:r>
            <a:r>
              <a:rPr lang="en-US" sz="2000" dirty="0"/>
              <a:t> Married customers (39.69%) and those "Together" (25.88%) use discounts the most, while widows use them the least.</a:t>
            </a:r>
            <a:endParaRPr lang="en-US" sz="2000" b="1" dirty="0"/>
          </a:p>
          <a:p>
            <a:pPr marL="342900" indent="-342900">
              <a:buFont typeface="Arial" panose="020B0604020202020204" pitchFamily="34" charset="0"/>
              <a:buChar char="•"/>
            </a:pPr>
            <a:r>
              <a:rPr lang="en-US" sz="2000" b="1" dirty="0"/>
              <a:t> Product Preferences:</a:t>
            </a:r>
            <a:r>
              <a:rPr lang="en-US" sz="2000" dirty="0"/>
              <a:t> Wine and meat products have the highest spending, while fruits and sweets have the least purchases.</a:t>
            </a:r>
          </a:p>
          <a:p>
            <a:endParaRPr lang="en-US" sz="2000" b="1" dirty="0"/>
          </a:p>
          <a:p>
            <a:r>
              <a:rPr lang="en-US" sz="2400" b="1" dirty="0"/>
              <a:t>3.   Customer Engagement &amp; Web Interactions :</a:t>
            </a:r>
          </a:p>
          <a:p>
            <a:pPr marL="342900" indent="-342900">
              <a:buFont typeface="Arial" panose="020B0604020202020204" pitchFamily="34" charset="0"/>
              <a:buChar char="•"/>
            </a:pPr>
            <a:r>
              <a:rPr lang="en-US" sz="2000" b="1" dirty="0"/>
              <a:t> Customer Enrollment Trends:</a:t>
            </a:r>
            <a:r>
              <a:rPr lang="en-US" sz="2000" dirty="0"/>
              <a:t> Enrollment fluctuates throughout the year, peaking in certain months.</a:t>
            </a:r>
          </a:p>
          <a:p>
            <a:pPr marL="342900" indent="-342900">
              <a:buFont typeface="Arial" panose="020B0604020202020204" pitchFamily="34" charset="0"/>
              <a:buChar char="•"/>
            </a:pPr>
            <a:r>
              <a:rPr lang="en-US" sz="2000" b="1" dirty="0"/>
              <a:t> Web Visits:</a:t>
            </a:r>
            <a:r>
              <a:rPr lang="en-US" sz="2000" dirty="0"/>
              <a:t> The number of web visits per month varies, with some customer segments being more active online than others</a:t>
            </a:r>
            <a:endParaRPr lang="en-US" sz="2000" b="1" dirty="0"/>
          </a:p>
          <a:p>
            <a:pPr marL="457200" indent="-457200">
              <a:buAutoNum type="arabicPeriod"/>
            </a:pPr>
            <a:endParaRPr lang="en-US" sz="2000" b="1" dirty="0"/>
          </a:p>
          <a:p>
            <a:pPr marL="457200" indent="-457200">
              <a:buAutoNum type="arabicPeriod"/>
            </a:pPr>
            <a:endParaRPr lang="en-US" sz="2000" b="1" dirty="0"/>
          </a:p>
        </p:txBody>
      </p:sp>
    </p:spTree>
    <p:extLst>
      <p:ext uri="{BB962C8B-B14F-4D97-AF65-F5344CB8AC3E}">
        <p14:creationId xmlns:p14="http://schemas.microsoft.com/office/powerpoint/2010/main" val="1562355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FC6758-1505-CEB5-027B-DE2CDABA2E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7E8CB9-122D-007C-F828-F3963587263D}"/>
              </a:ext>
            </a:extLst>
          </p:cNvPr>
          <p:cNvSpPr>
            <a:spLocks noGrp="1"/>
          </p:cNvSpPr>
          <p:nvPr>
            <p:ph type="title"/>
          </p:nvPr>
        </p:nvSpPr>
        <p:spPr>
          <a:xfrm>
            <a:off x="0" y="217761"/>
            <a:ext cx="12192000" cy="625461"/>
          </a:xfrm>
        </p:spPr>
        <p:txBody>
          <a:bodyPr anchor="b">
            <a:noAutofit/>
          </a:bodyPr>
          <a:lstStyle/>
          <a:p>
            <a:pPr algn="ctr"/>
            <a:r>
              <a:rPr lang="en-US" sz="4400" u="sng" dirty="0"/>
              <a:t>Findings</a:t>
            </a:r>
          </a:p>
        </p:txBody>
      </p:sp>
      <p:sp>
        <p:nvSpPr>
          <p:cNvPr id="18" name="Slide Number Placeholder 4">
            <a:extLst>
              <a:ext uri="{FF2B5EF4-FFF2-40B4-BE49-F238E27FC236}">
                <a16:creationId xmlns:a16="http://schemas.microsoft.com/office/drawing/2014/main" id="{5FCEEDEE-52C9-C5AB-E44E-7C0D6CAA3D5A}"/>
              </a:ext>
            </a:extLst>
          </p:cNvPr>
          <p:cNvSpPr>
            <a:spLocks noGrp="1"/>
          </p:cNvSpPr>
          <p:nvPr>
            <p:ph type="sldNum" sz="quarter" idx="4"/>
          </p:nvPr>
        </p:nvSpPr>
        <p:spPr>
          <a:xfrm>
            <a:off x="11353800" y="5879804"/>
            <a:ext cx="661416" cy="895899"/>
          </a:xfrm>
        </p:spPr>
        <p:txBody>
          <a:bodyPr anchor="ctr">
            <a:normAutofit/>
          </a:bodyPr>
          <a:lstStyle/>
          <a:p>
            <a:pPr>
              <a:spcAft>
                <a:spcPts val="600"/>
              </a:spcAft>
            </a:pPr>
            <a:fld id="{58FB4751-880F-D840-AAA9-3A15815CC996}" type="slidenum">
              <a:rPr lang="en-US" smtClean="0"/>
              <a:pPr>
                <a:spcAft>
                  <a:spcPts val="600"/>
                </a:spcAft>
              </a:pPr>
              <a:t>6</a:t>
            </a:fld>
            <a:endParaRPr lang="en-US"/>
          </a:p>
        </p:txBody>
      </p:sp>
      <p:sp>
        <p:nvSpPr>
          <p:cNvPr id="15" name="TextBox 14">
            <a:extLst>
              <a:ext uri="{FF2B5EF4-FFF2-40B4-BE49-F238E27FC236}">
                <a16:creationId xmlns:a16="http://schemas.microsoft.com/office/drawing/2014/main" id="{6CAE024C-5E27-43B9-EA76-C6DCCCE2B1E9}"/>
              </a:ext>
            </a:extLst>
          </p:cNvPr>
          <p:cNvSpPr txBox="1"/>
          <p:nvPr/>
        </p:nvSpPr>
        <p:spPr>
          <a:xfrm>
            <a:off x="330200" y="1064774"/>
            <a:ext cx="11531599" cy="5262979"/>
          </a:xfrm>
          <a:prstGeom prst="rect">
            <a:avLst/>
          </a:prstGeom>
          <a:noFill/>
        </p:spPr>
        <p:txBody>
          <a:bodyPr wrap="square" rtlCol="0">
            <a:spAutoFit/>
          </a:bodyPr>
          <a:lstStyle/>
          <a:p>
            <a:r>
              <a:rPr lang="en-US" sz="2400" b="1" dirty="0"/>
              <a:t>4. Marketing Campaign Performance :</a:t>
            </a:r>
          </a:p>
          <a:p>
            <a:pPr marL="342900" indent="-342900">
              <a:buFont typeface="Arial" panose="020B0604020202020204" pitchFamily="34" charset="0"/>
              <a:buChar char="•"/>
            </a:pPr>
            <a:r>
              <a:rPr lang="en-US" sz="2000" b="1" dirty="0"/>
              <a:t>Campaign Response:</a:t>
            </a:r>
            <a:r>
              <a:rPr lang="en-US" sz="2000" dirty="0"/>
              <a:t> The last campaign had the highest acceptance (334 customers), while the second campaign had the lowest (30 customers).</a:t>
            </a:r>
          </a:p>
          <a:p>
            <a:pPr marL="342900" indent="-342900">
              <a:buFont typeface="Arial" panose="020B0604020202020204" pitchFamily="34" charset="0"/>
              <a:buChar char="•"/>
            </a:pPr>
            <a:r>
              <a:rPr lang="en-US" sz="2000" b="1" dirty="0"/>
              <a:t>Marital Status &amp; Campaigns:</a:t>
            </a:r>
            <a:r>
              <a:rPr lang="en-US" sz="2000" dirty="0"/>
              <a:t> Married and single customers responded more positively to marketing campaigns than divorced and widowed customers.</a:t>
            </a:r>
          </a:p>
          <a:p>
            <a:endParaRPr lang="en-US" sz="2400" b="1" dirty="0"/>
          </a:p>
          <a:p>
            <a:r>
              <a:rPr lang="en-US" sz="2400" b="1" dirty="0"/>
              <a:t>5. Household Influence on Spending :</a:t>
            </a:r>
          </a:p>
          <a:p>
            <a:pPr marL="342900" indent="-342900">
              <a:buFont typeface="Arial" panose="020B0604020202020204" pitchFamily="34" charset="0"/>
              <a:buChar char="•"/>
            </a:pPr>
            <a:r>
              <a:rPr lang="en-US" sz="2000" b="1" dirty="0"/>
              <a:t>Families with Kids &amp; Teenagers:</a:t>
            </a:r>
            <a:r>
              <a:rPr lang="en-US" sz="2000" dirty="0"/>
              <a:t> Spending behavior changes depending on whether customers have children or teenagers at home.</a:t>
            </a:r>
            <a:endParaRPr lang="en-US" sz="2000" b="1" dirty="0"/>
          </a:p>
          <a:p>
            <a:pPr marL="342900" indent="-342900">
              <a:buFont typeface="Arial" panose="020B0604020202020204" pitchFamily="34" charset="0"/>
              <a:buChar char="•"/>
            </a:pPr>
            <a:r>
              <a:rPr lang="en-US" sz="2000" b="1" dirty="0"/>
              <a:t>Age Distribution:</a:t>
            </a:r>
            <a:r>
              <a:rPr lang="en-US" sz="2000" dirty="0"/>
              <a:t> Customers are mostly in their 30s-50s, with different marital statuses affecting age demographics.</a:t>
            </a:r>
          </a:p>
          <a:p>
            <a:endParaRPr lang="en-US" sz="2000" b="1" dirty="0"/>
          </a:p>
          <a:p>
            <a:r>
              <a:rPr lang="en-US" sz="2400" b="1" dirty="0"/>
              <a:t>6.  Complaints &amp; Customer Satisfaction :</a:t>
            </a:r>
          </a:p>
          <a:p>
            <a:pPr marL="342900" indent="-342900">
              <a:buFont typeface="Arial" panose="020B0604020202020204" pitchFamily="34" charset="0"/>
              <a:buChar char="•"/>
            </a:pPr>
            <a:r>
              <a:rPr lang="en-US" sz="2000" b="1" dirty="0"/>
              <a:t>Complaints:</a:t>
            </a:r>
            <a:r>
              <a:rPr lang="en-US" sz="2000" dirty="0"/>
              <a:t> Only 0.94% of customers reported complaints, indicating overall satisfaction with products and services.</a:t>
            </a:r>
            <a:endParaRPr lang="en-US" sz="2000" b="1" dirty="0"/>
          </a:p>
          <a:p>
            <a:pPr marL="457200" indent="-457200">
              <a:buAutoNum type="arabicPeriod"/>
            </a:pPr>
            <a:endParaRPr lang="en-US" sz="2000" b="1" dirty="0"/>
          </a:p>
        </p:txBody>
      </p:sp>
    </p:spTree>
    <p:extLst>
      <p:ext uri="{BB962C8B-B14F-4D97-AF65-F5344CB8AC3E}">
        <p14:creationId xmlns:p14="http://schemas.microsoft.com/office/powerpoint/2010/main" val="1940285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D53D5A-BB5A-3B8F-A3B8-714C3089B3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34E55E-E315-0918-8E6D-88BCE67020ED}"/>
              </a:ext>
            </a:extLst>
          </p:cNvPr>
          <p:cNvSpPr>
            <a:spLocks noGrp="1"/>
          </p:cNvSpPr>
          <p:nvPr>
            <p:ph type="title"/>
          </p:nvPr>
        </p:nvSpPr>
        <p:spPr>
          <a:xfrm>
            <a:off x="1001467" y="914400"/>
            <a:ext cx="5641848" cy="5029200"/>
          </a:xfrm>
        </p:spPr>
        <p:txBody>
          <a:bodyPr/>
          <a:lstStyle/>
          <a:p>
            <a:r>
              <a:rPr lang="en-US" sz="4400" u="sng" dirty="0"/>
              <a:t>Insights</a:t>
            </a:r>
          </a:p>
        </p:txBody>
      </p:sp>
      <p:sp>
        <p:nvSpPr>
          <p:cNvPr id="8" name="TextBox 7">
            <a:extLst>
              <a:ext uri="{FF2B5EF4-FFF2-40B4-BE49-F238E27FC236}">
                <a16:creationId xmlns:a16="http://schemas.microsoft.com/office/drawing/2014/main" id="{99472EEE-325C-7E9F-36E6-6B304181319C}"/>
              </a:ext>
            </a:extLst>
          </p:cNvPr>
          <p:cNvSpPr txBox="1"/>
          <p:nvPr/>
        </p:nvSpPr>
        <p:spPr>
          <a:xfrm>
            <a:off x="6643315" y="1439334"/>
            <a:ext cx="5407058" cy="4401205"/>
          </a:xfrm>
          <a:prstGeom prst="rect">
            <a:avLst/>
          </a:prstGeom>
          <a:noFill/>
        </p:spPr>
        <p:txBody>
          <a:bodyPr wrap="none" rtlCol="0">
            <a:spAutoFit/>
          </a:bodyPr>
          <a:lstStyle/>
          <a:p>
            <a:pPr marL="285750" indent="-285750">
              <a:buFont typeface="Wingdings" panose="05000000000000000000" pitchFamily="2" charset="2"/>
              <a:buChar char="ü"/>
            </a:pPr>
            <a:r>
              <a:rPr lang="en-US" sz="2000" dirty="0"/>
              <a:t>Higher-income customers tend to have higher </a:t>
            </a:r>
          </a:p>
          <a:p>
            <a:r>
              <a:rPr lang="en-US" sz="2000" dirty="0"/>
              <a:t>    education levels.</a:t>
            </a:r>
          </a:p>
          <a:p>
            <a:endParaRPr lang="en-US" sz="2000" dirty="0"/>
          </a:p>
          <a:p>
            <a:pPr marL="342900" indent="-342900">
              <a:buFont typeface="Wingdings" panose="05000000000000000000" pitchFamily="2" charset="2"/>
              <a:buChar char="ü"/>
            </a:pPr>
            <a:r>
              <a:rPr lang="en-US" sz="2000" dirty="0"/>
              <a:t>Married customers are the most engaged in </a:t>
            </a:r>
          </a:p>
          <a:p>
            <a:r>
              <a:rPr lang="en-US" sz="2000" dirty="0"/>
              <a:t>    discounts and marketing campaigns.</a:t>
            </a:r>
          </a:p>
          <a:p>
            <a:endParaRPr lang="en-US" sz="2000" dirty="0"/>
          </a:p>
          <a:p>
            <a:pPr marL="342900" indent="-342900">
              <a:buFont typeface="Wingdings" panose="05000000000000000000" pitchFamily="2" charset="2"/>
              <a:buChar char="ü"/>
            </a:pPr>
            <a:r>
              <a:rPr lang="en-US" sz="2000" dirty="0"/>
              <a:t>Web visits and enrollments vary significantly by </a:t>
            </a:r>
          </a:p>
          <a:p>
            <a:r>
              <a:rPr lang="en-US" sz="2000" dirty="0"/>
              <a:t>     customer group.</a:t>
            </a:r>
          </a:p>
          <a:p>
            <a:endParaRPr lang="en-US" sz="2000" dirty="0"/>
          </a:p>
          <a:p>
            <a:pPr marL="342900" indent="-342900">
              <a:buFont typeface="Wingdings" panose="05000000000000000000" pitchFamily="2" charset="2"/>
              <a:buChar char="ü"/>
            </a:pPr>
            <a:r>
              <a:rPr lang="en-US" sz="2000" dirty="0"/>
              <a:t>Customers with kids may have different spending</a:t>
            </a:r>
          </a:p>
          <a:p>
            <a:r>
              <a:rPr lang="en-US" sz="2000" dirty="0"/>
              <a:t>      habits compared to those without children.</a:t>
            </a:r>
          </a:p>
          <a:p>
            <a:endParaRPr lang="en-US" sz="2000" dirty="0"/>
          </a:p>
          <a:p>
            <a:pPr marL="342900" indent="-342900">
              <a:buFont typeface="Wingdings" panose="05000000000000000000" pitchFamily="2" charset="2"/>
              <a:buChar char="ü"/>
            </a:pPr>
            <a:r>
              <a:rPr lang="en-US" sz="2000" dirty="0"/>
              <a:t>Wine and meat are the most popular product </a:t>
            </a:r>
          </a:p>
          <a:p>
            <a:r>
              <a:rPr lang="en-US" sz="2000" dirty="0"/>
              <a:t>     categories.</a:t>
            </a:r>
          </a:p>
        </p:txBody>
      </p:sp>
    </p:spTree>
    <p:extLst>
      <p:ext uri="{BB962C8B-B14F-4D97-AF65-F5344CB8AC3E}">
        <p14:creationId xmlns:p14="http://schemas.microsoft.com/office/powerpoint/2010/main" val="1970753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605063" y="42688"/>
            <a:ext cx="10919379" cy="670168"/>
          </a:xfrm>
        </p:spPr>
        <p:txBody>
          <a:bodyPr anchor="b">
            <a:normAutofit/>
          </a:bodyPr>
          <a:lstStyle/>
          <a:p>
            <a:pPr algn="ctr"/>
            <a:r>
              <a:rPr lang="en-US" u="sng" dirty="0"/>
              <a:t>Dashboard Overview</a:t>
            </a:r>
          </a:p>
        </p:txBody>
      </p:sp>
      <p:pic>
        <p:nvPicPr>
          <p:cNvPr id="18" name="Content Placeholder 17" descr="A screenshot of a chart&#10;&#10;AI-generated content may be incorrect.">
            <a:extLst>
              <a:ext uri="{FF2B5EF4-FFF2-40B4-BE49-F238E27FC236}">
                <a16:creationId xmlns:a16="http://schemas.microsoft.com/office/drawing/2014/main" id="{CC29D4C3-0AF7-CCA4-9A41-8D18436CB488}"/>
              </a:ext>
            </a:extLst>
          </p:cNvPr>
          <p:cNvPicPr>
            <a:picLocks noGrp="1" noChangeAspect="1"/>
          </p:cNvPicPr>
          <p:nvPr>
            <p:ph sz="quarter" idx="10"/>
          </p:nvPr>
        </p:nvPicPr>
        <p:blipFill>
          <a:blip r:embed="rId3"/>
          <a:stretch/>
        </p:blipFill>
        <p:spPr>
          <a:xfrm>
            <a:off x="338667" y="906568"/>
            <a:ext cx="11504890" cy="5748232"/>
          </a:xfrm>
          <a:noFill/>
        </p:spPr>
      </p:pic>
      <p:pic>
        <p:nvPicPr>
          <p:cNvPr id="20" name="Picture 19" descr="A black background with a black square&#10;&#10;AI-generated content may be incorrect.">
            <a:hlinkClick r:id="rId4"/>
            <a:extLst>
              <a:ext uri="{FF2B5EF4-FFF2-40B4-BE49-F238E27FC236}">
                <a16:creationId xmlns:a16="http://schemas.microsoft.com/office/drawing/2014/main" id="{10CB9E85-4FB3-E307-B229-807CEB924FC1}"/>
              </a:ext>
            </a:extLst>
          </p:cNvPr>
          <p:cNvPicPr>
            <a:picLocks noChangeAspect="1"/>
          </p:cNvPicPr>
          <p:nvPr/>
        </p:nvPicPr>
        <p:blipFill>
          <a:blip r:embed="rId5">
            <a:duotone>
              <a:schemeClr val="accent5">
                <a:shade val="45000"/>
                <a:satMod val="135000"/>
              </a:schemeClr>
              <a:prstClr val="white"/>
            </a:duotone>
          </a:blip>
          <a:stretch>
            <a:fillRect/>
          </a:stretch>
        </p:blipFill>
        <p:spPr>
          <a:xfrm>
            <a:off x="11524442" y="377772"/>
            <a:ext cx="248761" cy="248761"/>
          </a:xfrm>
          <a:prstGeom prst="rect">
            <a:avLst/>
          </a:prstGeom>
        </p:spPr>
      </p:pic>
      <p:sp>
        <p:nvSpPr>
          <p:cNvPr id="24" name="TextBox 23">
            <a:extLst>
              <a:ext uri="{FF2B5EF4-FFF2-40B4-BE49-F238E27FC236}">
                <a16:creationId xmlns:a16="http://schemas.microsoft.com/office/drawing/2014/main" id="{D0FE84EE-B8FE-4AD1-843F-357B1B01658B}"/>
              </a:ext>
            </a:extLst>
          </p:cNvPr>
          <p:cNvSpPr txBox="1"/>
          <p:nvPr/>
        </p:nvSpPr>
        <p:spPr>
          <a:xfrm>
            <a:off x="11853333" y="75570"/>
            <a:ext cx="248761" cy="830997"/>
          </a:xfrm>
          <a:prstGeom prst="rect">
            <a:avLst/>
          </a:prstGeom>
          <a:noFill/>
        </p:spPr>
        <p:txBody>
          <a:bodyPr wrap="square" rtlCol="0">
            <a:spAutoFit/>
          </a:bodyPr>
          <a:lstStyle/>
          <a:p>
            <a:r>
              <a:rPr lang="en-US" sz="1200" dirty="0"/>
              <a:t>Link</a:t>
            </a:r>
          </a:p>
        </p:txBody>
      </p:sp>
    </p:spTree>
    <p:extLst>
      <p:ext uri="{BB962C8B-B14F-4D97-AF65-F5344CB8AC3E}">
        <p14:creationId xmlns:p14="http://schemas.microsoft.com/office/powerpoint/2010/main" val="1096717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a:xfrm>
            <a:off x="914400" y="-67729"/>
            <a:ext cx="10360152" cy="914400"/>
          </a:xfrm>
        </p:spPr>
        <p:txBody>
          <a:bodyPr/>
          <a:lstStyle/>
          <a:p>
            <a:pPr algn="ctr"/>
            <a:r>
              <a:rPr lang="en-US" sz="4400" u="sng" dirty="0"/>
              <a:t>Business</a:t>
            </a:r>
            <a:r>
              <a:rPr lang="en-US" u="sng" dirty="0"/>
              <a:t> </a:t>
            </a:r>
            <a:r>
              <a:rPr lang="en-US" sz="4400" u="sng" dirty="0"/>
              <a:t>Recommendations</a:t>
            </a:r>
          </a:p>
        </p:txBody>
      </p:sp>
      <p:sp>
        <p:nvSpPr>
          <p:cNvPr id="14" name="Content Placeholder 13">
            <a:extLst>
              <a:ext uri="{FF2B5EF4-FFF2-40B4-BE49-F238E27FC236}">
                <a16:creationId xmlns:a16="http://schemas.microsoft.com/office/drawing/2014/main" id="{F4A3718F-D67C-255A-4B64-BA379609FCD0}"/>
              </a:ext>
            </a:extLst>
          </p:cNvPr>
          <p:cNvSpPr>
            <a:spLocks noGrp="1"/>
          </p:cNvSpPr>
          <p:nvPr>
            <p:ph sz="quarter" idx="11"/>
          </p:nvPr>
        </p:nvSpPr>
        <p:spPr>
          <a:xfrm>
            <a:off x="914400" y="1107778"/>
            <a:ext cx="10684933" cy="5648621"/>
          </a:xfrm>
        </p:spPr>
        <p:txBody>
          <a:bodyPr/>
          <a:lstStyle/>
          <a:p>
            <a:r>
              <a:rPr lang="en-US" dirty="0"/>
              <a:t>Based on the dashboard findings, businesses can take several steps to improve sales and customer engagement.</a:t>
            </a:r>
          </a:p>
          <a:p>
            <a:pPr marL="342900" indent="-342900">
              <a:buFont typeface="Wingdings" panose="05000000000000000000" pitchFamily="2" charset="2"/>
              <a:buChar char="Ø"/>
            </a:pPr>
            <a:r>
              <a:rPr lang="en-US" sz="2400" b="1" dirty="0"/>
              <a:t> Better Marketing Strategies:</a:t>
            </a:r>
          </a:p>
          <a:p>
            <a:pPr marL="342900" indent="-342900">
              <a:buFont typeface="Arial" panose="020B0604020202020204" pitchFamily="34" charset="0"/>
              <a:buChar char="•"/>
            </a:pPr>
            <a:r>
              <a:rPr lang="en-US" b="1" dirty="0"/>
              <a:t>Focus on Marital Status:</a:t>
            </a:r>
            <a:r>
              <a:rPr lang="en-US" dirty="0"/>
              <a:t> Married and "Together" customers respond well to promotions, so special offers should be designed for them.</a:t>
            </a:r>
          </a:p>
          <a:p>
            <a:pPr marL="342900" indent="-342900">
              <a:buFont typeface="Wingdings" panose="05000000000000000000" pitchFamily="2" charset="2"/>
              <a:buChar char="Ø"/>
            </a:pPr>
            <a:r>
              <a:rPr lang="en-US" sz="2400" b="1" dirty="0"/>
              <a:t>Improve Customer Engagement:</a:t>
            </a:r>
          </a:p>
          <a:p>
            <a:pPr marL="342900" indent="-342900">
              <a:buFont typeface="Arial" panose="020B0604020202020204" pitchFamily="34" charset="0"/>
              <a:buChar char="•"/>
            </a:pPr>
            <a:r>
              <a:rPr lang="en-US" sz="2000" b="1" dirty="0"/>
              <a:t>Better Online Shopping Experience:</a:t>
            </a:r>
            <a:r>
              <a:rPr lang="en-US" sz="2000" dirty="0"/>
              <a:t> Many customers shop online, so improving the website and offering online discounts can increase sales.</a:t>
            </a:r>
          </a:p>
          <a:p>
            <a:pPr marL="342900" indent="-342900">
              <a:buFont typeface="Wingdings" panose="05000000000000000000" pitchFamily="2" charset="2"/>
              <a:buChar char="Ø"/>
            </a:pPr>
            <a:r>
              <a:rPr lang="en-US" sz="2400" b="1" dirty="0"/>
              <a:t>Offer Personalized Deals:</a:t>
            </a:r>
          </a:p>
          <a:p>
            <a:pPr marL="342900" indent="-342900">
              <a:buFont typeface="Arial" panose="020B0604020202020204" pitchFamily="34" charset="0"/>
              <a:buChar char="•"/>
            </a:pPr>
            <a:r>
              <a:rPr lang="en-US" sz="2000" b="1" dirty="0"/>
              <a:t>Suggest the Right Products:</a:t>
            </a:r>
            <a:r>
              <a:rPr lang="en-US" sz="2000" dirty="0"/>
              <a:t> Customers with kids and teenagers may have different needs, so offering family-friendly products can increase sales.</a:t>
            </a:r>
          </a:p>
          <a:p>
            <a:pPr marL="342900" indent="-342900">
              <a:buFont typeface="Wingdings" panose="05000000000000000000" pitchFamily="2" charset="2"/>
              <a:buChar char="Ø"/>
            </a:pPr>
            <a:r>
              <a:rPr lang="en-US" sz="2400" b="1" dirty="0"/>
              <a:t>Make Campaigns More Effective:</a:t>
            </a:r>
          </a:p>
          <a:p>
            <a:pPr marL="342900" indent="-342900">
              <a:buFont typeface="Arial" panose="020B0604020202020204" pitchFamily="34" charset="0"/>
              <a:buChar char="•"/>
            </a:pPr>
            <a:r>
              <a:rPr lang="en-US" sz="2000" b="1" dirty="0"/>
              <a:t>Use Discounts Wisely:</a:t>
            </a:r>
            <a:r>
              <a:rPr lang="en-US" sz="2000" dirty="0"/>
              <a:t> Since many customers buy with discounts, limited-time offers can boost sales while keeping profits high.</a:t>
            </a:r>
            <a:endParaRPr lang="en-US" sz="2400" b="1" dirty="0"/>
          </a:p>
          <a:p>
            <a:endParaRPr lang="en-US" sz="2400" b="1" dirty="0"/>
          </a:p>
          <a:p>
            <a:pPr marL="342900" indent="-342900">
              <a:buFont typeface="Arial" panose="020B0604020202020204" pitchFamily="34" charset="0"/>
              <a:buChar char="•"/>
            </a:pPr>
            <a:endParaRPr lang="en-US" sz="2400" b="1" dirty="0"/>
          </a:p>
        </p:txBody>
      </p:sp>
    </p:spTree>
    <p:extLst>
      <p:ext uri="{BB962C8B-B14F-4D97-AF65-F5344CB8AC3E}">
        <p14:creationId xmlns:p14="http://schemas.microsoft.com/office/powerpoint/2010/main" val="4230106960"/>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249AD37-9510-4A2D-B790-12C439A83F9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Organic presentation</Template>
  <TotalTime>710</TotalTime>
  <Words>1081</Words>
  <Application>Microsoft Office PowerPoint</Application>
  <PresentationFormat>Widescreen</PresentationFormat>
  <Paragraphs>119</Paragraphs>
  <Slides>12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Courier New</vt:lpstr>
      <vt:lpstr>Gill Sans Nova Light</vt:lpstr>
      <vt:lpstr>Sagona Book</vt:lpstr>
      <vt:lpstr>Wingdings</vt:lpstr>
      <vt:lpstr>Custom</vt:lpstr>
      <vt:lpstr>Customer Personality Analysis Dashboard</vt:lpstr>
      <vt:lpstr>About Data</vt:lpstr>
      <vt:lpstr>Introduction</vt:lpstr>
      <vt:lpstr>Objectives</vt:lpstr>
      <vt:lpstr>Findings</vt:lpstr>
      <vt:lpstr>Findings</vt:lpstr>
      <vt:lpstr>Insights</vt:lpstr>
      <vt:lpstr>Dashboard Overview</vt:lpstr>
      <vt:lpstr>Business Recommendations</vt:lpstr>
      <vt:lpstr>Challenges &amp; Limitations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shehzad ali</dc:creator>
  <cp:lastModifiedBy>shehzad ali</cp:lastModifiedBy>
  <cp:revision>3</cp:revision>
  <dcterms:created xsi:type="dcterms:W3CDTF">2025-03-19T10:55:34Z</dcterms:created>
  <dcterms:modified xsi:type="dcterms:W3CDTF">2025-03-20T10:33:02Z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