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307" r:id="rId2"/>
    <p:sldId id="275" r:id="rId3"/>
    <p:sldId id="337" r:id="rId4"/>
    <p:sldId id="346" r:id="rId5"/>
    <p:sldId id="338" r:id="rId6"/>
    <p:sldId id="347" r:id="rId7"/>
    <p:sldId id="339" r:id="rId8"/>
    <p:sldId id="336" r:id="rId9"/>
    <p:sldId id="340" r:id="rId10"/>
    <p:sldId id="341" r:id="rId11"/>
    <p:sldId id="343" r:id="rId12"/>
    <p:sldId id="344" r:id="rId13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9"/>
    <p:restoredTop sz="94719"/>
  </p:normalViewPr>
  <p:slideViewPr>
    <p:cSldViewPr snapToGrid="0">
      <p:cViewPr>
        <p:scale>
          <a:sx n="63" d="100"/>
          <a:sy n="63" d="100"/>
        </p:scale>
        <p:origin x="1292" y="5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114A89C-1C73-4D44-A8BC-42BAA055C1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BDAB79E-6014-4A3D-84DF-A7CEB339BCE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90D5592A-E44D-4423-B07A-957389C43B8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91FDBA55-75B0-4E79-BF0F-BC11D59E5FB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01873986-C89E-4478-9B6A-F6B0BF3B5D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45A858E-881C-46A6-B3BB-38AF66B8F9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76C7A83-A047-4863-99DC-443A82A8953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A60EB1-DAFD-4AE9-AB03-60CC4D8EEE9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281DC59-26C3-4F7F-8E43-93FC93CCE3E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C2C085E6-91D9-44E7-80E9-718A60124C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950034D-84CE-4525-AFD4-671AE64656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AA890F1-2F48-45ED-9750-542EA7D8C9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6A822E9-8F13-47AB-9E4E-B18AB2E1FD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CCEF3C-8989-4032-A095-D133C1713EDA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3520E619-9440-4535-B6E9-BC7E8804B9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55EEC95-E703-4EFF-BB87-4741BBEEC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A890F1-2F48-45ED-9750-542EA7D8C9E6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928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6479304-D0E3-440A-A086-9BB2C9CFAC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6656675-4F11-44EE-82F1-FC6523A165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CFC14DB-8A99-44CB-BA83-39417D26C1AF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6530489F-79EC-4897-869D-780965D7E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A83414BD-B475-4106-B6CC-2A825BC14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5EEFC8D-4A80-4C8D-BB98-5471F8FF2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CE292785-34F4-4129-BCFD-B22D0AC1F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0D32FCA-31DE-4EA5-82C1-CF345076A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090E6124-7B97-4EBF-8990-F55FBAA11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C449F6A7-C9D3-4C68-84CF-E1FEED2CA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7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286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6685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8658B1-1C3A-4F0D-B875-25A642F866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14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5539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215" b="1">
                <a:solidFill>
                  <a:schemeClr val="bg1"/>
                </a:solidFill>
              </a:defRPr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6C8C-57E3-8E4A-B4B0-056E16CDEC08}" type="datetime1">
              <a:rPr lang="en-MY" smtClean="0"/>
              <a:t>21/2/2024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6580-D8D2-44E6-9ADA-98B012D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9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720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793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373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730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756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03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189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17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1EFAC327-3B14-405A-AECD-695170F62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B7308704-6884-478D-913D-858724364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5425"/>
            <a:ext cx="80772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46878CA-A75D-4410-AFD2-1992D970E5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1D23273-AE1D-4273-BD10-D4215E10B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A52FF0B1-98D3-422D-A027-A89A77277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4A460C49-6450-4AA7-B172-624D0E8FA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9885932-7748-44D3-A5FA-3EA2C19FA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1" name="Text Box 9">
            <a:extLst>
              <a:ext uri="{FF2B5EF4-FFF2-40B4-BE49-F238E27FC236}">
                <a16:creationId xmlns:a16="http://schemas.microsoft.com/office/drawing/2014/main" id="{2B3C4A04-A423-4652-9F71-1E3F1D9CED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56146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anose="020B0604020202020204" pitchFamily="34" charset="0"/>
              </a:rPr>
              <a:t>2.</a:t>
            </a:r>
            <a:fld id="{3002ADDC-CC54-42C0-AD9E-FCEA6349E957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59A1521A-022B-4DE7-8426-69A13EBF9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27BAFA87-2B93-403E-A844-8FB1EAE9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586538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CD488D63-B096-4EAA-B5D8-70E38A371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0096-47B4-3A65-7ABD-F193E6388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407" y="2235200"/>
            <a:ext cx="7772400" cy="2387600"/>
          </a:xfrm>
        </p:spPr>
        <p:txBody>
          <a:bodyPr/>
          <a:lstStyle/>
          <a:p>
            <a:r>
              <a:rPr lang="en-US" dirty="0"/>
              <a:t>Operating systems</a:t>
            </a:r>
            <a:br>
              <a:rPr lang="en-US" dirty="0"/>
            </a:br>
            <a:r>
              <a:rPr lang="en-US" dirty="0"/>
              <a:t>Lecture 4: System Call</a:t>
            </a:r>
          </a:p>
        </p:txBody>
      </p:sp>
    </p:spTree>
    <p:extLst>
      <p:ext uri="{BB962C8B-B14F-4D97-AF65-F5344CB8AC3E}">
        <p14:creationId xmlns:p14="http://schemas.microsoft.com/office/powerpoint/2010/main" val="4164762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00C45-C9A1-F2B2-7A49-68040101A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4129-D7F6-FCA0-7B42-4D7F4A04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System Call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F3BA91-764B-3F98-86D6-FEF146F0B483}"/>
              </a:ext>
            </a:extLst>
          </p:cNvPr>
          <p:cNvCxnSpPr/>
          <p:nvPr/>
        </p:nvCxnSpPr>
        <p:spPr bwMode="auto">
          <a:xfrm>
            <a:off x="7823200" y="8549640"/>
            <a:ext cx="92939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Rectangle 4">
            <a:extLst>
              <a:ext uri="{FF2B5EF4-FFF2-40B4-BE49-F238E27FC236}">
                <a16:creationId xmlns:a16="http://schemas.microsoft.com/office/drawing/2014/main" id="{DA4CA3E4-CDB1-AA60-2DDC-477699A4C0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1825" y="801688"/>
            <a:ext cx="7727950" cy="4530725"/>
          </a:xfrm>
        </p:spPr>
        <p:txBody>
          <a:bodyPr/>
          <a:lstStyle/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b="1" dirty="0"/>
              <a:t>Device management</a:t>
            </a:r>
          </a:p>
          <a:p>
            <a:r>
              <a:rPr lang="en-US" altLang="en-US" b="1" dirty="0"/>
              <a:t>Responsible for Device manipulations</a:t>
            </a:r>
          </a:p>
          <a:p>
            <a:pPr lvl="1"/>
            <a:r>
              <a:rPr lang="en-US" altLang="en-US" dirty="0"/>
              <a:t>Writing data to buffer</a:t>
            </a:r>
          </a:p>
          <a:p>
            <a:pPr lvl="1"/>
            <a:r>
              <a:rPr lang="en-US" altLang="en-US" dirty="0"/>
              <a:t>Reading data from buffer </a:t>
            </a:r>
          </a:p>
          <a:p>
            <a:pPr lvl="1"/>
            <a:r>
              <a:rPr lang="en-US" altLang="en-US" dirty="0"/>
              <a:t>request device, release device</a:t>
            </a:r>
          </a:p>
          <a:p>
            <a:pPr lvl="1"/>
            <a:r>
              <a:rPr lang="en-US" altLang="en-US" dirty="0"/>
              <a:t>read, write, reposition</a:t>
            </a:r>
          </a:p>
          <a:p>
            <a:pPr lvl="1"/>
            <a:endParaRPr lang="en-US" altLang="en-US" dirty="0"/>
          </a:p>
          <a:p>
            <a:r>
              <a:rPr lang="en-US" altLang="en-US" b="1" kern="0" dirty="0"/>
              <a:t>Information maintenance</a:t>
            </a:r>
          </a:p>
          <a:p>
            <a:r>
              <a:rPr lang="en-US" altLang="en-US" b="1" kern="0" dirty="0"/>
              <a:t>Responsible for information being shared between process, operating system.</a:t>
            </a:r>
          </a:p>
          <a:p>
            <a:pPr lvl="1"/>
            <a:r>
              <a:rPr lang="en-US" altLang="en-US" kern="0" dirty="0"/>
              <a:t>get time or date, set time or date</a:t>
            </a:r>
          </a:p>
          <a:p>
            <a:pPr lvl="1"/>
            <a:r>
              <a:rPr lang="en-US" altLang="en-US" kern="0" dirty="0"/>
              <a:t>get system data, set system data</a:t>
            </a:r>
          </a:p>
          <a:p>
            <a:pPr lvl="1"/>
            <a:r>
              <a:rPr lang="en-US" altLang="en-US" kern="0" dirty="0"/>
              <a:t>get and set process, file, or device attributes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140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3DB12-AB5C-99CA-6440-6AD62DA7C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6105-DE5F-BB43-029E-8422F03A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System Call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A0629D-376B-9A43-F5C5-D2884C78F364}"/>
              </a:ext>
            </a:extLst>
          </p:cNvPr>
          <p:cNvCxnSpPr/>
          <p:nvPr/>
        </p:nvCxnSpPr>
        <p:spPr bwMode="auto">
          <a:xfrm>
            <a:off x="7823200" y="8549640"/>
            <a:ext cx="92939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94348A7-EF52-9BE5-1BF3-20C70DBC9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90" y="1163637"/>
            <a:ext cx="7234238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457200" lvl="1" indent="0">
              <a:buNone/>
            </a:pPr>
            <a:endParaRPr lang="en-US" altLang="en-US" kern="0" dirty="0"/>
          </a:p>
          <a:p>
            <a:r>
              <a:rPr lang="en-US" altLang="en-US" b="1" kern="0" dirty="0"/>
              <a:t>Communications</a:t>
            </a:r>
          </a:p>
          <a:p>
            <a:r>
              <a:rPr lang="en-US" altLang="en-US" b="1" kern="0" dirty="0"/>
              <a:t>Responsible for IPC (inter process communication)</a:t>
            </a:r>
          </a:p>
          <a:p>
            <a:pPr lvl="1"/>
            <a:r>
              <a:rPr lang="en-US" altLang="en-US" kern="0" dirty="0"/>
              <a:t>create, delete communication connection</a:t>
            </a:r>
          </a:p>
          <a:p>
            <a:pPr lvl="1"/>
            <a:r>
              <a:rPr lang="en-US" altLang="en-US" kern="0" dirty="0"/>
              <a:t>send, receive messages if </a:t>
            </a:r>
            <a:r>
              <a:rPr lang="en-US" altLang="en-US" b="1" kern="0" dirty="0">
                <a:solidFill>
                  <a:srgbClr val="006699"/>
                </a:solidFill>
                <a:latin typeface="+mj-lt"/>
              </a:rPr>
              <a:t>message</a:t>
            </a:r>
            <a:r>
              <a:rPr lang="en-US" altLang="en-US" b="1" kern="0" dirty="0">
                <a:solidFill>
                  <a:srgbClr val="3366FF"/>
                </a:solidFill>
              </a:rPr>
              <a:t> </a:t>
            </a:r>
            <a:r>
              <a:rPr lang="en-US" altLang="en-US" b="1" kern="0" dirty="0">
                <a:solidFill>
                  <a:srgbClr val="006699"/>
                </a:solidFill>
                <a:latin typeface="+mj-lt"/>
              </a:rPr>
              <a:t>passing</a:t>
            </a:r>
            <a:r>
              <a:rPr lang="en-US" altLang="en-US" b="1" kern="0" dirty="0">
                <a:solidFill>
                  <a:srgbClr val="3366FF"/>
                </a:solidFill>
              </a:rPr>
              <a:t> </a:t>
            </a:r>
            <a:r>
              <a:rPr lang="en-US" altLang="en-US" b="1" kern="0" dirty="0">
                <a:solidFill>
                  <a:srgbClr val="006699"/>
                </a:solidFill>
                <a:latin typeface="+mj-lt"/>
              </a:rPr>
              <a:t>model</a:t>
            </a:r>
            <a:r>
              <a:rPr lang="en-US" altLang="en-US" b="1" kern="0" dirty="0">
                <a:solidFill>
                  <a:srgbClr val="3366FF"/>
                </a:solidFill>
              </a:rPr>
              <a:t> </a:t>
            </a:r>
            <a:r>
              <a:rPr lang="en-US" altLang="en-US" kern="0" dirty="0"/>
              <a:t>to </a:t>
            </a:r>
            <a:r>
              <a:rPr lang="en-US" altLang="en-US" b="1" kern="0" dirty="0">
                <a:solidFill>
                  <a:srgbClr val="006699"/>
                </a:solidFill>
                <a:latin typeface="+mj-lt"/>
              </a:rPr>
              <a:t>host</a:t>
            </a:r>
            <a:r>
              <a:rPr lang="en-US" altLang="en-US" b="1" kern="0" dirty="0">
                <a:solidFill>
                  <a:srgbClr val="3366FF"/>
                </a:solidFill>
              </a:rPr>
              <a:t> </a:t>
            </a:r>
            <a:r>
              <a:rPr lang="en-US" altLang="en-US" b="1" kern="0" dirty="0">
                <a:solidFill>
                  <a:srgbClr val="006699"/>
                </a:solidFill>
                <a:latin typeface="+mj-lt"/>
              </a:rPr>
              <a:t>name</a:t>
            </a:r>
            <a:r>
              <a:rPr lang="en-US" altLang="en-US" kern="0" dirty="0"/>
              <a:t> or </a:t>
            </a:r>
            <a:r>
              <a:rPr lang="en-US" altLang="en-US" b="1" kern="0" dirty="0">
                <a:solidFill>
                  <a:srgbClr val="006699"/>
                </a:solidFill>
                <a:latin typeface="+mj-lt"/>
              </a:rPr>
              <a:t>process</a:t>
            </a:r>
            <a:r>
              <a:rPr lang="en-US" altLang="en-US" b="1" kern="0" dirty="0">
                <a:solidFill>
                  <a:srgbClr val="3366FF"/>
                </a:solidFill>
              </a:rPr>
              <a:t> </a:t>
            </a:r>
            <a:r>
              <a:rPr lang="en-US" altLang="en-US" b="1" kern="0" dirty="0">
                <a:solidFill>
                  <a:srgbClr val="006699"/>
                </a:solidFill>
                <a:latin typeface="+mj-lt"/>
              </a:rPr>
              <a:t>name</a:t>
            </a:r>
          </a:p>
          <a:p>
            <a:pPr lvl="1"/>
            <a:endParaRPr lang="en-US" altLang="en-US" b="1" kern="0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b="1" kern="0" dirty="0"/>
              <a:t>Protection</a:t>
            </a:r>
          </a:p>
          <a:p>
            <a:pPr lvl="1"/>
            <a:r>
              <a:rPr lang="en-US" altLang="en-US" kern="0" dirty="0"/>
              <a:t>Control access to resources</a:t>
            </a:r>
          </a:p>
          <a:p>
            <a:pPr lvl="1"/>
            <a:r>
              <a:rPr lang="en-US" altLang="en-US" kern="0" dirty="0"/>
              <a:t>Get and set permissions</a:t>
            </a:r>
          </a:p>
          <a:p>
            <a:pPr lvl="1"/>
            <a:r>
              <a:rPr lang="en-US" altLang="en-US" kern="0" dirty="0"/>
              <a:t>Allow and deny user access</a:t>
            </a:r>
          </a:p>
          <a:p>
            <a:pPr lvl="1"/>
            <a:endParaRPr lang="en-US" altLang="en-US" b="1" kern="0" dirty="0">
              <a:solidFill>
                <a:srgbClr val="006699"/>
              </a:solidFill>
              <a:latin typeface="+mj-lt"/>
            </a:endParaRPr>
          </a:p>
          <a:p>
            <a:pPr lvl="1"/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16905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23BD-8D74-7F3E-2A11-1B25F62D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DBD3D-7F1E-D4A2-925A-6091B0988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Q1: </a:t>
            </a:r>
            <a:r>
              <a:rPr lang="en-US" altLang="en-US" dirty="0"/>
              <a:t>What is the purpose of system calls?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3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6BA1119-0E5B-4C51-B6FA-28152283A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4707" y="130231"/>
            <a:ext cx="8066088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1102DF7-4A96-4DB4-93EE-EFEEB0DC3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5" y="1141468"/>
            <a:ext cx="7618413" cy="4530725"/>
          </a:xfrm>
        </p:spPr>
        <p:txBody>
          <a:bodyPr/>
          <a:lstStyle/>
          <a:p>
            <a:r>
              <a:rPr lang="en-US" altLang="en-US" u="sng" dirty="0"/>
              <a:t>What is kernel?</a:t>
            </a:r>
          </a:p>
          <a:p>
            <a:r>
              <a:rPr lang="en-US" altLang="en-US" u="sng" dirty="0"/>
              <a:t>What is system call?</a:t>
            </a:r>
          </a:p>
          <a:p>
            <a:r>
              <a:rPr lang="en-US" altLang="en-US" u="sng" dirty="0"/>
              <a:t>Types of system call.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0CD6-9E55-D893-0DA7-B5E16B26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kernel?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8AFCE-FB5C-826C-3CAE-BE5F1C6DA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Kernel is a part of </a:t>
            </a:r>
            <a:r>
              <a:rPr lang="en-US" b="1" dirty="0"/>
              <a:t>operating system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Lowest layer </a:t>
            </a:r>
            <a:r>
              <a:rPr lang="en-US" dirty="0"/>
              <a:t>of operating system.</a:t>
            </a:r>
          </a:p>
          <a:p>
            <a:pPr>
              <a:lnSpc>
                <a:spcPct val="200000"/>
              </a:lnSpc>
            </a:pPr>
            <a:r>
              <a:rPr lang="en-US" dirty="0"/>
              <a:t>Kernel acts as a interface between </a:t>
            </a:r>
            <a:r>
              <a:rPr lang="en-US" b="1" dirty="0"/>
              <a:t>hardware</a:t>
            </a:r>
            <a:r>
              <a:rPr lang="en-US" dirty="0"/>
              <a:t> and </a:t>
            </a:r>
            <a:r>
              <a:rPr lang="en-US" b="1" dirty="0"/>
              <a:t>processes of computer (applications)</a:t>
            </a:r>
          </a:p>
          <a:p>
            <a:pPr>
              <a:lnSpc>
                <a:spcPct val="200000"/>
              </a:lnSpc>
            </a:pPr>
            <a:r>
              <a:rPr lang="en-US" dirty="0"/>
              <a:t>The kernel </a:t>
            </a:r>
            <a:r>
              <a:rPr lang="en-US" b="1" dirty="0"/>
              <a:t>loads first </a:t>
            </a:r>
            <a:r>
              <a:rPr lang="en-US" dirty="0"/>
              <a:t>in memory after operating system has been loaded and </a:t>
            </a:r>
            <a:r>
              <a:rPr lang="en-US" b="1" dirty="0"/>
              <a:t>reminds</a:t>
            </a:r>
            <a:r>
              <a:rPr lang="en-US" dirty="0"/>
              <a:t> in memory until the </a:t>
            </a:r>
            <a:r>
              <a:rPr lang="en-US" b="1" dirty="0"/>
              <a:t>operating system is shutdown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1026" name="Picture 2" descr="What is the Kernel?. Exploring the Difference or Nuance… | by Alex Moltzau  | Towards Data Science">
            <a:extLst>
              <a:ext uri="{FF2B5EF4-FFF2-40B4-BE49-F238E27FC236}">
                <a16:creationId xmlns:a16="http://schemas.microsoft.com/office/drawing/2014/main" id="{C3791BAA-700A-4D95-36CA-16E2685E9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62513"/>
            <a:ext cx="2281301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an OS Kernel? | Baeldung on Computer Science">
            <a:extLst>
              <a:ext uri="{FF2B5EF4-FFF2-40B4-BE49-F238E27FC236}">
                <a16:creationId xmlns:a16="http://schemas.microsoft.com/office/drawing/2014/main" id="{42F801C4-E1F6-BBC6-AF40-EA305FCB5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86" b="91190" l="7955" r="90000">
                        <a14:foregroundMark x1="8409" y1="46905" x2="8409" y2="46905"/>
                        <a14:foregroundMark x1="49773" y1="9286" x2="49773" y2="9286"/>
                        <a14:foregroundMark x1="89091" y1="49048" x2="89091" y2="49048"/>
                        <a14:foregroundMark x1="89545" y1="46905" x2="89545" y2="46905"/>
                        <a14:foregroundMark x1="7955" y1="48333" x2="7955" y2="48333"/>
                        <a14:foregroundMark x1="48864" y1="91190" x2="48864" y2="911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720" y="801688"/>
            <a:ext cx="2308558" cy="220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66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776AA-0310-8F5B-AE6B-C15A6B4D1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64F66-F7A1-99BD-D042-DF1300FD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kernel?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18A3B-FE49-7E88-219F-5E8E9BD8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Functions of kernel</a:t>
            </a:r>
          </a:p>
          <a:p>
            <a:pPr lvl="1"/>
            <a:r>
              <a:rPr lang="en-US" dirty="0"/>
              <a:t>Device management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Task management</a:t>
            </a:r>
          </a:p>
          <a:p>
            <a:pPr lvl="1"/>
            <a:r>
              <a:rPr lang="en-US" dirty="0"/>
              <a:t>Process management</a:t>
            </a:r>
          </a:p>
          <a:p>
            <a:pPr lvl="1"/>
            <a:endParaRPr lang="en-US" dirty="0"/>
          </a:p>
          <a:p>
            <a:r>
              <a:rPr lang="en-US" b="1" dirty="0"/>
              <a:t>Kernel</a:t>
            </a:r>
            <a:r>
              <a:rPr lang="en-US" dirty="0"/>
              <a:t> provides services to all other parts of operating system.</a:t>
            </a:r>
          </a:p>
          <a:p>
            <a:endParaRPr lang="en-US" dirty="0"/>
          </a:p>
          <a:p>
            <a:r>
              <a:rPr lang="en-US" dirty="0"/>
              <a:t>Memory is divided into 2 part </a:t>
            </a:r>
          </a:p>
          <a:p>
            <a:pPr lvl="1"/>
            <a:r>
              <a:rPr lang="en-US" b="1" dirty="0"/>
              <a:t>User space   </a:t>
            </a:r>
            <a:r>
              <a:rPr lang="en-US" dirty="0"/>
              <a:t>(All applications will be get executed)</a:t>
            </a:r>
          </a:p>
          <a:p>
            <a:pPr lvl="1"/>
            <a:r>
              <a:rPr lang="en-US" b="1" dirty="0"/>
              <a:t>Protected kernel space </a:t>
            </a:r>
            <a:r>
              <a:rPr lang="en-US" dirty="0"/>
              <a:t>(device, process, task, memory  management)(invisible to the user)(no other application can access this place)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4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2F12-1F47-1803-5394-A8F8A21A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System Call?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5D5B5-F2D7-92EE-87E0-51F12B61B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233488"/>
            <a:ext cx="5008881" cy="523843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System call will act as an interface between </a:t>
            </a:r>
            <a:r>
              <a:rPr lang="en-US" b="1" dirty="0"/>
              <a:t>software applications </a:t>
            </a:r>
            <a:r>
              <a:rPr lang="en-US" dirty="0"/>
              <a:t>and </a:t>
            </a:r>
            <a:r>
              <a:rPr lang="en-US" b="1" dirty="0"/>
              <a:t>kernel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System call </a:t>
            </a:r>
            <a:r>
              <a:rPr lang="en-US" dirty="0"/>
              <a:t>provides the services of operating system to the process via </a:t>
            </a:r>
            <a:r>
              <a:rPr lang="en-US" b="1" dirty="0"/>
              <a:t>API </a:t>
            </a:r>
            <a:r>
              <a:rPr lang="en-US" dirty="0"/>
              <a:t> </a:t>
            </a:r>
            <a:r>
              <a:rPr lang="en-US" b="1" dirty="0"/>
              <a:t>(application process interface)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When the </a:t>
            </a:r>
            <a:r>
              <a:rPr lang="en-US" b="1" dirty="0"/>
              <a:t>process is being executed </a:t>
            </a:r>
            <a:r>
              <a:rPr lang="en-US" dirty="0"/>
              <a:t>&amp; it requires </a:t>
            </a:r>
            <a:r>
              <a:rPr lang="en-US" b="1" dirty="0"/>
              <a:t>any resource</a:t>
            </a:r>
            <a:r>
              <a:rPr lang="en-US" dirty="0"/>
              <a:t>, then the process will create a </a:t>
            </a:r>
            <a:r>
              <a:rPr lang="en-US" b="1" dirty="0"/>
              <a:t>system call (interrupt) </a:t>
            </a:r>
            <a:r>
              <a:rPr lang="en-US" dirty="0"/>
              <a:t>and sends to the </a:t>
            </a:r>
            <a:r>
              <a:rPr lang="en-US" b="1" dirty="0"/>
              <a:t>kernel</a:t>
            </a:r>
            <a:r>
              <a:rPr lang="en-US" dirty="0"/>
              <a:t>. And by </a:t>
            </a:r>
            <a:r>
              <a:rPr lang="en-US" b="1" dirty="0"/>
              <a:t>execution the system call</a:t>
            </a:r>
            <a:r>
              <a:rPr lang="en-US" dirty="0"/>
              <a:t> the kernel will give the resource to the process.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123356-CE4A-EBBB-CF5B-A40ABFE421EA}"/>
              </a:ext>
            </a:extLst>
          </p:cNvPr>
          <p:cNvSpPr/>
          <p:nvPr/>
        </p:nvSpPr>
        <p:spPr bwMode="auto">
          <a:xfrm>
            <a:off x="5913120" y="1940560"/>
            <a:ext cx="2153920" cy="5029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User 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3A1269-8953-4ACC-9C2C-C2E677069787}"/>
              </a:ext>
            </a:extLst>
          </p:cNvPr>
          <p:cNvSpPr/>
          <p:nvPr/>
        </p:nvSpPr>
        <p:spPr bwMode="auto">
          <a:xfrm>
            <a:off x="5913120" y="3481546"/>
            <a:ext cx="2153920" cy="5029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Verdana" charset="0"/>
              </a:rPr>
              <a:t>Kernal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1CD1D-1779-90AE-4038-073082C03B46}"/>
              </a:ext>
            </a:extLst>
          </p:cNvPr>
          <p:cNvSpPr/>
          <p:nvPr/>
        </p:nvSpPr>
        <p:spPr bwMode="auto">
          <a:xfrm>
            <a:off x="5933440" y="4672886"/>
            <a:ext cx="2153920" cy="5029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Hardware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C6EE55-34BC-A7D6-9B85-71B22FD965DF}"/>
              </a:ext>
            </a:extLst>
          </p:cNvPr>
          <p:cNvCxnSpPr/>
          <p:nvPr/>
        </p:nvCxnSpPr>
        <p:spPr bwMode="auto">
          <a:xfrm>
            <a:off x="6502400" y="2443480"/>
            <a:ext cx="0" cy="103806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823FCB-027A-97A7-7FAF-2FD28B67E1BD}"/>
              </a:ext>
            </a:extLst>
          </p:cNvPr>
          <p:cNvCxnSpPr>
            <a:cxnSpLocks/>
          </p:cNvCxnSpPr>
          <p:nvPr/>
        </p:nvCxnSpPr>
        <p:spPr bwMode="auto">
          <a:xfrm>
            <a:off x="6502400" y="3984466"/>
            <a:ext cx="0" cy="68842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0B481FF-FB95-ABF9-BAA9-1F0FA0933EED}"/>
              </a:ext>
            </a:extLst>
          </p:cNvPr>
          <p:cNvSpPr/>
          <p:nvPr/>
        </p:nvSpPr>
        <p:spPr bwMode="auto">
          <a:xfrm>
            <a:off x="6746240" y="2762726"/>
            <a:ext cx="2153920" cy="50292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Verdana" charset="0"/>
              </a:rPr>
              <a:t>System Call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28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02002-0C6F-7732-45A6-6503E081B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30C2-4839-B34D-B6FF-F536307C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System Call?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0E3B-66D9-68A3-AE35-E029B5451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233488"/>
            <a:ext cx="7975600" cy="52384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System call</a:t>
            </a:r>
            <a:r>
              <a:rPr lang="en-US" dirty="0"/>
              <a:t> are the only </a:t>
            </a:r>
            <a:r>
              <a:rPr lang="en-US" b="1" dirty="0"/>
              <a:t>entry points to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     kernel space</a:t>
            </a:r>
            <a:r>
              <a:rPr lang="en-US" dirty="0"/>
              <a:t>, no other applications can access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to the </a:t>
            </a:r>
            <a:r>
              <a:rPr lang="en-US" b="1" dirty="0"/>
              <a:t>kernel space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Kernel provide the </a:t>
            </a:r>
            <a:r>
              <a:rPr lang="en-US" b="1" dirty="0"/>
              <a:t>services</a:t>
            </a:r>
            <a:r>
              <a:rPr lang="en-US" dirty="0"/>
              <a:t> that</a:t>
            </a:r>
            <a:r>
              <a:rPr lang="en-US" b="1" dirty="0"/>
              <a:t> mean resource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and that  </a:t>
            </a:r>
            <a:r>
              <a:rPr lang="en-US" b="1" dirty="0"/>
              <a:t>resource must be required by the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     user space </a:t>
            </a:r>
            <a:r>
              <a:rPr lang="en-US" dirty="0"/>
              <a:t>that is called </a:t>
            </a:r>
            <a:r>
              <a:rPr lang="en-US" b="1" dirty="0"/>
              <a:t>system call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10ECB5-39EB-F848-283C-C42007C6691E}"/>
              </a:ext>
            </a:extLst>
          </p:cNvPr>
          <p:cNvSpPr/>
          <p:nvPr/>
        </p:nvSpPr>
        <p:spPr bwMode="auto">
          <a:xfrm>
            <a:off x="6004560" y="1568927"/>
            <a:ext cx="2153920" cy="5029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User 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E56673-C362-2A38-C034-E506C6B58055}"/>
              </a:ext>
            </a:extLst>
          </p:cNvPr>
          <p:cNvSpPr/>
          <p:nvPr/>
        </p:nvSpPr>
        <p:spPr bwMode="auto">
          <a:xfrm>
            <a:off x="6004560" y="3109913"/>
            <a:ext cx="2153920" cy="5029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Verdana" charset="0"/>
              </a:rPr>
              <a:t>Kernal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D660B5-197A-F3D8-908E-8DCD73DA9808}"/>
              </a:ext>
            </a:extLst>
          </p:cNvPr>
          <p:cNvSpPr/>
          <p:nvPr/>
        </p:nvSpPr>
        <p:spPr bwMode="auto">
          <a:xfrm>
            <a:off x="6024880" y="4347766"/>
            <a:ext cx="2153920" cy="5029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Hardware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CB0CF7-4521-782B-F333-9A989F17D88E}"/>
              </a:ext>
            </a:extLst>
          </p:cNvPr>
          <p:cNvCxnSpPr/>
          <p:nvPr/>
        </p:nvCxnSpPr>
        <p:spPr bwMode="auto">
          <a:xfrm>
            <a:off x="6593840" y="2071847"/>
            <a:ext cx="0" cy="103806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B9D96C-1AF6-4956-66E6-F63461E1ED1A}"/>
              </a:ext>
            </a:extLst>
          </p:cNvPr>
          <p:cNvCxnSpPr>
            <a:cxnSpLocks/>
          </p:cNvCxnSpPr>
          <p:nvPr/>
        </p:nvCxnSpPr>
        <p:spPr bwMode="auto">
          <a:xfrm>
            <a:off x="6593840" y="3659346"/>
            <a:ext cx="0" cy="68842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12C58-AC55-384F-0192-C1135834710B}"/>
              </a:ext>
            </a:extLst>
          </p:cNvPr>
          <p:cNvSpPr/>
          <p:nvPr/>
        </p:nvSpPr>
        <p:spPr bwMode="auto">
          <a:xfrm>
            <a:off x="6837680" y="2391093"/>
            <a:ext cx="2153920" cy="5029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Verdana" charset="0"/>
              </a:rPr>
              <a:t>System Call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18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2DF2-2D64-A831-6E08-1388FB66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Workings of a System Call in 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92436-0033-2348-24CB-EDA11237D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825" y="1355408"/>
            <a:ext cx="7727950" cy="4530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Following are the steps on how a System Call works: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Step 1: </a:t>
            </a:r>
            <a:r>
              <a:rPr lang="en-US" dirty="0"/>
              <a:t>The processor executes a process in the user mode until a system call interrupts it.</a:t>
            </a:r>
          </a:p>
          <a:p>
            <a:r>
              <a:rPr lang="en-US" b="1" dirty="0"/>
              <a:t>Step 2: </a:t>
            </a:r>
            <a:r>
              <a:rPr lang="en-US" dirty="0"/>
              <a:t>Then on a priority basis, the system call is executed in the kernel mode.</a:t>
            </a:r>
          </a:p>
          <a:p>
            <a:r>
              <a:rPr lang="en-US" b="1" dirty="0"/>
              <a:t>Step 3: </a:t>
            </a:r>
            <a:r>
              <a:rPr lang="en-US" dirty="0"/>
              <a:t>After the completion of system call execution, control returns to user mode.,</a:t>
            </a:r>
          </a:p>
          <a:p>
            <a:r>
              <a:rPr lang="en-US" b="1" dirty="0"/>
              <a:t>Step 4: </a:t>
            </a:r>
            <a:r>
              <a:rPr lang="en-US" dirty="0"/>
              <a:t>The execution resumes in Kernel mode.</a:t>
            </a:r>
          </a:p>
        </p:txBody>
      </p:sp>
      <p:pic>
        <p:nvPicPr>
          <p:cNvPr id="5" name="Picture 2" descr="System Call in OS (Operating System): What is, Types and Examples">
            <a:extLst>
              <a:ext uri="{FF2B5EF4-FFF2-40B4-BE49-F238E27FC236}">
                <a16:creationId xmlns:a16="http://schemas.microsoft.com/office/drawing/2014/main" id="{DF3D0FA3-8FC4-6E76-BB19-6618DBE5A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72"/>
          <a:stretch/>
        </p:blipFill>
        <p:spPr bwMode="auto">
          <a:xfrm>
            <a:off x="4180593" y="4404152"/>
            <a:ext cx="4179182" cy="222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0A1BAB-5D0A-A75F-EAD4-2B3B962D4C71}"/>
              </a:ext>
            </a:extLst>
          </p:cNvPr>
          <p:cNvSpPr/>
          <p:nvPr/>
        </p:nvSpPr>
        <p:spPr bwMode="auto">
          <a:xfrm>
            <a:off x="3230879" y="4775518"/>
            <a:ext cx="949713" cy="16643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7BCAD6-4882-7B67-9D61-FD371BD93EF2}"/>
              </a:ext>
            </a:extLst>
          </p:cNvPr>
          <p:cNvCxnSpPr/>
          <p:nvPr/>
        </p:nvCxnSpPr>
        <p:spPr bwMode="auto">
          <a:xfrm>
            <a:off x="3251200" y="5120640"/>
            <a:ext cx="92939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21A1C2-D60B-5C57-E770-9D61D8F1A171}"/>
              </a:ext>
            </a:extLst>
          </p:cNvPr>
          <p:cNvCxnSpPr/>
          <p:nvPr/>
        </p:nvCxnSpPr>
        <p:spPr bwMode="auto">
          <a:xfrm>
            <a:off x="3251200" y="5557520"/>
            <a:ext cx="92939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75B342-293E-2086-8377-D908A069035C}"/>
              </a:ext>
            </a:extLst>
          </p:cNvPr>
          <p:cNvCxnSpPr/>
          <p:nvPr/>
        </p:nvCxnSpPr>
        <p:spPr bwMode="auto">
          <a:xfrm>
            <a:off x="3251199" y="5984240"/>
            <a:ext cx="92939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DA5D5F-4167-4897-D11F-BE1BE89A979D}"/>
              </a:ext>
            </a:extLst>
          </p:cNvPr>
          <p:cNvSpPr txBox="1"/>
          <p:nvPr/>
        </p:nvSpPr>
        <p:spPr>
          <a:xfrm>
            <a:off x="1838960" y="5150357"/>
            <a:ext cx="1635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System call table 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Based on priority</a:t>
            </a:r>
          </a:p>
        </p:txBody>
      </p:sp>
    </p:spTree>
    <p:extLst>
      <p:ext uri="{BB962C8B-B14F-4D97-AF65-F5344CB8AC3E}">
        <p14:creationId xmlns:p14="http://schemas.microsoft.com/office/powerpoint/2010/main" val="424039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84A6F67-063F-4959-9060-0C6E5AFA8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2188" y="206375"/>
            <a:ext cx="7918450" cy="576263"/>
          </a:xfrm>
        </p:spPr>
        <p:txBody>
          <a:bodyPr/>
          <a:lstStyle/>
          <a:p>
            <a:pPr eaLnBrk="1" hangingPunct="1"/>
            <a:r>
              <a:rPr lang="en-US" altLang="en-US"/>
              <a:t>A View of Operating System Services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881CA9B9-B059-4545-AFC1-C78134667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31" y="1347640"/>
            <a:ext cx="7458068" cy="371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905F-BF1E-E992-16FB-B117128A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System Call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7BCAD6-4882-7B67-9D61-FD371BD93EF2}"/>
              </a:ext>
            </a:extLst>
          </p:cNvPr>
          <p:cNvCxnSpPr/>
          <p:nvPr/>
        </p:nvCxnSpPr>
        <p:spPr bwMode="auto">
          <a:xfrm>
            <a:off x="7823200" y="8549640"/>
            <a:ext cx="92939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0CC5B13C-26DB-EBD2-210C-F525B4E63B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727950" cy="4530725"/>
          </a:xfrm>
        </p:spPr>
        <p:txBody>
          <a:bodyPr/>
          <a:lstStyle/>
          <a:p>
            <a:r>
              <a:rPr lang="en-US" altLang="en-US" b="1" dirty="0"/>
              <a:t>Process control</a:t>
            </a:r>
          </a:p>
          <a:p>
            <a:r>
              <a:rPr lang="en-US" altLang="en-US" b="1" dirty="0"/>
              <a:t>Responsible for process management</a:t>
            </a:r>
          </a:p>
          <a:p>
            <a:pPr lvl="1"/>
            <a:r>
              <a:rPr lang="en-US" altLang="en-US" dirty="0"/>
              <a:t>create process, terminate process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b="1" dirty="0"/>
              <a:t>File management</a:t>
            </a:r>
          </a:p>
          <a:p>
            <a:r>
              <a:rPr lang="en-US" altLang="en-US" b="1" dirty="0"/>
              <a:t>Responsible for file manipulation</a:t>
            </a:r>
          </a:p>
          <a:p>
            <a:pPr lvl="1"/>
            <a:r>
              <a:rPr lang="en-US" altLang="en-US" dirty="0"/>
              <a:t>create file, delete file</a:t>
            </a:r>
          </a:p>
          <a:p>
            <a:pPr lvl="1"/>
            <a:r>
              <a:rPr lang="en-US" altLang="en-US" dirty="0"/>
              <a:t>open, close file</a:t>
            </a:r>
          </a:p>
          <a:p>
            <a:pPr lvl="1"/>
            <a:r>
              <a:rPr lang="en-US" altLang="en-US" dirty="0"/>
              <a:t>read, write, reposition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1309504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9902</TotalTime>
  <Words>548</Words>
  <Application>Microsoft Office PowerPoint</Application>
  <PresentationFormat>On-screen Show (4:3)</PresentationFormat>
  <Paragraphs>96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Helvetica</vt:lpstr>
      <vt:lpstr>Times New Roman</vt:lpstr>
      <vt:lpstr>Verdana</vt:lpstr>
      <vt:lpstr>Webdings</vt:lpstr>
      <vt:lpstr>Wingdings</vt:lpstr>
      <vt:lpstr>os-8</vt:lpstr>
      <vt:lpstr>Operating systems Lecture 4: System Call</vt:lpstr>
      <vt:lpstr>Outline</vt:lpstr>
      <vt:lpstr>What is kernel?</vt:lpstr>
      <vt:lpstr>What is kernel?</vt:lpstr>
      <vt:lpstr>What is System Call?</vt:lpstr>
      <vt:lpstr>What is System Call?</vt:lpstr>
      <vt:lpstr>Workings of a System Call in OS</vt:lpstr>
      <vt:lpstr>A View of Operating System Services</vt:lpstr>
      <vt:lpstr>Types of System Call</vt:lpstr>
      <vt:lpstr>Types of System Call</vt:lpstr>
      <vt:lpstr>Types of System Call</vt:lpstr>
      <vt:lpstr>Activity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user</cp:lastModifiedBy>
  <cp:revision>257</cp:revision>
  <cp:lastPrinted>2001-06-14T13:58:17Z</cp:lastPrinted>
  <dcterms:created xsi:type="dcterms:W3CDTF">2011-01-13T23:43:38Z</dcterms:created>
  <dcterms:modified xsi:type="dcterms:W3CDTF">2024-02-21T08:48:31Z</dcterms:modified>
</cp:coreProperties>
</file>