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veat" panose="020B0604020202020204" charset="0"/>
      <p:regular r:id="rId18"/>
      <p:bold r:id="rId19"/>
    </p:embeddedFont>
    <p:embeddedFont>
      <p:font typeface="Maven Pro" panose="020B0604020202020204" charset="0"/>
      <p:regular r:id="rId20"/>
      <p:bold r:id="rId21"/>
    </p:embeddedFont>
    <p:embeddedFont>
      <p:font typeface="Maven Pro SemiBold" panose="020B0604020202020204" charset="0"/>
      <p:regular r:id="rId22"/>
      <p:bold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Pacifico" panose="020B0604020202020204" charset="0"/>
      <p:regular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Roboto Mon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261BB4-D11D-4F2A-8C13-ED6AE72B126B}">
  <a:tblStyle styleId="{D9261BB4-D11D-4F2A-8C13-ED6AE72B1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e06c5ad56_1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e06c5ad56_1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e06c5ad56_1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e06c5ad56_1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e06c5ad56_1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e06c5ad56_1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e06c5ad56_1_1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e06c5ad56_1_1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e06c5ad56_1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e06c5ad56_1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e06c5ad56_1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e06c5ad56_1_1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06c5ad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06c5ad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06c5ad56_1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06c5ad56_1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e06c5ad56_1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e06c5ad56_1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e06c5ad56_1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e06c5ad56_1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e06c5ad56_1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e06c5ad56_1_1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e06c5ad56_1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e06c5ad56_1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06c5ad56_1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06c5ad56_1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e06c5ad56_1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e06c5ad56_1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83450" y="371525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Study Abroad RAG Assistant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83450" y="216365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Intelligent Chatbot for University Admission Guidance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206425" y="3022700"/>
            <a:ext cx="4577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Muhtadina Serniabat Tasin — 2232160642</a:t>
            </a:r>
            <a:br>
              <a:rPr lang="en-GB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Yousra Amin — 2221044042</a:t>
            </a:r>
            <a:br>
              <a:rPr lang="en-GB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Sajin Ahmed Nirjona — 2011108642</a:t>
            </a: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52975" y="1875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Model(LLM):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52975" y="826725"/>
            <a:ext cx="8181300" cy="3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Model Used:</a:t>
            </a:r>
            <a:r>
              <a:rPr lang="en-GB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GPT-4o via </a:t>
            </a:r>
            <a:r>
              <a:rPr lang="en-GB" sz="24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ChatOpenAI</a:t>
            </a:r>
            <a:endParaRPr sz="240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Temperature:</a:t>
            </a:r>
            <a:r>
              <a:rPr lang="en-GB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0 (focused on factual, deterministic responses)</a:t>
            </a:r>
            <a:endParaRPr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Role:</a:t>
            </a:r>
            <a:r>
              <a:rPr lang="en-GB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Synthesizes final answer using:</a:t>
            </a:r>
            <a:endParaRPr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ven Pro"/>
              <a:buChar char="●"/>
            </a:pPr>
            <a:r>
              <a:rPr lang="en-GB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Retrieved context</a:t>
            </a:r>
            <a:br>
              <a:rPr lang="en-GB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aven Pro"/>
              <a:buChar char="●"/>
            </a:pPr>
            <a:r>
              <a:rPr lang="en-GB" sz="2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User query</a:t>
            </a:r>
            <a:endParaRPr sz="2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178500" y="216075"/>
            <a:ext cx="8155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Streamlit UI: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76075" y="1038075"/>
            <a:ext cx="8155800" cy="3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577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UI Features:</a:t>
            </a:r>
            <a:endParaRPr sz="1577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876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77"/>
              <a:buFont typeface="Maven Pro"/>
              <a:buChar char="●"/>
            </a:pPr>
            <a:r>
              <a:rPr lang="en-GB" sz="1577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Real-time chat interface</a:t>
            </a:r>
            <a:br>
              <a:rPr lang="en-GB" sz="1577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577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876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7"/>
              <a:buFont typeface="Maven Pro"/>
              <a:buChar char="●"/>
            </a:pPr>
            <a:r>
              <a:rPr lang="en-GB" sz="1577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Message history management</a:t>
            </a:r>
            <a:br>
              <a:rPr lang="en-GB" sz="1577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577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876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7"/>
              <a:buFont typeface="Arial"/>
              <a:buChar char="●"/>
            </a:pPr>
            <a:r>
              <a:rPr lang="en-GB" sz="1577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Styled using </a:t>
            </a:r>
            <a:r>
              <a:rPr lang="en-GB" sz="1577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st.chat_message</a:t>
            </a:r>
            <a:br>
              <a:rPr lang="en-GB" sz="1577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577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577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Implementation Steps:</a:t>
            </a:r>
            <a:endParaRPr sz="1577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8768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77"/>
              <a:buFont typeface="Arial"/>
              <a:buChar char="●"/>
            </a:pPr>
            <a:r>
              <a:rPr lang="en-GB" sz="1577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Input box using </a:t>
            </a:r>
            <a:r>
              <a:rPr lang="en-GB" sz="1577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st.chat_input</a:t>
            </a:r>
            <a:br>
              <a:rPr lang="en-GB" sz="1577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577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876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7"/>
              <a:buFont typeface="Maven Pro"/>
              <a:buChar char="●"/>
            </a:pPr>
            <a:r>
              <a:rPr lang="en-GB" sz="1577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Session state to track chat</a:t>
            </a:r>
            <a:br>
              <a:rPr lang="en-GB" sz="1577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577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876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7"/>
              <a:buFont typeface="Maven Pro"/>
              <a:buChar char="●"/>
            </a:pPr>
            <a:r>
              <a:rPr lang="en-GB" sz="1577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Display retrieved and generated messages</a:t>
            </a:r>
            <a:endParaRPr sz="1577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85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Timeline: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78125" y="1237725"/>
            <a:ext cx="79563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736775" y="1563638"/>
          <a:ext cx="7239000" cy="2808685"/>
        </p:xfrm>
        <a:graphic>
          <a:graphicData uri="http://schemas.openxmlformats.org/drawingml/2006/table">
            <a:tbl>
              <a:tblPr>
                <a:noFill/>
                <a:tableStyleId>{D9261BB4-D11D-4F2A-8C13-ED6AE72B126B}</a:tableStyleId>
              </a:tblPr>
              <a:tblGrid>
                <a:gridCol w="224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425"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Weeks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914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Task Done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Week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Research and planning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Week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Set up Supabase &amp; Langchain basics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Week 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Load documents and build embedding pipeline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Week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Develop and test retrieval agent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Week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Build and integrate Streamlit UI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Week 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Testing, evaluation, documentation, final touches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272450" y="93779"/>
            <a:ext cx="8097000" cy="6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Experiments and Results:</a:t>
            </a:r>
            <a:endParaRPr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272450" y="583324"/>
            <a:ext cx="8026500" cy="3924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Test Query:</a:t>
            </a:r>
            <a:r>
              <a:rPr lang="en-GB" sz="18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800" i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“What are the key requirements for applying to German universities?”</a:t>
            </a:r>
            <a:endParaRPr sz="1800" i="1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i="1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7" name="Google Shape;137;p25" title="Screenshot 2025-04-22 0050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482" y="1019752"/>
            <a:ext cx="7069375" cy="401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84550" y="86900"/>
            <a:ext cx="82497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Compared: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199950" y="686550"/>
            <a:ext cx="22449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Light:</a:t>
            </a:r>
            <a:r>
              <a:rPr lang="en-GB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7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gpt-3.5-turbo</a:t>
            </a:r>
            <a:br>
              <a:rPr lang="en-GB" sz="17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70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Moderate:</a:t>
            </a:r>
            <a:r>
              <a:rPr lang="en-GB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7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gpt-4</a:t>
            </a:r>
            <a:br>
              <a:rPr lang="en-GB" sz="17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70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Heavy:</a:t>
            </a:r>
            <a:r>
              <a:rPr lang="en-GB" sz="17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17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gpt-4o</a:t>
            </a:r>
            <a:endParaRPr sz="170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190250" y="2423775"/>
            <a:ext cx="8736900" cy="26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5" name="Google Shape;145;p26" title="Screenshot 2025-04-22 0055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0" y="2571759"/>
            <a:ext cx="9144000" cy="218323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3983275" y="368725"/>
            <a:ext cx="4755900" cy="1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latin typeface="Maven Pro"/>
                <a:ea typeface="Maven Pro"/>
                <a:cs typeface="Maven Pro"/>
                <a:sym typeface="Maven Pro"/>
              </a:rPr>
              <a:t>Conclusion:</a:t>
            </a:r>
            <a:r>
              <a:rPr lang="en-GB" sz="2300">
                <a:latin typeface="Maven Pro"/>
                <a:ea typeface="Maven Pro"/>
                <a:cs typeface="Maven Pro"/>
                <a:sym typeface="Maven Pro"/>
              </a:rPr>
              <a:t> GPT-4o provides the best trade-off in terms of speed and accuracy.</a:t>
            </a:r>
            <a:endParaRPr sz="3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2975" y="389300"/>
            <a:ext cx="39999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 b="1">
                <a:latin typeface="Pacifico"/>
                <a:ea typeface="Pacifico"/>
                <a:cs typeface="Pacifico"/>
                <a:sym typeface="Pacifico"/>
              </a:rPr>
              <a:t>Conclusion:</a:t>
            </a:r>
            <a:endParaRPr sz="3400" b="1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19775" y="1017800"/>
            <a:ext cx="41919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68834"/>
              <a:buFont typeface="Caveat"/>
              <a:buChar char="●"/>
            </a:pPr>
            <a:r>
              <a:rPr lang="en-GB">
                <a:latin typeface="Caveat"/>
                <a:ea typeface="Caveat"/>
                <a:cs typeface="Caveat"/>
                <a:sym typeface="Caveat"/>
              </a:rPr>
              <a:t>S</a:t>
            </a:r>
            <a:r>
              <a:rPr lang="en-GB" sz="2033" b="1">
                <a:latin typeface="Caveat"/>
                <a:ea typeface="Caveat"/>
                <a:cs typeface="Caveat"/>
                <a:sym typeface="Caveat"/>
              </a:rPr>
              <a:t>uccessfully developed a RAG-based chatbot for guiding students on studying abroad.</a:t>
            </a:r>
            <a:br>
              <a:rPr lang="en-GB" sz="2033" b="1">
                <a:latin typeface="Caveat"/>
                <a:ea typeface="Caveat"/>
                <a:cs typeface="Caveat"/>
                <a:sym typeface="Caveat"/>
              </a:rPr>
            </a:br>
            <a:endParaRPr sz="2033" b="1">
              <a:latin typeface="Caveat"/>
              <a:ea typeface="Caveat"/>
              <a:cs typeface="Caveat"/>
              <a:sym typeface="Caveat"/>
            </a:endParaRPr>
          </a:p>
          <a:p>
            <a:pPr marL="457200" lvl="0" indent="-348063" algn="l" rtl="0">
              <a:spcBef>
                <a:spcPts val="0"/>
              </a:spcBef>
              <a:spcAft>
                <a:spcPts val="0"/>
              </a:spcAft>
              <a:buSzPct val="100000"/>
              <a:buFont typeface="Caveat"/>
              <a:buChar char="●"/>
            </a:pPr>
            <a:r>
              <a:rPr lang="en-GB" sz="2033" b="1">
                <a:latin typeface="Caveat"/>
                <a:ea typeface="Caveat"/>
                <a:cs typeface="Caveat"/>
                <a:sym typeface="Caveat"/>
              </a:rPr>
              <a:t>Seamless integration between data retrieval and LLM.</a:t>
            </a:r>
            <a:br>
              <a:rPr lang="en-GB" sz="2033" b="1">
                <a:latin typeface="Caveat"/>
                <a:ea typeface="Caveat"/>
                <a:cs typeface="Caveat"/>
                <a:sym typeface="Caveat"/>
              </a:rPr>
            </a:br>
            <a:endParaRPr sz="2033" b="1">
              <a:latin typeface="Caveat"/>
              <a:ea typeface="Caveat"/>
              <a:cs typeface="Caveat"/>
              <a:sym typeface="Caveat"/>
            </a:endParaRPr>
          </a:p>
          <a:p>
            <a:pPr marL="457200" lvl="0" indent="-348063" algn="l" rtl="0">
              <a:spcBef>
                <a:spcPts val="0"/>
              </a:spcBef>
              <a:spcAft>
                <a:spcPts val="0"/>
              </a:spcAft>
              <a:buSzPct val="100000"/>
              <a:buFont typeface="Caveat"/>
              <a:buChar char="●"/>
            </a:pPr>
            <a:r>
              <a:rPr lang="en-GB" sz="2033" b="1">
                <a:latin typeface="Caveat"/>
                <a:ea typeface="Caveat"/>
                <a:cs typeface="Caveat"/>
                <a:sym typeface="Caveat"/>
              </a:rPr>
              <a:t>Streamlit UI provides a clean and engaging experience.</a:t>
            </a:r>
            <a:br>
              <a:rPr lang="en-GB" sz="2033" b="1">
                <a:latin typeface="Caveat"/>
                <a:ea typeface="Caveat"/>
                <a:cs typeface="Caveat"/>
                <a:sym typeface="Caveat"/>
              </a:rPr>
            </a:br>
            <a:endParaRPr sz="2033" b="1">
              <a:latin typeface="Caveat"/>
              <a:ea typeface="Caveat"/>
              <a:cs typeface="Caveat"/>
              <a:sym typeface="Caveat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68834"/>
              <a:buFont typeface="Caveat"/>
              <a:buChar char="●"/>
            </a:pPr>
            <a:r>
              <a:rPr lang="en-GB" sz="2033" b="1">
                <a:latin typeface="Caveat"/>
                <a:ea typeface="Caveat"/>
                <a:cs typeface="Caveat"/>
                <a:sym typeface="Caveat"/>
              </a:rPr>
              <a:t>GPT-4o is ideal for real-time intelligent responses</a:t>
            </a:r>
            <a:r>
              <a:rPr lang="en-GB">
                <a:latin typeface="Caveat"/>
                <a:ea typeface="Caveat"/>
                <a:cs typeface="Caveat"/>
                <a:sym typeface="Caveat"/>
              </a:rPr>
              <a:t>.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2"/>
          </p:nvPr>
        </p:nvSpPr>
        <p:spPr>
          <a:xfrm>
            <a:off x="4644500" y="10178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3408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7722"/>
              <a:buFont typeface="Arial"/>
              <a:buChar char="●"/>
            </a:pPr>
            <a:r>
              <a:rPr lang="en-GB" sz="2443" b="1">
                <a:latin typeface="Caveat"/>
                <a:ea typeface="Caveat"/>
                <a:cs typeface="Caveat"/>
                <a:sym typeface="Caveat"/>
              </a:rPr>
              <a:t>Add support for uploading personalized documents (e.g., transcripts, resumes)</a:t>
            </a:r>
            <a:br>
              <a:rPr lang="en-GB" sz="2443" b="1">
                <a:latin typeface="Caveat"/>
                <a:ea typeface="Caveat"/>
                <a:cs typeface="Caveat"/>
                <a:sym typeface="Caveat"/>
              </a:rPr>
            </a:br>
            <a:endParaRPr sz="2443" b="1">
              <a:latin typeface="Caveat"/>
              <a:ea typeface="Caveat"/>
              <a:cs typeface="Caveat"/>
              <a:sym typeface="Caveat"/>
            </a:endParaRPr>
          </a:p>
          <a:p>
            <a:pPr marL="457200" lvl="0" indent="-33408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722"/>
              <a:buFont typeface="Arial"/>
              <a:buChar char="●"/>
            </a:pPr>
            <a:r>
              <a:rPr lang="en-GB" sz="2443" b="1">
                <a:latin typeface="Caveat"/>
                <a:ea typeface="Caveat"/>
                <a:cs typeface="Caveat"/>
                <a:sym typeface="Caveat"/>
              </a:rPr>
              <a:t>Support multiple languages for international students</a:t>
            </a:r>
            <a:br>
              <a:rPr lang="en-GB" sz="2443" b="1">
                <a:latin typeface="Caveat"/>
                <a:ea typeface="Caveat"/>
                <a:cs typeface="Caveat"/>
                <a:sym typeface="Caveat"/>
              </a:rPr>
            </a:br>
            <a:endParaRPr sz="2443" b="1">
              <a:latin typeface="Caveat"/>
              <a:ea typeface="Caveat"/>
              <a:cs typeface="Caveat"/>
              <a:sym typeface="Caveat"/>
            </a:endParaRPr>
          </a:p>
          <a:p>
            <a:pPr marL="457200" lvl="0" indent="-33408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722"/>
              <a:buFont typeface="Arial"/>
              <a:buChar char="●"/>
            </a:pPr>
            <a:r>
              <a:rPr lang="en-GB" sz="2443" b="1">
                <a:latin typeface="Caveat"/>
                <a:ea typeface="Caveat"/>
                <a:cs typeface="Caveat"/>
                <a:sym typeface="Caveat"/>
              </a:rPr>
              <a:t>Integrate with official university APIs for real-time data</a:t>
            </a:r>
            <a:br>
              <a:rPr lang="en-GB" sz="2443" b="1">
                <a:latin typeface="Caveat"/>
                <a:ea typeface="Caveat"/>
                <a:cs typeface="Caveat"/>
                <a:sym typeface="Caveat"/>
              </a:rPr>
            </a:br>
            <a:endParaRPr sz="2443" b="1"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832550" y="333500"/>
            <a:ext cx="39999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chemeClr val="accent3"/>
                </a:solidFill>
                <a:latin typeface="Pacifico"/>
                <a:ea typeface="Pacifico"/>
                <a:cs typeface="Pacifico"/>
                <a:sym typeface="Pacifico"/>
              </a:rPr>
              <a:t>Future Work:</a:t>
            </a:r>
            <a:endParaRPr sz="3200" b="1">
              <a:solidFill>
                <a:schemeClr val="accent3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23747" y="1037250"/>
            <a:ext cx="6458700" cy="30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primary objective of this project is to develop an intelligent, user-friendly chatbot that assists students in exploring and understanding the requirements, processes, and tips related to applying to universities abroad.</a:t>
            </a:r>
            <a:endParaRPr sz="15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assistant is especially helpful for students who:</a:t>
            </a:r>
            <a:endParaRPr sz="15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Are unsure about where to begin their study abroad journey,</a:t>
            </a:r>
            <a:br>
              <a:rPr lang="en-GB" sz="1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5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Want detailed, trustworthy, and specific information,</a:t>
            </a:r>
            <a:br>
              <a:rPr lang="en-GB" sz="1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5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5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Prefer an interactive, conversational interface over traditional search.</a:t>
            </a:r>
            <a:endParaRPr sz="15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81425" y="1"/>
            <a:ext cx="7030500" cy="63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Features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213404" y="630126"/>
            <a:ext cx="3675600" cy="3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RAG-based Architecture</a:t>
            </a:r>
            <a:b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Combines retrieval with generation for accurate and grounded responses.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 as Knowledge Source</a:t>
            </a:r>
            <a:b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a trusted domain-specific PDF instead of unreliable web data.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Embeddings</a:t>
            </a:r>
            <a:b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Converts text into high-dimensional vectors for semantic search.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Supabase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Vector Store</a:t>
            </a:r>
            <a:b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Efficiently stores and retrieves similar text chunks using embeddings.</a:t>
            </a:r>
            <a:b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Aft>
                <a:spcPts val="0"/>
              </a:spcAft>
              <a:buNone/>
            </a:pPr>
            <a:r>
              <a:rPr lang="en-GB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Tool Agent</a:t>
            </a:r>
            <a:b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 tool-based agent retrieves and processes relevant documents.</a:t>
            </a:r>
            <a:b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from </a:t>
            </a:r>
            <a:r>
              <a:rPr lang="en-GB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Hub</a:t>
            </a:r>
            <a:b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a pre-optimized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functions prompt for structured generation.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887" dirty="0">
              <a:solidFill>
                <a:srgbClr val="000000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975714" y="567064"/>
            <a:ext cx="5037900" cy="43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Fast &amp; Reliable LLM (GPT-4o)</a:t>
            </a:r>
            <a:br>
              <a:rPr lang="en-GB" sz="1100" b="1" dirty="0"/>
            </a:br>
            <a:r>
              <a:rPr lang="en-GB" sz="1100" dirty="0"/>
              <a:t> Delivers fast, high-quality answers suitable for real-time chat.</a:t>
            </a:r>
            <a:br>
              <a:rPr lang="en-GB" sz="1100" dirty="0"/>
            </a:b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err="1"/>
              <a:t>Streamlit</a:t>
            </a:r>
            <a:r>
              <a:rPr lang="en-GB" sz="1100" b="1" dirty="0"/>
              <a:t> UI</a:t>
            </a:r>
            <a:br>
              <a:rPr lang="en-GB" sz="1100" b="1" dirty="0"/>
            </a:br>
            <a:r>
              <a:rPr lang="en-GB" sz="1100" dirty="0"/>
              <a:t> Simple, interactive chat interface for seamless user interaction.</a:t>
            </a:r>
            <a:br>
              <a:rPr lang="en-GB" sz="1100" dirty="0"/>
            </a:b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Chat History Preservation</a:t>
            </a:r>
            <a:br>
              <a:rPr lang="en-GB" sz="1100" b="1" dirty="0"/>
            </a:br>
            <a:r>
              <a:rPr lang="en-GB" sz="1100" dirty="0"/>
              <a:t> Maintains user conversation state to ensure continuity.</a:t>
            </a:r>
            <a:br>
              <a:rPr lang="en-GB" sz="1100" dirty="0"/>
            </a:b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Deterministic Responses</a:t>
            </a:r>
            <a:br>
              <a:rPr lang="en-GB" sz="1100" b="1" dirty="0"/>
            </a:br>
            <a:r>
              <a:rPr lang="en-GB" sz="1100" dirty="0"/>
              <a:t> Temperature set to 0 for predictable, consistent outputs.</a:t>
            </a:r>
            <a:br>
              <a:rPr lang="en-GB" sz="1100" dirty="0"/>
            </a:b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Modular Code Design</a:t>
            </a:r>
            <a:br>
              <a:rPr lang="en-GB" sz="1100" b="1" dirty="0"/>
            </a:br>
            <a:r>
              <a:rPr lang="en-GB" sz="1100" dirty="0"/>
              <a:t> Easy to scale or adapt for future domains or enhancements.</a:t>
            </a:r>
            <a:br>
              <a:rPr lang="en-GB" sz="1100" dirty="0"/>
            </a:b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Lightweight Deployment</a:t>
            </a:r>
            <a:br>
              <a:rPr lang="en-GB" sz="1100" b="1" dirty="0"/>
            </a:br>
            <a:r>
              <a:rPr lang="en-GB" sz="1100" dirty="0"/>
              <a:t> Minimal setup needed—runs locally with cloud-based LLM + vector DB.</a:t>
            </a:r>
            <a:br>
              <a:rPr lang="en-GB" sz="1100" dirty="0"/>
            </a:b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Focused on Study Abroad Info</a:t>
            </a:r>
            <a:br>
              <a:rPr lang="en-GB" sz="1100" b="1" dirty="0"/>
            </a:br>
            <a:r>
              <a:rPr lang="en-GB" sz="1100" dirty="0"/>
              <a:t> Tailored to questions about applying to universities internationally.</a:t>
            </a:r>
            <a:br>
              <a:rPr lang="en-GB" sz="1100" dirty="0"/>
            </a:b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Fast PDF Chunking &amp; Indexing</a:t>
            </a:r>
            <a:br>
              <a:rPr lang="en-GB" sz="1100" b="1" dirty="0"/>
            </a:br>
            <a:r>
              <a:rPr lang="en-GB" sz="1100" dirty="0"/>
              <a:t> Splits documents for efficient retrieval with overlap handling.</a:t>
            </a:r>
            <a:br>
              <a:rPr lang="en-GB" sz="1100" dirty="0"/>
            </a:b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/>
              <a:t>Secure API Integration</a:t>
            </a:r>
            <a:br>
              <a:rPr lang="en-GB" sz="1100" b="1" dirty="0"/>
            </a:br>
            <a:r>
              <a:rPr lang="en-GB" sz="1100" dirty="0"/>
              <a:t> Uses </a:t>
            </a:r>
            <a:r>
              <a:rPr lang="en-GB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.env</a:t>
            </a:r>
            <a:r>
              <a:rPr lang="en-GB" sz="1100" dirty="0"/>
              <a:t> variables to keep keys and endpoints safe.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58650" y="890075"/>
            <a:ext cx="3083640" cy="4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core of our chatbot is built on a 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(RAG)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mechanism. When a user submits a query, it is first 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 into a vector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OpenAI’s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embedding model. This vector is then used to 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semantically similar chunks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a </a:t>
            </a:r>
            <a:r>
              <a:rPr lang="en-GB" sz="11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preprocessed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PDF stored in a </a:t>
            </a:r>
            <a:r>
              <a:rPr lang="en-GB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Supabase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vector database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These chunks were previously created by 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splitting the document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 overlapping segments and embedding them during initialization. The 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top-matching chunks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then 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passed as context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an LLM — specifically 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GPT-4o via </a:t>
            </a:r>
            <a:r>
              <a:rPr lang="en-GB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Langchain’s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Tool Agent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which uses this grounded information to 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an accurate and relevant response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final answer is returned through a </a:t>
            </a:r>
            <a:r>
              <a:rPr lang="en-GB" sz="11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GB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chat interface</a:t>
            </a:r>
            <a:r>
              <a:rPr lang="en-GB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maintaining a smooth, interactive experience.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100700" y="251300"/>
            <a:ext cx="4626900" cy="45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6" title="27f20fd7-c69b-45bf-931c-219f1a3970f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592" y="211887"/>
            <a:ext cx="5308374" cy="46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7374" y="164075"/>
            <a:ext cx="4798535" cy="7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Pipeline Overview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174625" y="22191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Components Overview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Source: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698" y="1017725"/>
            <a:ext cx="8520601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Input:</a:t>
            </a:r>
            <a:endParaRPr sz="1400" b="1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14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 folder containing PDF documents (in </a:t>
            </a:r>
            <a:r>
              <a:rPr lang="en-GB" sz="1400" dirty="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documents/</a:t>
            </a:r>
            <a:r>
              <a:rPr lang="en-GB" sz="14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folder)</a:t>
            </a:r>
            <a:br>
              <a:rPr lang="en-GB" sz="14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Processing:</a:t>
            </a:r>
            <a:endParaRPr sz="1400" b="1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14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Documents loaded using </a:t>
            </a:r>
            <a:r>
              <a:rPr lang="en-GB" sz="1400" dirty="0" err="1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PyPDFDirectoryLoader</a:t>
            </a:r>
            <a:br>
              <a:rPr lang="en-GB" sz="1400" dirty="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 dirty="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-GB" sz="14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Split into chunks using </a:t>
            </a:r>
            <a:r>
              <a:rPr lang="en-GB" sz="1400" dirty="0" err="1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RecursiveCharacterTextSplitter</a:t>
            </a:r>
            <a:br>
              <a:rPr lang="en-GB" sz="1400" dirty="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 dirty="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Framework Used:</a:t>
            </a:r>
            <a:endParaRPr sz="1400" b="1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lang="en-GB" sz="1400" dirty="0" err="1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langchain_community.document_loaders</a:t>
            </a:r>
            <a:br>
              <a:rPr lang="en-GB" sz="1400" dirty="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400" dirty="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aven Pro"/>
              <a:buChar char="●"/>
            </a:pPr>
            <a:r>
              <a:rPr lang="en-GB" sz="1400" dirty="0" err="1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langchain_text_splitters</a:t>
            </a:r>
            <a:endParaRPr sz="1400" dirty="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13725" y="180850"/>
            <a:ext cx="81207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 Store(Supabase):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213600" y="979375"/>
            <a:ext cx="81207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Function:</a:t>
            </a:r>
            <a:r>
              <a:rPr lang="en-GB" sz="18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Stores document embeddings and supports similarity search.</a:t>
            </a:r>
            <a:endParaRPr sz="1800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Libraries Used:</a:t>
            </a:r>
            <a:endParaRPr sz="1800" b="1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err="1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SupabaseVectorStore</a:t>
            </a:r>
            <a:r>
              <a:rPr lang="en-GB" sz="18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from </a:t>
            </a:r>
            <a:r>
              <a:rPr lang="en-GB" sz="1800" dirty="0" err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Langchain</a:t>
            </a:r>
            <a:br>
              <a:rPr lang="en-GB" sz="18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dirty="0" err="1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supabase-py</a:t>
            </a:r>
            <a:r>
              <a:rPr lang="en-GB" sz="18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client</a:t>
            </a:r>
            <a:br>
              <a:rPr lang="en-GB" sz="18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800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Output:</a:t>
            </a:r>
            <a:r>
              <a:rPr lang="en-GB" sz="1800" dirty="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List of similar documents to query, passed to the LLM.</a:t>
            </a:r>
            <a:endParaRPr sz="1800" dirty="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72450" y="204325"/>
            <a:ext cx="8061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Embedding Model: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272400" y="1202500"/>
            <a:ext cx="8061900" cy="3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Model Used:</a:t>
            </a:r>
            <a:r>
              <a:rPr lang="en-GB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5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text-embedding-3-small</a:t>
            </a:r>
            <a:r>
              <a:rPr lang="en-GB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from OpenAI</a:t>
            </a:r>
            <a:endParaRPr sz="2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Input:</a:t>
            </a:r>
            <a:r>
              <a:rPr lang="en-GB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Text chunks from documents</a:t>
            </a:r>
            <a:br>
              <a:rPr lang="en-GB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GB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5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Output:</a:t>
            </a:r>
            <a:r>
              <a:rPr lang="en-GB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Vector embeddings stored in Supabase</a:t>
            </a:r>
            <a:endParaRPr sz="25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Library:</a:t>
            </a:r>
            <a:r>
              <a:rPr lang="en-GB" sz="2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25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langchain_openai.OpenAIEmbeddings</a:t>
            </a:r>
            <a:endParaRPr sz="250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23425" y="2110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Retrieval Agent: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223425" y="1379400"/>
            <a:ext cx="7881600" cy="3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Tools:</a:t>
            </a:r>
            <a:endParaRPr sz="16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aven Pro"/>
              <a:buChar char="●"/>
            </a:pPr>
            <a: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Langchain agent + OpenAI LLM</a:t>
            </a:r>
            <a:b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 custom tool (</a:t>
            </a:r>
            <a:r>
              <a:rPr lang="en-GB" sz="16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retrieve()</a:t>
            </a:r>
            <a: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) to query vector store</a:t>
            </a:r>
            <a:b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6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Prompt:</a:t>
            </a:r>
            <a: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Pulled from Langchain Hub — </a:t>
            </a:r>
            <a:r>
              <a:rPr lang="en-GB" sz="1600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hwchase17/openai-functions-agent</a:t>
            </a:r>
            <a:endParaRPr sz="1600">
              <a:solidFill>
                <a:srgbClr val="188038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Logic:</a:t>
            </a:r>
            <a:r>
              <a:rPr lang="en-GB" sz="16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Uses tool-calling agent from Langchain to fetch and combine con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891</Words>
  <Application>Microsoft Office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Caveat</vt:lpstr>
      <vt:lpstr>Pacifico</vt:lpstr>
      <vt:lpstr>Maven Pro SemiBold</vt:lpstr>
      <vt:lpstr>Roboto Mono</vt:lpstr>
      <vt:lpstr>Nunito</vt:lpstr>
      <vt:lpstr>Proxima Nova</vt:lpstr>
      <vt:lpstr>Maven Pro</vt:lpstr>
      <vt:lpstr>Arial</vt:lpstr>
      <vt:lpstr>Spearmint</vt:lpstr>
      <vt:lpstr>Study Abroad RAG Assistant</vt:lpstr>
      <vt:lpstr>Project Objective</vt:lpstr>
      <vt:lpstr>Key Features</vt:lpstr>
      <vt:lpstr>Pipeline Overview</vt:lpstr>
      <vt:lpstr>Components Overview</vt:lpstr>
      <vt:lpstr>Data Source:</vt:lpstr>
      <vt:lpstr>Vector Store(Supabase):</vt:lpstr>
      <vt:lpstr>Embedding Model:</vt:lpstr>
      <vt:lpstr>Retrieval Agent:</vt:lpstr>
      <vt:lpstr>Large Language Model(LLM):</vt:lpstr>
      <vt:lpstr>Streamlit UI:</vt:lpstr>
      <vt:lpstr>Timeline:</vt:lpstr>
      <vt:lpstr>Experiments and Results:</vt:lpstr>
      <vt:lpstr>Models Compared: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Abroad RAG Assistant</dc:title>
  <cp:lastModifiedBy>Lenovo</cp:lastModifiedBy>
  <cp:revision>3</cp:revision>
  <dcterms:modified xsi:type="dcterms:W3CDTF">2025-04-22T03:22:01Z</dcterms:modified>
</cp:coreProperties>
</file>