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47"/>
  </p:notesMasterIdLst>
  <p:sldIdLst>
    <p:sldId id="256" r:id="rId4"/>
    <p:sldId id="266" r:id="rId5"/>
    <p:sldId id="257" r:id="rId6"/>
    <p:sldId id="258" r:id="rId7"/>
    <p:sldId id="259" r:id="rId8"/>
    <p:sldId id="268" r:id="rId9"/>
    <p:sldId id="298" r:id="rId10"/>
    <p:sldId id="269" r:id="rId11"/>
    <p:sldId id="260" r:id="rId12"/>
    <p:sldId id="270" r:id="rId13"/>
    <p:sldId id="271" r:id="rId14"/>
    <p:sldId id="272" r:id="rId15"/>
    <p:sldId id="273" r:id="rId16"/>
    <p:sldId id="293" r:id="rId17"/>
    <p:sldId id="295" r:id="rId18"/>
    <p:sldId id="274" r:id="rId19"/>
    <p:sldId id="275" r:id="rId20"/>
    <p:sldId id="276" r:id="rId21"/>
    <p:sldId id="277" r:id="rId22"/>
    <p:sldId id="278" r:id="rId23"/>
    <p:sldId id="294" r:id="rId24"/>
    <p:sldId id="296" r:id="rId25"/>
    <p:sldId id="279" r:id="rId26"/>
    <p:sldId id="261" r:id="rId27"/>
    <p:sldId id="267" r:id="rId28"/>
    <p:sldId id="281" r:id="rId29"/>
    <p:sldId id="282" r:id="rId30"/>
    <p:sldId id="283" r:id="rId31"/>
    <p:sldId id="291" r:id="rId32"/>
    <p:sldId id="284" r:id="rId33"/>
    <p:sldId id="285" r:id="rId34"/>
    <p:sldId id="286" r:id="rId35"/>
    <p:sldId id="299" r:id="rId36"/>
    <p:sldId id="297" r:id="rId37"/>
    <p:sldId id="287" r:id="rId38"/>
    <p:sldId id="288" r:id="rId39"/>
    <p:sldId id="292" r:id="rId40"/>
    <p:sldId id="289" r:id="rId41"/>
    <p:sldId id="290" r:id="rId42"/>
    <p:sldId id="262" r:id="rId43"/>
    <p:sldId id="280" r:id="rId44"/>
    <p:sldId id="263" r:id="rId45"/>
    <p:sldId id="26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B72FF-C81D-407A-93C2-E9D64D29F837}" type="datetimeFigureOut">
              <a:rPr lang="en-US" smtClean="0"/>
              <a:t>12-Feb-19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96765-EBF8-4DA2-8F01-F74BB80E3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2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96765-EBF8-4DA2-8F01-F74BB80E3A0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56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96765-EBF8-4DA2-8F01-F74BB80E3A0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38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C7A2-A531-4824-AA77-C5182AC37427}" type="datetimeFigureOut">
              <a:rPr lang="en-US" smtClean="0"/>
              <a:t>12-Feb-19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83560-6EBE-48C4-AE58-0CEB40A8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5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C7A2-A531-4824-AA77-C5182AC37427}" type="datetimeFigureOut">
              <a:rPr lang="en-US" smtClean="0"/>
              <a:t>12-Feb-19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83560-6EBE-48C4-AE58-0CEB40A8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0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C7A2-A531-4824-AA77-C5182AC37427}" type="datetimeFigureOut">
              <a:rPr lang="en-US" smtClean="0"/>
              <a:t>12-Feb-19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83560-6EBE-48C4-AE58-0CEB40A8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48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 bwMode="ltGray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 bwMode="ltGray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Oval 2"/>
            <p:cNvSpPr>
              <a:spLocks noChangeArrowheads="1"/>
            </p:cNvSpPr>
            <p:nvPr/>
          </p:nvSpPr>
          <p:spPr bwMode="ltGray">
            <a:xfrm flipH="1">
              <a:off x="90458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9" name="Oval 3"/>
            <p:cNvSpPr>
              <a:spLocks noChangeArrowheads="1"/>
            </p:cNvSpPr>
            <p:nvPr/>
          </p:nvSpPr>
          <p:spPr bwMode="ltGray">
            <a:xfrm flipH="1">
              <a:off x="72551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ltGray">
            <a:xfrm flipH="1">
              <a:off x="5464419" y="16002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ltGray">
            <a:xfrm flipH="1">
              <a:off x="5464419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ltGray">
            <a:xfrm flipH="1">
              <a:off x="3732457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ltGray">
            <a:xfrm flipH="1">
              <a:off x="9045819" y="32766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  <a:latin typeface="Times New Roman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 b="1" i="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12-Feb-19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4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12-Feb-19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8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12-Feb-19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98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12-Feb-19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96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12-Feb-19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79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12-Feb-19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44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12-Feb-19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338138" indent="-338138"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12-Feb-19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9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C7A2-A531-4824-AA77-C5182AC37427}" type="datetimeFigureOut">
              <a:rPr lang="en-US" smtClean="0"/>
              <a:t>12-Feb-19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83560-6EBE-48C4-AE58-0CEB40A8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647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12-Feb-19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64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12-Feb-19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02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12-Feb-19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99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 bwMode="ltGray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 bwMode="ltGray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Oval 2"/>
            <p:cNvSpPr>
              <a:spLocks noChangeArrowheads="1"/>
            </p:cNvSpPr>
            <p:nvPr/>
          </p:nvSpPr>
          <p:spPr bwMode="ltGray">
            <a:xfrm flipH="1">
              <a:off x="90458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9" name="Oval 3"/>
            <p:cNvSpPr>
              <a:spLocks noChangeArrowheads="1"/>
            </p:cNvSpPr>
            <p:nvPr/>
          </p:nvSpPr>
          <p:spPr bwMode="ltGray">
            <a:xfrm flipH="1">
              <a:off x="72551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ltGray">
            <a:xfrm flipH="1">
              <a:off x="5464419" y="16002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ltGray">
            <a:xfrm flipH="1">
              <a:off x="5464419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ltGray">
            <a:xfrm flipH="1">
              <a:off x="3732457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ltGray">
            <a:xfrm flipH="1">
              <a:off x="9045819" y="32766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  <a:latin typeface="Times New Roman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 b="1" i="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12-Feb-19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3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12-Feb-19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17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12-Feb-19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42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12-Feb-19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84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12-Feb-19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5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12-Feb-19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69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12-Feb-19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81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C7A2-A531-4824-AA77-C5182AC37427}" type="datetimeFigureOut">
              <a:rPr lang="en-US" smtClean="0"/>
              <a:t>12-Feb-19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83560-6EBE-48C4-AE58-0CEB40A8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190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338138" indent="-338138"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12-Feb-19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78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12-Feb-19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60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12-Feb-19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52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12-Feb-19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12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C7A2-A531-4824-AA77-C5182AC37427}" type="datetimeFigureOut">
              <a:rPr lang="en-US" smtClean="0"/>
              <a:t>12-Feb-19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83560-6EBE-48C4-AE58-0CEB40A8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C7A2-A531-4824-AA77-C5182AC37427}" type="datetimeFigureOut">
              <a:rPr lang="en-US" smtClean="0"/>
              <a:t>12-Feb-19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83560-6EBE-48C4-AE58-0CEB40A8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7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C7A2-A531-4824-AA77-C5182AC37427}" type="datetimeFigureOut">
              <a:rPr lang="en-US" smtClean="0"/>
              <a:t>12-Feb-19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83560-6EBE-48C4-AE58-0CEB40A8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2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C7A2-A531-4824-AA77-C5182AC37427}" type="datetimeFigureOut">
              <a:rPr lang="en-US" smtClean="0"/>
              <a:t>12-Feb-19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83560-6EBE-48C4-AE58-0CEB40A8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3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C7A2-A531-4824-AA77-C5182AC37427}" type="datetimeFigureOut">
              <a:rPr lang="en-US" smtClean="0"/>
              <a:t>12-Feb-19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83560-6EBE-48C4-AE58-0CEB40A8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7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C7A2-A531-4824-AA77-C5182AC37427}" type="datetimeFigureOut">
              <a:rPr lang="en-US" smtClean="0"/>
              <a:t>12-Feb-19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83560-6EBE-48C4-AE58-0CEB40A8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2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1C7A2-A531-4824-AA77-C5182AC37427}" type="datetimeFigureOut">
              <a:rPr lang="en-US" smtClean="0"/>
              <a:t>12-Feb-19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83560-6EBE-48C4-AE58-0CEB40A8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860687" y="450998"/>
            <a:ext cx="7620000" cy="1139952"/>
            <a:chOff x="1860687" y="450998"/>
            <a:chExt cx="7620000" cy="1139952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860687" y="450998"/>
              <a:ext cx="7620000" cy="1139952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1860687" y="450998"/>
              <a:ext cx="7615237" cy="1106488"/>
              <a:chOff x="1891518" y="519806"/>
              <a:chExt cx="7615237" cy="1106488"/>
            </a:xfrm>
          </p:grpSpPr>
          <p:sp>
            <p:nvSpPr>
              <p:cNvPr id="24" name="Oval 6"/>
              <p:cNvSpPr>
                <a:spLocks noChangeArrowheads="1"/>
              </p:cNvSpPr>
              <p:nvPr/>
            </p:nvSpPr>
            <p:spPr bwMode="hidden">
              <a:xfrm flipH="1">
                <a:off x="5688818" y="519806"/>
                <a:ext cx="1104900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prstClr val="black"/>
                  </a:solidFill>
                  <a:latin typeface="Times New Roman" charset="0"/>
                </a:endParaRPr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hidden">
              <a:xfrm flipH="1">
                <a:off x="8403443" y="519806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prstClr val="black"/>
                  </a:solidFill>
                  <a:latin typeface="Times New Roman" charset="0"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hidden">
              <a:xfrm flipH="1">
                <a:off x="1891518" y="521394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prstClr val="black"/>
                  </a:solidFill>
                  <a:latin typeface="Times New Roman" charset="0"/>
                </a:endParaRPr>
              </a:p>
            </p:txBody>
          </p:sp>
          <p:sp>
            <p:nvSpPr>
              <p:cNvPr id="27" name="Oval 9"/>
              <p:cNvSpPr>
                <a:spLocks noChangeArrowheads="1"/>
              </p:cNvSpPr>
              <p:nvPr/>
            </p:nvSpPr>
            <p:spPr bwMode="hidden">
              <a:xfrm flipH="1">
                <a:off x="7144555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E0F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prstClr val="black"/>
                  </a:solidFill>
                  <a:latin typeface="Times New Roman" charset="0"/>
                </a:endParaRPr>
              </a:p>
            </p:txBody>
          </p:sp>
          <p:sp>
            <p:nvSpPr>
              <p:cNvPr id="28" name="Oval 10"/>
              <p:cNvSpPr>
                <a:spLocks noChangeArrowheads="1"/>
              </p:cNvSpPr>
              <p:nvPr/>
            </p:nvSpPr>
            <p:spPr bwMode="hidden">
              <a:xfrm flipH="1">
                <a:off x="3178980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prstClr val="black"/>
                  </a:solidFill>
                  <a:latin typeface="Times New Roman" charset="0"/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12-Feb-19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54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b="1" kern="1200" cap="none" spc="0">
          <a:ln w="22225">
            <a:solidFill>
              <a:schemeClr val="tx2"/>
            </a:solidFill>
            <a:prstDash val="solid"/>
          </a:ln>
          <a:solidFill>
            <a:schemeClr val="tx2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¤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" panose="05000000000000000000" pitchFamily="2" charset="2"/>
        <a:buChar char="¤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5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860687" y="450998"/>
            <a:ext cx="7620000" cy="1139952"/>
            <a:chOff x="1860687" y="450998"/>
            <a:chExt cx="7620000" cy="1139952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860687" y="450998"/>
              <a:ext cx="7620000" cy="1139952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1860687" y="450998"/>
              <a:ext cx="7615237" cy="1106488"/>
              <a:chOff x="1891518" y="519806"/>
              <a:chExt cx="7615237" cy="1106488"/>
            </a:xfrm>
          </p:grpSpPr>
          <p:sp>
            <p:nvSpPr>
              <p:cNvPr id="24" name="Oval 6"/>
              <p:cNvSpPr>
                <a:spLocks noChangeArrowheads="1"/>
              </p:cNvSpPr>
              <p:nvPr/>
            </p:nvSpPr>
            <p:spPr bwMode="hidden">
              <a:xfrm flipH="1">
                <a:off x="5688818" y="519806"/>
                <a:ext cx="1104900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prstClr val="black"/>
                  </a:solidFill>
                  <a:latin typeface="Times New Roman" charset="0"/>
                </a:endParaRPr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hidden">
              <a:xfrm flipH="1">
                <a:off x="8403443" y="519806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prstClr val="black"/>
                  </a:solidFill>
                  <a:latin typeface="Times New Roman" charset="0"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hidden">
              <a:xfrm flipH="1">
                <a:off x="1891518" y="521394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prstClr val="black"/>
                  </a:solidFill>
                  <a:latin typeface="Times New Roman" charset="0"/>
                </a:endParaRPr>
              </a:p>
            </p:txBody>
          </p:sp>
          <p:sp>
            <p:nvSpPr>
              <p:cNvPr id="27" name="Oval 9"/>
              <p:cNvSpPr>
                <a:spLocks noChangeArrowheads="1"/>
              </p:cNvSpPr>
              <p:nvPr/>
            </p:nvSpPr>
            <p:spPr bwMode="hidden">
              <a:xfrm flipH="1">
                <a:off x="7144555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E0F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prstClr val="black"/>
                  </a:solidFill>
                  <a:latin typeface="Times New Roman" charset="0"/>
                </a:endParaRPr>
              </a:p>
            </p:txBody>
          </p:sp>
          <p:sp>
            <p:nvSpPr>
              <p:cNvPr id="28" name="Oval 10"/>
              <p:cNvSpPr>
                <a:spLocks noChangeArrowheads="1"/>
              </p:cNvSpPr>
              <p:nvPr/>
            </p:nvSpPr>
            <p:spPr bwMode="hidden">
              <a:xfrm flipH="1">
                <a:off x="3178980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prstClr val="black"/>
                  </a:solidFill>
                  <a:latin typeface="Times New Roman" charset="0"/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12-Feb-19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40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b="1" kern="1200" cap="none" spc="0">
          <a:ln w="22225">
            <a:solidFill>
              <a:schemeClr val="tx2"/>
            </a:solidFill>
            <a:prstDash val="solid"/>
          </a:ln>
          <a:solidFill>
            <a:schemeClr val="tx2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¤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" panose="05000000000000000000" pitchFamily="2" charset="2"/>
        <a:buChar char="¤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5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445" y="1555845"/>
            <a:ext cx="10026555" cy="931460"/>
          </a:xfrm>
        </p:spPr>
        <p:txBody>
          <a:bodyPr>
            <a:normAutofit/>
          </a:bodyPr>
          <a:lstStyle/>
          <a:p>
            <a:r>
              <a:rPr lang="en-US" sz="5400" dirty="0"/>
              <a:t>Semester Form Fill Up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6263" y="3670276"/>
            <a:ext cx="9144000" cy="2525807"/>
          </a:xfrm>
        </p:spPr>
        <p:txBody>
          <a:bodyPr>
            <a:normAutofit fontScale="92500" lnSpcReduction="10000"/>
          </a:bodyPr>
          <a:lstStyle/>
          <a:p>
            <a:pPr algn="r">
              <a:lnSpc>
                <a:spcPct val="120000"/>
              </a:lnSpc>
            </a:pPr>
            <a:r>
              <a:rPr lang="en-US" u="sng" dirty="0"/>
              <a:t>Presented By</a:t>
            </a:r>
          </a:p>
          <a:p>
            <a:pPr algn="r">
              <a:lnSpc>
                <a:spcPct val="120000"/>
              </a:lnSpc>
            </a:pPr>
            <a:r>
              <a:rPr lang="en-US" dirty="0"/>
              <a:t>16701007 – </a:t>
            </a:r>
            <a:r>
              <a:rPr lang="en-US" dirty="0" err="1"/>
              <a:t>Foysal</a:t>
            </a:r>
            <a:r>
              <a:rPr lang="en-US" dirty="0"/>
              <a:t> Hossain</a:t>
            </a:r>
            <a:br>
              <a:rPr lang="en-US" dirty="0"/>
            </a:br>
            <a:r>
              <a:rPr lang="en-US" dirty="0"/>
              <a:t>16701016 – </a:t>
            </a:r>
            <a:r>
              <a:rPr lang="en-US" dirty="0" err="1"/>
              <a:t>Atikur</a:t>
            </a:r>
            <a:r>
              <a:rPr lang="en-US" dirty="0"/>
              <a:t> Rahman</a:t>
            </a:r>
            <a:br>
              <a:rPr lang="en-US" dirty="0"/>
            </a:br>
            <a:r>
              <a:rPr lang="en-US" dirty="0"/>
              <a:t>16701019 – Ahsan </a:t>
            </a:r>
            <a:r>
              <a:rPr lang="en-US" dirty="0" err="1"/>
              <a:t>Ullah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16701051 – </a:t>
            </a:r>
            <a:r>
              <a:rPr lang="en-US" dirty="0" err="1"/>
              <a:t>Md</a:t>
            </a:r>
            <a:r>
              <a:rPr lang="en-US" dirty="0"/>
              <a:t> </a:t>
            </a:r>
            <a:r>
              <a:rPr lang="en-US" dirty="0" err="1"/>
              <a:t>Jawwad</a:t>
            </a:r>
            <a:r>
              <a:rPr lang="en-US" dirty="0"/>
              <a:t> Bin </a:t>
            </a:r>
            <a:r>
              <a:rPr lang="en-US" dirty="0" err="1"/>
              <a:t>Zahir</a:t>
            </a:r>
            <a:r>
              <a:rPr lang="en-US" dirty="0"/>
              <a:t> </a:t>
            </a:r>
            <a:r>
              <a:rPr lang="en-US" dirty="0" err="1"/>
              <a:t>Seemanta</a:t>
            </a:r>
            <a:endParaRPr lang="en-US" dirty="0"/>
          </a:p>
          <a:p>
            <a:pPr algn="r">
              <a:lnSpc>
                <a:spcPct val="120000"/>
              </a:lnSpc>
            </a:pPr>
            <a:r>
              <a:rPr lang="en-US" dirty="0"/>
              <a:t>16701072 – </a:t>
            </a:r>
            <a:r>
              <a:rPr lang="en-US" dirty="0" err="1"/>
              <a:t>Tamanna</a:t>
            </a:r>
            <a:r>
              <a:rPr lang="en-US" dirty="0"/>
              <a:t> </a:t>
            </a:r>
            <a:r>
              <a:rPr lang="en-US" dirty="0" err="1"/>
              <a:t>Akther</a:t>
            </a:r>
            <a:r>
              <a:rPr lang="en-US" dirty="0"/>
              <a:t> </a:t>
            </a:r>
            <a:r>
              <a:rPr lang="en-US" dirty="0" err="1" smtClean="0"/>
              <a:t>Mukta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62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6"/>
            <a:ext cx="10515600" cy="808582"/>
          </a:xfrm>
        </p:spPr>
        <p:txBody>
          <a:bodyPr/>
          <a:lstStyle/>
          <a:p>
            <a:r>
              <a:rPr lang="en-US" dirty="0" smtClean="0"/>
              <a:t>Design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251"/>
            <a:ext cx="10515600" cy="576381"/>
          </a:xfrm>
        </p:spPr>
        <p:txBody>
          <a:bodyPr/>
          <a:lstStyle/>
          <a:p>
            <a:r>
              <a:rPr lang="en-US" dirty="0"/>
              <a:t>Activity Diagram: Login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033" y="2014632"/>
            <a:ext cx="9191480" cy="45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6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6"/>
            <a:ext cx="10515600" cy="808582"/>
          </a:xfrm>
        </p:spPr>
        <p:txBody>
          <a:bodyPr/>
          <a:lstStyle/>
          <a:p>
            <a:r>
              <a:rPr lang="en-US" dirty="0" smtClean="0"/>
              <a:t>Design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251"/>
            <a:ext cx="10515600" cy="576381"/>
          </a:xfrm>
        </p:spPr>
        <p:txBody>
          <a:bodyPr/>
          <a:lstStyle/>
          <a:p>
            <a:r>
              <a:rPr lang="en-US" dirty="0"/>
              <a:t>Activity Diagram: Arrange Examination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19" y="2014632"/>
            <a:ext cx="7551762" cy="459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82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6"/>
            <a:ext cx="10515600" cy="808582"/>
          </a:xfrm>
        </p:spPr>
        <p:txBody>
          <a:bodyPr/>
          <a:lstStyle/>
          <a:p>
            <a:r>
              <a:rPr lang="en-US" dirty="0" smtClean="0"/>
              <a:t>Design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251"/>
            <a:ext cx="10515600" cy="576381"/>
          </a:xfrm>
        </p:spPr>
        <p:txBody>
          <a:bodyPr/>
          <a:lstStyle/>
          <a:p>
            <a:r>
              <a:rPr lang="en-US" dirty="0"/>
              <a:t>Activity Diagram: Fill-Up Form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290" y="2014632"/>
            <a:ext cx="10299510" cy="425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6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6"/>
            <a:ext cx="10515600" cy="808582"/>
          </a:xfrm>
        </p:spPr>
        <p:txBody>
          <a:bodyPr/>
          <a:lstStyle/>
          <a:p>
            <a:r>
              <a:rPr lang="en-US" dirty="0" smtClean="0"/>
              <a:t>Design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251"/>
            <a:ext cx="10515600" cy="576381"/>
          </a:xfrm>
        </p:spPr>
        <p:txBody>
          <a:bodyPr/>
          <a:lstStyle/>
          <a:p>
            <a:r>
              <a:rPr lang="en-US" dirty="0"/>
              <a:t>Activity Diagram: Input Attendance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770" y="2014632"/>
            <a:ext cx="7924800" cy="465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6"/>
            <a:ext cx="10515600" cy="808582"/>
          </a:xfrm>
        </p:spPr>
        <p:txBody>
          <a:bodyPr/>
          <a:lstStyle/>
          <a:p>
            <a:r>
              <a:rPr lang="en-US" dirty="0" smtClean="0"/>
              <a:t>Design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251"/>
            <a:ext cx="10515600" cy="576381"/>
          </a:xfrm>
        </p:spPr>
        <p:txBody>
          <a:bodyPr/>
          <a:lstStyle/>
          <a:p>
            <a:r>
              <a:rPr lang="en-US" dirty="0"/>
              <a:t>Activity Diagram: </a:t>
            </a:r>
            <a:r>
              <a:rPr lang="en-US" dirty="0" smtClean="0"/>
              <a:t>Approve Students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510" y="2125667"/>
            <a:ext cx="6832980" cy="45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3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6"/>
            <a:ext cx="10515600" cy="808582"/>
          </a:xfrm>
        </p:spPr>
        <p:txBody>
          <a:bodyPr/>
          <a:lstStyle/>
          <a:p>
            <a:r>
              <a:rPr lang="en-US" dirty="0" smtClean="0"/>
              <a:t>Design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251"/>
            <a:ext cx="10515600" cy="576381"/>
          </a:xfrm>
        </p:spPr>
        <p:txBody>
          <a:bodyPr/>
          <a:lstStyle/>
          <a:p>
            <a:r>
              <a:rPr lang="en-US" dirty="0"/>
              <a:t>Activity Diagram: </a:t>
            </a:r>
            <a:r>
              <a:rPr lang="en-US" dirty="0" smtClean="0"/>
              <a:t>Impose Fees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41" y="2538485"/>
            <a:ext cx="11902918" cy="290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7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6"/>
            <a:ext cx="10515600" cy="808582"/>
          </a:xfrm>
        </p:spPr>
        <p:txBody>
          <a:bodyPr/>
          <a:lstStyle/>
          <a:p>
            <a:r>
              <a:rPr lang="en-US" dirty="0" smtClean="0"/>
              <a:t>Design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251"/>
            <a:ext cx="10515600" cy="576381"/>
          </a:xfrm>
        </p:spPr>
        <p:txBody>
          <a:bodyPr/>
          <a:lstStyle/>
          <a:p>
            <a:r>
              <a:rPr lang="en-US" dirty="0"/>
              <a:t>Activity Diagram: Confirm Payment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169" y="2014632"/>
            <a:ext cx="5481661" cy="466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6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6"/>
            <a:ext cx="10515600" cy="808582"/>
          </a:xfrm>
        </p:spPr>
        <p:txBody>
          <a:bodyPr/>
          <a:lstStyle/>
          <a:p>
            <a:r>
              <a:rPr lang="en-US" dirty="0" smtClean="0"/>
              <a:t>Design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251"/>
            <a:ext cx="10515600" cy="576381"/>
          </a:xfrm>
        </p:spPr>
        <p:txBody>
          <a:bodyPr/>
          <a:lstStyle/>
          <a:p>
            <a:r>
              <a:rPr lang="en-US" dirty="0" smtClean="0"/>
              <a:t>Sequence </a:t>
            </a:r>
            <a:r>
              <a:rPr lang="en-US" dirty="0"/>
              <a:t>Diagram: Login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657" y="2014632"/>
            <a:ext cx="7788322" cy="448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6"/>
            <a:ext cx="10515600" cy="808582"/>
          </a:xfrm>
        </p:spPr>
        <p:txBody>
          <a:bodyPr/>
          <a:lstStyle/>
          <a:p>
            <a:r>
              <a:rPr lang="en-US" dirty="0" smtClean="0"/>
              <a:t>Design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251"/>
            <a:ext cx="10515600" cy="576381"/>
          </a:xfrm>
        </p:spPr>
        <p:txBody>
          <a:bodyPr/>
          <a:lstStyle/>
          <a:p>
            <a:r>
              <a:rPr lang="en-US" dirty="0"/>
              <a:t>Sequence</a:t>
            </a:r>
            <a:r>
              <a:rPr lang="en-US" dirty="0" smtClean="0"/>
              <a:t> </a:t>
            </a:r>
            <a:r>
              <a:rPr lang="en-US" dirty="0"/>
              <a:t>Diagram: Arrange Examination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61" y="2014632"/>
            <a:ext cx="7220478" cy="469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6"/>
            <a:ext cx="10515600" cy="808582"/>
          </a:xfrm>
        </p:spPr>
        <p:txBody>
          <a:bodyPr/>
          <a:lstStyle/>
          <a:p>
            <a:r>
              <a:rPr lang="en-US" dirty="0" smtClean="0"/>
              <a:t>Design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251"/>
            <a:ext cx="10515600" cy="576381"/>
          </a:xfrm>
        </p:spPr>
        <p:txBody>
          <a:bodyPr/>
          <a:lstStyle/>
          <a:p>
            <a:r>
              <a:rPr lang="en-US" dirty="0"/>
              <a:t>Sequence</a:t>
            </a:r>
            <a:r>
              <a:rPr lang="en-US" dirty="0" smtClean="0"/>
              <a:t> </a:t>
            </a:r>
            <a:r>
              <a:rPr lang="en-US" dirty="0"/>
              <a:t>Diagram: Fill-Up 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988" y="2014632"/>
            <a:ext cx="7176854" cy="474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7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Analysis</a:t>
            </a:r>
          </a:p>
          <a:p>
            <a:r>
              <a:rPr lang="en-US" dirty="0"/>
              <a:t>Project </a:t>
            </a:r>
            <a:r>
              <a:rPr lang="en-US" dirty="0" smtClean="0"/>
              <a:t>Objectives</a:t>
            </a:r>
          </a:p>
          <a:p>
            <a:r>
              <a:rPr lang="en-US" dirty="0"/>
              <a:t>Requirement </a:t>
            </a:r>
            <a:r>
              <a:rPr lang="en-US" dirty="0" smtClean="0"/>
              <a:t>Analysis</a:t>
            </a:r>
          </a:p>
          <a:p>
            <a:r>
              <a:rPr lang="en-US" dirty="0"/>
              <a:t>Design </a:t>
            </a:r>
            <a:r>
              <a:rPr lang="en-US" dirty="0" smtClean="0"/>
              <a:t>Specification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Screenshots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Future Works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6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6"/>
            <a:ext cx="10515600" cy="808582"/>
          </a:xfrm>
        </p:spPr>
        <p:txBody>
          <a:bodyPr/>
          <a:lstStyle/>
          <a:p>
            <a:r>
              <a:rPr lang="en-US" dirty="0" smtClean="0"/>
              <a:t>Design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251"/>
            <a:ext cx="10515600" cy="576381"/>
          </a:xfrm>
        </p:spPr>
        <p:txBody>
          <a:bodyPr/>
          <a:lstStyle/>
          <a:p>
            <a:r>
              <a:rPr lang="en-US" dirty="0"/>
              <a:t>Sequence</a:t>
            </a:r>
            <a:r>
              <a:rPr lang="en-US" dirty="0" smtClean="0"/>
              <a:t> </a:t>
            </a:r>
            <a:r>
              <a:rPr lang="en-US" dirty="0"/>
              <a:t>Diagram: Input Attendance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745" y="2184977"/>
            <a:ext cx="9098510" cy="415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4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6"/>
            <a:ext cx="10515600" cy="808582"/>
          </a:xfrm>
        </p:spPr>
        <p:txBody>
          <a:bodyPr/>
          <a:lstStyle/>
          <a:p>
            <a:r>
              <a:rPr lang="en-US" dirty="0" smtClean="0"/>
              <a:t>Design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251"/>
            <a:ext cx="10515600" cy="576381"/>
          </a:xfrm>
        </p:spPr>
        <p:txBody>
          <a:bodyPr/>
          <a:lstStyle/>
          <a:p>
            <a:r>
              <a:rPr lang="en-US" dirty="0"/>
              <a:t>Sequence</a:t>
            </a:r>
            <a:r>
              <a:rPr lang="en-US" dirty="0" smtClean="0"/>
              <a:t> </a:t>
            </a:r>
            <a:r>
              <a:rPr lang="en-US" dirty="0"/>
              <a:t>Diagram: </a:t>
            </a:r>
            <a:r>
              <a:rPr lang="en-US" dirty="0" smtClean="0"/>
              <a:t>Approve Student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122" y="2120037"/>
            <a:ext cx="8197756" cy="466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9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6"/>
            <a:ext cx="10515600" cy="808582"/>
          </a:xfrm>
        </p:spPr>
        <p:txBody>
          <a:bodyPr/>
          <a:lstStyle/>
          <a:p>
            <a:r>
              <a:rPr lang="en-US" dirty="0" smtClean="0"/>
              <a:t>Design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251"/>
            <a:ext cx="10515600" cy="576381"/>
          </a:xfrm>
        </p:spPr>
        <p:txBody>
          <a:bodyPr/>
          <a:lstStyle/>
          <a:p>
            <a:r>
              <a:rPr lang="en-US" dirty="0"/>
              <a:t>Sequence</a:t>
            </a:r>
            <a:r>
              <a:rPr lang="en-US" dirty="0" smtClean="0"/>
              <a:t> </a:t>
            </a:r>
            <a:r>
              <a:rPr lang="en-US" dirty="0"/>
              <a:t>Diagram: </a:t>
            </a:r>
            <a:r>
              <a:rPr lang="en-US" dirty="0" smtClean="0"/>
              <a:t>Impose Fees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12" y="2014632"/>
            <a:ext cx="8088576" cy="460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1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6"/>
            <a:ext cx="10515600" cy="808582"/>
          </a:xfrm>
        </p:spPr>
        <p:txBody>
          <a:bodyPr/>
          <a:lstStyle/>
          <a:p>
            <a:r>
              <a:rPr lang="en-US" dirty="0" smtClean="0"/>
              <a:t>Design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251"/>
            <a:ext cx="10515600" cy="576381"/>
          </a:xfrm>
        </p:spPr>
        <p:txBody>
          <a:bodyPr/>
          <a:lstStyle/>
          <a:p>
            <a:r>
              <a:rPr lang="en-US" dirty="0"/>
              <a:t>Sequence</a:t>
            </a:r>
            <a:r>
              <a:rPr lang="en-US" dirty="0" smtClean="0"/>
              <a:t> </a:t>
            </a:r>
            <a:r>
              <a:rPr lang="en-US" dirty="0"/>
              <a:t>Diagram: Confirm Payment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728" y="2014632"/>
            <a:ext cx="8236544" cy="48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2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implement the project we have used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Angular Framework </a:t>
            </a:r>
            <a:r>
              <a:rPr lang="en-US" dirty="0" smtClean="0"/>
              <a:t>for Frontend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Django</a:t>
            </a:r>
            <a:r>
              <a:rPr lang="en-US" dirty="0" smtClean="0"/>
              <a:t> Framework for Backend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WeasyPrint</a:t>
            </a:r>
            <a:r>
              <a:rPr lang="en-US" dirty="0" smtClean="0"/>
              <a:t> Python Library as PDF Generator</a:t>
            </a:r>
          </a:p>
        </p:txBody>
      </p:sp>
    </p:spTree>
    <p:extLst>
      <p:ext uri="{BB962C8B-B14F-4D97-AF65-F5344CB8AC3E}">
        <p14:creationId xmlns:p14="http://schemas.microsoft.com/office/powerpoint/2010/main" val="40653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06" y="40944"/>
            <a:ext cx="10515600" cy="876821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6427" y="6315459"/>
            <a:ext cx="2177955" cy="3992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Home Page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34" y="1026949"/>
            <a:ext cx="9144000" cy="51435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726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06" y="40944"/>
            <a:ext cx="10515600" cy="876821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5589" y="6279634"/>
            <a:ext cx="4102289" cy="39924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 smtClean="0"/>
              <a:t>Administrative Login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34" y="1026950"/>
            <a:ext cx="9144000" cy="51434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530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06" y="40944"/>
            <a:ext cx="10515600" cy="876821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5589" y="6279634"/>
            <a:ext cx="4102289" cy="39924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 smtClean="0"/>
              <a:t>Student Login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35" y="1026950"/>
            <a:ext cx="9143998" cy="51434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511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06" y="40944"/>
            <a:ext cx="10515600" cy="876821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5589" y="6279634"/>
            <a:ext cx="4102289" cy="399242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2400" dirty="0" smtClean="0"/>
              <a:t>Office: Register New Student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35" y="1026950"/>
            <a:ext cx="9143998" cy="51434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184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06" y="40944"/>
            <a:ext cx="10515600" cy="876821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4541" y="6279631"/>
            <a:ext cx="5392856" cy="39924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 smtClean="0"/>
              <a:t>Chairman: View All Students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37" y="1026950"/>
            <a:ext cx="9143993" cy="51434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066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current Semester Form Fill-up System is,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Manual</a:t>
            </a:r>
          </a:p>
          <a:p>
            <a:r>
              <a:rPr lang="en-US" dirty="0" smtClean="0"/>
              <a:t>Complex</a:t>
            </a:r>
          </a:p>
          <a:p>
            <a:r>
              <a:rPr lang="en-US" dirty="0" smtClean="0"/>
              <a:t>Paper-based</a:t>
            </a:r>
          </a:p>
          <a:p>
            <a:r>
              <a:rPr lang="en-US" dirty="0" smtClean="0"/>
              <a:t>Prone to Errors</a:t>
            </a:r>
          </a:p>
          <a:p>
            <a:r>
              <a:rPr lang="en-US" dirty="0" smtClean="0"/>
              <a:t>Inconvenient</a:t>
            </a:r>
          </a:p>
          <a:p>
            <a:r>
              <a:rPr lang="en-US" dirty="0" smtClean="0"/>
              <a:t>Time Consuming</a:t>
            </a:r>
          </a:p>
          <a:p>
            <a:r>
              <a:rPr lang="en-US" dirty="0" smtClean="0"/>
              <a:t>Unable to handle multiple students at a time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06" y="40944"/>
            <a:ext cx="10515600" cy="876821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4666" y="6279633"/>
            <a:ext cx="4737764" cy="399242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2400" dirty="0" smtClean="0"/>
              <a:t>Chairman: Arrange Examinations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36" y="1026950"/>
            <a:ext cx="9143996" cy="51434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50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06" y="40944"/>
            <a:ext cx="10515600" cy="876821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4665" y="6279633"/>
            <a:ext cx="5038015" cy="39924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 smtClean="0"/>
              <a:t>Student : Fill-Up Form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36" y="1026950"/>
            <a:ext cx="9143996" cy="51434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909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06" y="40944"/>
            <a:ext cx="10515600" cy="876821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4666" y="6279633"/>
            <a:ext cx="4544136" cy="39924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 smtClean="0"/>
              <a:t>Office : Insert Attendance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37" y="1026950"/>
            <a:ext cx="9143994" cy="51434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359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06" y="40944"/>
            <a:ext cx="10515600" cy="876821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4666" y="6279633"/>
            <a:ext cx="4544136" cy="39924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 smtClean="0"/>
              <a:t>Provost : Approve Forms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37" y="1026950"/>
            <a:ext cx="9143994" cy="51434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0811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06" y="40944"/>
            <a:ext cx="10515600" cy="876821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4666" y="6279633"/>
            <a:ext cx="4544136" cy="39924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 smtClean="0"/>
              <a:t>Accounts : Impose Fees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37" y="1026950"/>
            <a:ext cx="9143994" cy="51434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941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06" y="40944"/>
            <a:ext cx="10515600" cy="876821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781" y="6279631"/>
            <a:ext cx="5734050" cy="39924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 smtClean="0"/>
              <a:t>Student: View Exam Fees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37" y="1026950"/>
            <a:ext cx="9143994" cy="51434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143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06" y="40944"/>
            <a:ext cx="10515600" cy="876821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0642" y="6279631"/>
            <a:ext cx="5734050" cy="39924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 smtClean="0"/>
              <a:t>Bank: Confirm Payment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38" y="1026950"/>
            <a:ext cx="9143991" cy="51434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589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06" y="40944"/>
            <a:ext cx="10515600" cy="876821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0642" y="6279631"/>
            <a:ext cx="5734050" cy="39924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 smtClean="0"/>
              <a:t>Chairman: View Payment Status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38" y="1026950"/>
            <a:ext cx="9143991" cy="51434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618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06" y="40944"/>
            <a:ext cx="10515600" cy="876821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4164" y="6279631"/>
            <a:ext cx="6293609" cy="39924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 smtClean="0"/>
              <a:t>Student: Download Admit Card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37" y="1026950"/>
            <a:ext cx="9143993" cy="51434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694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06" y="40944"/>
            <a:ext cx="10515600" cy="876821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4164" y="6279631"/>
            <a:ext cx="6293609" cy="39924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 smtClean="0"/>
              <a:t>Admit Card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687" y="1026950"/>
            <a:ext cx="3642091" cy="51434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49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The main objectives of this project is to make the </a:t>
            </a:r>
            <a:r>
              <a:rPr lang="en-US" dirty="0"/>
              <a:t>Semester Form Fill-up </a:t>
            </a:r>
            <a:r>
              <a:rPr lang="en-US" dirty="0" smtClean="0"/>
              <a:t>System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Fast</a:t>
            </a:r>
          </a:p>
          <a:p>
            <a:pPr>
              <a:lnSpc>
                <a:spcPct val="100000"/>
              </a:lnSpc>
            </a:pPr>
            <a:r>
              <a:rPr lang="en-US" dirty="0"/>
              <a:t>Reliable</a:t>
            </a:r>
          </a:p>
          <a:p>
            <a:pPr>
              <a:lnSpc>
                <a:spcPct val="100000"/>
              </a:lnSpc>
            </a:pPr>
            <a:r>
              <a:rPr lang="en-US" dirty="0"/>
              <a:t>User friendly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Secured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Robust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Error </a:t>
            </a:r>
            <a:r>
              <a:rPr lang="en-US" dirty="0" smtClean="0"/>
              <a:t>Free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Able to handle multiple request at a time</a:t>
            </a:r>
            <a:r>
              <a:rPr lang="en-US" dirty="0" smtClean="0"/>
              <a:t>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Accessible </a:t>
            </a:r>
            <a:r>
              <a:rPr lang="en-US" dirty="0"/>
              <a:t>f</a:t>
            </a:r>
            <a:r>
              <a:rPr lang="en-US" dirty="0" smtClean="0"/>
              <a:t>rom anywhere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0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878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30659"/>
              </p:ext>
            </p:extLst>
          </p:nvPr>
        </p:nvGraphicFramePr>
        <p:xfrm>
          <a:off x="341196" y="1456644"/>
          <a:ext cx="11409527" cy="518336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48913"/>
                <a:gridCol w="2037967"/>
                <a:gridCol w="4261204"/>
                <a:gridCol w="4161443"/>
              </a:tblGrid>
              <a:tr h="48852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Sl</a:t>
                      </a:r>
                      <a:r>
                        <a:rPr lang="en-US" dirty="0" smtClean="0"/>
                        <a:t> 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Case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Consequence</a:t>
                      </a:r>
                      <a:endParaRPr lang="en-US" dirty="0"/>
                    </a:p>
                  </a:txBody>
                  <a:tcPr anchor="ctr"/>
                </a:tc>
              </a:tr>
              <a:tr h="5980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Security</a:t>
                      </a:r>
                      <a:r>
                        <a:rPr lang="en-US" baseline="0" dirty="0" smtClean="0"/>
                        <a:t> Testing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effectLst/>
                        </a:rPr>
                        <a:t>If either of the username or password is blank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 shows</a:t>
                      </a:r>
                      <a:r>
                        <a:rPr lang="en-US" baseline="0" dirty="0" smtClean="0"/>
                        <a:t> error and prompts to fill both fields</a:t>
                      </a:r>
                      <a:endParaRPr lang="en-US" dirty="0"/>
                    </a:p>
                  </a:txBody>
                  <a:tcPr anchor="ctr"/>
                </a:tc>
              </a:tr>
              <a:tr h="5980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Security Testing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 user can login with invalid credentials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</a:t>
                      </a:r>
                      <a:r>
                        <a:rPr lang="en-US" baseline="0" dirty="0" smtClean="0"/>
                        <a:t> shows prompts for valid credentials</a:t>
                      </a:r>
                      <a:endParaRPr lang="en-US" dirty="0"/>
                    </a:p>
                  </a:txBody>
                  <a:tcPr anchor="ctr"/>
                </a:tc>
              </a:tr>
              <a:tr h="5980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Security Testing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 anyone can access backend server except super-user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Access is denied</a:t>
                      </a:r>
                      <a:endParaRPr lang="en-US" dirty="0"/>
                    </a:p>
                  </a:txBody>
                  <a:tcPr anchor="ctr"/>
                </a:tc>
              </a:tr>
              <a:tr h="8543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Security Testing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 </a:t>
                      </a:r>
                      <a:r>
                        <a:rPr lang="en-US" baseline="0" dirty="0" smtClean="0"/>
                        <a:t>login to administrator dashboard is using Student Credentials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Access is denied</a:t>
                      </a:r>
                      <a:endParaRPr lang="en-US" dirty="0"/>
                    </a:p>
                  </a:txBody>
                  <a:tcPr anchor="ctr"/>
                </a:tc>
              </a:tr>
              <a:tr h="5980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Functional Testing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r>
                        <a:rPr lang="en-US" baseline="0" dirty="0" smtClean="0"/>
                        <a:t>f admit card can be downloaded before payment is cleared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HTTP</a:t>
                      </a:r>
                      <a:r>
                        <a:rPr lang="en-US" baseline="0" dirty="0" smtClean="0"/>
                        <a:t> 402 : Payment Required</a:t>
                      </a:r>
                      <a:endParaRPr lang="en-US" dirty="0"/>
                    </a:p>
                  </a:txBody>
                  <a:tcPr anchor="ctr"/>
                </a:tc>
              </a:tr>
              <a:tr h="4885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Functional Testing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</a:t>
                      </a:r>
                      <a:r>
                        <a:rPr lang="en-US" baseline="0" dirty="0" smtClean="0"/>
                        <a:t> user can submit forms without filling required fields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Submit</a:t>
                      </a:r>
                      <a:r>
                        <a:rPr lang="en-US" baseline="0" dirty="0" smtClean="0"/>
                        <a:t> button stays disable until all required fields are valid</a:t>
                      </a:r>
                      <a:endParaRPr lang="en-US" dirty="0"/>
                    </a:p>
                  </a:txBody>
                  <a:tcPr anchor="ctr"/>
                </a:tc>
              </a:tr>
              <a:tr h="4885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Functional Testing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 invalid inputs are given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Shows error message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1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878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1264"/>
              </p:ext>
            </p:extLst>
          </p:nvPr>
        </p:nvGraphicFramePr>
        <p:xfrm>
          <a:off x="341196" y="1456644"/>
          <a:ext cx="11409527" cy="524340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48913"/>
                <a:gridCol w="2037967"/>
                <a:gridCol w="4261204"/>
                <a:gridCol w="4161443"/>
              </a:tblGrid>
              <a:tr h="48852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Sl</a:t>
                      </a:r>
                      <a:r>
                        <a:rPr lang="en-US" dirty="0" smtClean="0"/>
                        <a:t> 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Case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Consequence</a:t>
                      </a:r>
                      <a:endParaRPr lang="en-US" dirty="0"/>
                    </a:p>
                  </a:txBody>
                  <a:tcPr anchor="ctr"/>
                </a:tc>
              </a:tr>
              <a:tr h="5980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Functional Testing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 numeric</a:t>
                      </a:r>
                      <a:r>
                        <a:rPr lang="en-US" baseline="0" dirty="0" smtClean="0"/>
                        <a:t> values with negative values are accepted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Negative values are</a:t>
                      </a:r>
                      <a:r>
                        <a:rPr lang="en-US" baseline="0" dirty="0" smtClean="0"/>
                        <a:t> not accepted.</a:t>
                      </a:r>
                      <a:endParaRPr lang="en-US" dirty="0"/>
                    </a:p>
                  </a:txBody>
                  <a:tcPr anchor="ctr"/>
                </a:tc>
              </a:tr>
              <a:tr h="5980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Functional Testing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 wrong</a:t>
                      </a:r>
                      <a:r>
                        <a:rPr lang="en-US" baseline="0" dirty="0" smtClean="0"/>
                        <a:t> transaction can be reverted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 can undo the wrong transactions</a:t>
                      </a:r>
                      <a:endParaRPr lang="en-US" dirty="0"/>
                    </a:p>
                  </a:txBody>
                  <a:tcPr anchor="ctr"/>
                </a:tc>
              </a:tr>
              <a:tr h="5980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Database Testing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 student</a:t>
                      </a:r>
                      <a:r>
                        <a:rPr lang="en-US" baseline="0" dirty="0" smtClean="0"/>
                        <a:t> with same id can be created.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Error: Student with same id already exists.</a:t>
                      </a:r>
                      <a:endParaRPr lang="en-US" dirty="0"/>
                    </a:p>
                  </a:txBody>
                  <a:tcPr anchor="ctr"/>
                </a:tc>
              </a:tr>
              <a:tr h="8543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Database Testing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 data is committed to the database only when the operation is successfully completed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is committed to database only after operation is successfully completed.</a:t>
                      </a:r>
                      <a:endParaRPr lang="en-US" dirty="0"/>
                    </a:p>
                  </a:txBody>
                  <a:tcPr anchor="ctr"/>
                </a:tc>
              </a:tr>
              <a:tr h="5980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Database</a:t>
                      </a:r>
                      <a:r>
                        <a:rPr lang="en-US" baseline="0" dirty="0" smtClean="0"/>
                        <a:t> Testing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 dependent fields</a:t>
                      </a:r>
                      <a:r>
                        <a:rPr lang="en-US" baseline="0" dirty="0" smtClean="0"/>
                        <a:t> exists even after data deletion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Related data</a:t>
                      </a:r>
                      <a:r>
                        <a:rPr lang="en-US" baseline="0" dirty="0" smtClean="0"/>
                        <a:t> are also deleted.</a:t>
                      </a:r>
                      <a:endParaRPr lang="en-US" dirty="0"/>
                    </a:p>
                  </a:txBody>
                  <a:tcPr anchor="ctr"/>
                </a:tc>
              </a:tr>
              <a:tr h="4885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Usability Testing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 scrollbar enables when necessary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Scrollbar enables only when necessary</a:t>
                      </a:r>
                      <a:endParaRPr lang="en-US" dirty="0"/>
                    </a:p>
                  </a:txBody>
                  <a:tcPr anchor="ctr"/>
                </a:tc>
              </a:tr>
              <a:tr h="4885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Usability Testing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</a:t>
                      </a:r>
                      <a:r>
                        <a:rPr lang="en-US" baseline="0" dirty="0" smtClean="0"/>
                        <a:t> app shows previews for selected images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App shows previews for selected images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43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7890"/>
          </a:xfrm>
        </p:spPr>
        <p:txBody>
          <a:bodyPr/>
          <a:lstStyle/>
          <a:p>
            <a:r>
              <a:rPr lang="en-US" dirty="0" smtClean="0"/>
              <a:t>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2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We want to extend the functionality of this system by adding the following functionalities: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Update Courses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Update Student Info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View User Profile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Edit User Profile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Password Recovery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Email Verification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Fill-Up Improvement 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Manage Irregular Student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/>
              <a:t>Manage Late Fees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173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42" t="6326" r="9594" b="15510"/>
          <a:stretch/>
        </p:blipFill>
        <p:spPr>
          <a:xfrm>
            <a:off x="2049439" y="815454"/>
            <a:ext cx="8093123" cy="5227092"/>
          </a:xfrm>
        </p:spPr>
      </p:pic>
    </p:spTree>
    <p:extLst>
      <p:ext uri="{BB962C8B-B14F-4D97-AF65-F5344CB8AC3E}">
        <p14:creationId xmlns:p14="http://schemas.microsoft.com/office/powerpoint/2010/main" val="314123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760"/>
            <a:ext cx="10515600" cy="1325563"/>
          </a:xfrm>
        </p:spPr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 smtClean="0"/>
              <a:t> Users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Student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Department Chairman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Department Office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Hall Provost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Accounts Department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Bank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4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830"/>
            <a:ext cx="10515600" cy="1325563"/>
          </a:xfrm>
        </p:spPr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2639"/>
            <a:ext cx="10515600" cy="452250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200" dirty="0" smtClean="0"/>
              <a:t> Functions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100" smtClean="0"/>
              <a:t> Student</a:t>
            </a:r>
            <a:endParaRPr lang="en-US" sz="31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300" dirty="0" smtClean="0"/>
              <a:t>Fill-Up Form</a:t>
            </a:r>
          </a:p>
          <a:p>
            <a:pPr marL="968375" lvl="1" indent="-457200">
              <a:buFont typeface="Arial" panose="020B0604020202020204" pitchFamily="34" charset="0"/>
              <a:buChar char="•"/>
            </a:pPr>
            <a:endParaRPr lang="en-US" sz="3100" dirty="0" smtClean="0"/>
          </a:p>
          <a:p>
            <a:pPr marL="968375" lvl="1" indent="-457200">
              <a:buFont typeface="Wingdings" panose="05000000000000000000" pitchFamily="2" charset="2"/>
              <a:buChar char="q"/>
            </a:pPr>
            <a:r>
              <a:rPr lang="en-US" sz="3100" dirty="0" smtClean="0"/>
              <a:t>Department Office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300" dirty="0" smtClean="0"/>
              <a:t>Register New Students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300" dirty="0"/>
              <a:t>Input </a:t>
            </a:r>
            <a:r>
              <a:rPr lang="en-US" sz="2300" dirty="0" smtClean="0"/>
              <a:t>Attendance</a:t>
            </a:r>
          </a:p>
          <a:p>
            <a:pPr marL="968375" lvl="1" indent="-457200">
              <a:buFont typeface="Arial" panose="020B0604020202020204" pitchFamily="34" charset="0"/>
              <a:buChar char="•"/>
            </a:pPr>
            <a:endParaRPr lang="en-US" sz="3100" dirty="0" smtClean="0"/>
          </a:p>
          <a:p>
            <a:pPr marL="968375" lvl="1" indent="-457200">
              <a:buFont typeface="Wingdings" panose="05000000000000000000" pitchFamily="2" charset="2"/>
              <a:buChar char="q"/>
            </a:pPr>
            <a:r>
              <a:rPr lang="en-US" sz="3100" dirty="0" smtClean="0"/>
              <a:t>Department Chairman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300" dirty="0" smtClean="0"/>
              <a:t>Arrange Examination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830"/>
            <a:ext cx="10515600" cy="1325563"/>
          </a:xfrm>
        </p:spPr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2639"/>
            <a:ext cx="10515600" cy="454979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200" dirty="0" smtClean="0"/>
              <a:t> Functions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100" dirty="0" smtClean="0"/>
              <a:t> Hall Provost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300" dirty="0" smtClean="0"/>
              <a:t>Approve Forms</a:t>
            </a:r>
          </a:p>
          <a:p>
            <a:pPr marL="968375" lvl="1" indent="-457200">
              <a:buFont typeface="Arial" panose="020B0604020202020204" pitchFamily="34" charset="0"/>
              <a:buChar char="•"/>
            </a:pPr>
            <a:endParaRPr lang="en-US" sz="3100" dirty="0" smtClean="0"/>
          </a:p>
          <a:p>
            <a:pPr marL="968375" lvl="1" indent="-457200">
              <a:buFont typeface="Wingdings" panose="05000000000000000000" pitchFamily="2" charset="2"/>
              <a:buChar char="q"/>
            </a:pPr>
            <a:r>
              <a:rPr lang="en-US" sz="3100" dirty="0" smtClean="0"/>
              <a:t>Accounts Department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300" dirty="0" smtClean="0"/>
              <a:t>Impose Fees</a:t>
            </a:r>
          </a:p>
          <a:p>
            <a:pPr marL="968375" lvl="1" indent="-457200">
              <a:buFont typeface="Arial" panose="020B0604020202020204" pitchFamily="34" charset="0"/>
              <a:buChar char="•"/>
            </a:pPr>
            <a:endParaRPr lang="en-US" sz="3100" dirty="0" smtClean="0"/>
          </a:p>
          <a:p>
            <a:pPr marL="968375" lvl="1" indent="-457200">
              <a:buFont typeface="Wingdings" panose="05000000000000000000" pitchFamily="2" charset="2"/>
              <a:buChar char="q"/>
            </a:pPr>
            <a:r>
              <a:rPr lang="en-US" sz="3100" dirty="0" smtClean="0"/>
              <a:t>Bank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300" dirty="0" smtClean="0"/>
              <a:t>Confirm Payment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45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830"/>
            <a:ext cx="10515600" cy="1325563"/>
          </a:xfrm>
        </p:spPr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738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200" dirty="0" smtClean="0"/>
              <a:t> Features</a:t>
            </a:r>
            <a:endParaRPr lang="en-US" dirty="0" smtClean="0"/>
          </a:p>
          <a:p>
            <a:pPr marL="854075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User Authentication</a:t>
            </a:r>
          </a:p>
          <a:p>
            <a:pPr marL="854075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Form Progress Checking</a:t>
            </a:r>
          </a:p>
          <a:p>
            <a:pPr marL="854075" lvl="1" indent="-342900">
              <a:buFont typeface="Wingdings" panose="05000000000000000000" pitchFamily="2" charset="2"/>
              <a:buChar char="q"/>
            </a:pPr>
            <a:r>
              <a:rPr lang="en-US" dirty="0"/>
              <a:t>Download Admit Card</a:t>
            </a:r>
            <a:endParaRPr lang="en-US" dirty="0" smtClean="0"/>
          </a:p>
          <a:p>
            <a:pPr marL="854075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Responsive UI</a:t>
            </a:r>
          </a:p>
          <a:p>
            <a:pPr marL="854075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Low Resource Consumption</a:t>
            </a:r>
          </a:p>
          <a:p>
            <a:pPr marL="854075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Portable API</a:t>
            </a:r>
          </a:p>
          <a:p>
            <a:pPr marL="854075" lvl="1" indent="-342900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608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6"/>
            <a:ext cx="10515600" cy="808582"/>
          </a:xfrm>
        </p:spPr>
        <p:txBody>
          <a:bodyPr/>
          <a:lstStyle/>
          <a:p>
            <a:r>
              <a:rPr lang="en-US" dirty="0" smtClean="0"/>
              <a:t>Design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251"/>
            <a:ext cx="10515600" cy="576381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069" y="1988898"/>
            <a:ext cx="5713862" cy="473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9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16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heme16" id="{58A191AA-84D5-40AF-B67E-5C6BB3B51F28}" vid="{9A424B80-7E4E-4F8B-B45F-2AFF4678FF4D}"/>
    </a:ext>
  </a:extLst>
</a:theme>
</file>

<file path=ppt/theme/theme3.xml><?xml version="1.0" encoding="utf-8"?>
<a:theme xmlns:a="http://schemas.openxmlformats.org/drawingml/2006/main" name="1_Theme16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heme16" id="{58A191AA-84D5-40AF-B67E-5C6BB3B51F28}" vid="{9A424B80-7E4E-4F8B-B45F-2AFF4678FF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647</Words>
  <Application>Microsoft Office PowerPoint</Application>
  <PresentationFormat>Widescreen</PresentationFormat>
  <Paragraphs>217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Calibri Light</vt:lpstr>
      <vt:lpstr>Century Gothic</vt:lpstr>
      <vt:lpstr>Times New Roman</vt:lpstr>
      <vt:lpstr>Wingdings</vt:lpstr>
      <vt:lpstr>Office Theme</vt:lpstr>
      <vt:lpstr>Theme16</vt:lpstr>
      <vt:lpstr>1_Theme16</vt:lpstr>
      <vt:lpstr>Semester Form Fill Up System</vt:lpstr>
      <vt:lpstr>Overview</vt:lpstr>
      <vt:lpstr>Problem Analysis</vt:lpstr>
      <vt:lpstr>Project Objectives</vt:lpstr>
      <vt:lpstr>Requirement Analysis</vt:lpstr>
      <vt:lpstr>Requirement Analysis</vt:lpstr>
      <vt:lpstr>Requirement Analysis</vt:lpstr>
      <vt:lpstr>Requirement Analysis</vt:lpstr>
      <vt:lpstr>Design Specification</vt:lpstr>
      <vt:lpstr>Design Specification</vt:lpstr>
      <vt:lpstr>Design Specification</vt:lpstr>
      <vt:lpstr>Design Specification</vt:lpstr>
      <vt:lpstr>Design Specification</vt:lpstr>
      <vt:lpstr>Design Specification</vt:lpstr>
      <vt:lpstr>Design Specification</vt:lpstr>
      <vt:lpstr>Design Specification</vt:lpstr>
      <vt:lpstr>Design Specification</vt:lpstr>
      <vt:lpstr>Design Specification</vt:lpstr>
      <vt:lpstr>Design Specification</vt:lpstr>
      <vt:lpstr>Design Specification</vt:lpstr>
      <vt:lpstr>Design Specification</vt:lpstr>
      <vt:lpstr>Design Specification</vt:lpstr>
      <vt:lpstr>Design Specification</vt:lpstr>
      <vt:lpstr>Implementation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Testing</vt:lpstr>
      <vt:lpstr>Testing</vt:lpstr>
      <vt:lpstr>Future Works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Form Fill Up System</dc:title>
  <dc:creator>Windows User</dc:creator>
  <cp:lastModifiedBy>Windows User</cp:lastModifiedBy>
  <cp:revision>56</cp:revision>
  <dcterms:created xsi:type="dcterms:W3CDTF">2019-02-11T10:13:20Z</dcterms:created>
  <dcterms:modified xsi:type="dcterms:W3CDTF">2019-02-12T11:33:22Z</dcterms:modified>
</cp:coreProperties>
</file>