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eg"/>
  <Override PartName="/ppt/media/image7.jpg" ContentType="image/jpeg"/>
  <Override PartName="/ppt/media/image12.jpg" ContentType="image/jpeg"/>
  <Override PartName="/ppt/media/image13.jpg" ContentType="image/jpeg"/>
  <Override PartName="/ppt/media/image37.jpg" ContentType="image/jpeg"/>
  <Override PartName="/ppt/notesSlides/notesSlide2.xml" ContentType="application/vnd.openxmlformats-officedocument.presentationml.notesSlide+xml"/>
  <Override PartName="/ppt/media/image6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256" r:id="rId2"/>
    <p:sldId id="268" r:id="rId3"/>
    <p:sldId id="261" r:id="rId4"/>
    <p:sldId id="262" r:id="rId5"/>
    <p:sldId id="263" r:id="rId6"/>
    <p:sldId id="265" r:id="rId7"/>
    <p:sldId id="264" r:id="rId8"/>
    <p:sldId id="266" r:id="rId9"/>
    <p:sldId id="269" r:id="rId10"/>
    <p:sldId id="270" r:id="rId11"/>
    <p:sldId id="267" r:id="rId12"/>
    <p:sldId id="259" r:id="rId13"/>
    <p:sldId id="260" r:id="rId14"/>
    <p:sldId id="258" r:id="rId15"/>
    <p:sldId id="257" r:id="rId16"/>
    <p:sldId id="271" r:id="rId17"/>
    <p:sldId id="272" r:id="rId18"/>
    <p:sldId id="276" r:id="rId19"/>
    <p:sldId id="273" r:id="rId20"/>
    <p:sldId id="274" r:id="rId21"/>
    <p:sldId id="275" r:id="rId22"/>
    <p:sldId id="293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4" r:id="rId31"/>
    <p:sldId id="295" r:id="rId32"/>
    <p:sldId id="296" r:id="rId33"/>
    <p:sldId id="297" r:id="rId34"/>
    <p:sldId id="284" r:id="rId35"/>
    <p:sldId id="302" r:id="rId36"/>
    <p:sldId id="278" r:id="rId37"/>
    <p:sldId id="279" r:id="rId38"/>
    <p:sldId id="280" r:id="rId39"/>
    <p:sldId id="281" r:id="rId40"/>
    <p:sldId id="282" r:id="rId41"/>
    <p:sldId id="283" r:id="rId42"/>
    <p:sldId id="299" r:id="rId43"/>
    <p:sldId id="298" r:id="rId44"/>
    <p:sldId id="301" r:id="rId45"/>
    <p:sldId id="300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6" r:id="rId78"/>
    <p:sldId id="335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BF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689" autoAdjust="0"/>
  </p:normalViewPr>
  <p:slideViewPr>
    <p:cSldViewPr snapToGrid="0">
      <p:cViewPr>
        <p:scale>
          <a:sx n="300" d="100"/>
          <a:sy n="300" d="100"/>
        </p:scale>
        <p:origin x="-9066" y="-4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BC802-0174-4609-AAF1-0A26028CF439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4661A-B77D-4BB8-AF4A-98A9601184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61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4661A-B77D-4BB8-AF4A-98A9601184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24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4661A-B77D-4BB8-AF4A-98A9601184B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5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0CB5-B445-4B2A-9161-872491B1987F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2F5FA-89DF-43BB-A907-480C889BB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7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0CB5-B445-4B2A-9161-872491B1987F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2F5FA-89DF-43BB-A907-480C889BB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9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0CB5-B445-4B2A-9161-872491B1987F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2F5FA-89DF-43BB-A907-480C889BB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5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0CB5-B445-4B2A-9161-872491B1987F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2F5FA-89DF-43BB-A907-480C889BB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8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0CB5-B445-4B2A-9161-872491B1987F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2F5FA-89DF-43BB-A907-480C889BB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0CB5-B445-4B2A-9161-872491B1987F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2F5FA-89DF-43BB-A907-480C889BB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7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0CB5-B445-4B2A-9161-872491B1987F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2F5FA-89DF-43BB-A907-480C889BB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8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0CB5-B445-4B2A-9161-872491B1987F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2F5FA-89DF-43BB-A907-480C889BB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3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0CB5-B445-4B2A-9161-872491B1987F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2F5FA-89DF-43BB-A907-480C889BB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1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0CB5-B445-4B2A-9161-872491B1987F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2F5FA-89DF-43BB-A907-480C889BB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7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0CB5-B445-4B2A-9161-872491B1987F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2F5FA-89DF-43BB-A907-480C889BB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2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70CB5-B445-4B2A-9161-872491B1987F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F5FA-89DF-43BB-A907-480C889BB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7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6978" y="407723"/>
            <a:ext cx="11139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70C0"/>
                </a:solidFill>
                <a:latin typeface="Adobe Caslon Pro Bold" panose="0205070206050A020403" pitchFamily="18" charset="0"/>
              </a:rPr>
              <a:t>PRE-DEFENSE </a:t>
            </a: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Adobe Caslon Pro Bold" panose="0205070206050A020403" pitchFamily="18" charset="0"/>
              </a:rPr>
              <a:t>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1444" y="4470036"/>
            <a:ext cx="375134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Muhtasim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Rahman</a:t>
            </a:r>
          </a:p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172-35-2193</a:t>
            </a:r>
          </a:p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23</a:t>
            </a:r>
            <a:r>
              <a:rPr lang="en-US" sz="3200" baseline="30000" dirty="0" smtClean="0">
                <a:solidFill>
                  <a:schemeClr val="accent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rd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Batch</a:t>
            </a:r>
          </a:p>
          <a:p>
            <a:endParaRPr lang="en-US" sz="4400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-878" r="15615" b="7130"/>
          <a:stretch/>
        </p:blipFill>
        <p:spPr>
          <a:xfrm>
            <a:off x="5104262" y="1908138"/>
            <a:ext cx="6797866" cy="48086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85224" y="1635853"/>
            <a:ext cx="3345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Adobe Caslon Pro Bold" panose="0205070206050A020403" pitchFamily="18" charset="0"/>
              </a:rPr>
              <a:t>Tutors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  <a:latin typeface="Adobe Caslon Pro Bold" panose="0205070206050A020403" pitchFamily="18" charset="0"/>
              </a:rPr>
              <a:t> </a:t>
            </a:r>
            <a:r>
              <a:rPr lang="en-US" sz="5400" dirty="0" smtClean="0">
                <a:solidFill>
                  <a:srgbClr val="00B0F0"/>
                </a:solidFill>
                <a:latin typeface="Adobe Caslon Pro Bold" panose="0205070206050A020403" pitchFamily="18" charset="0"/>
              </a:rPr>
              <a:t>Aid</a:t>
            </a:r>
            <a:endParaRPr lang="en-US" sz="5400" dirty="0">
              <a:solidFill>
                <a:srgbClr val="00B0F0"/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90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98" y="280134"/>
            <a:ext cx="10455465" cy="5151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0309" y="5832466"/>
            <a:ext cx="3976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Student Block </a:t>
            </a:r>
            <a:r>
              <a:rPr lang="en-US" sz="3200" dirty="0" smtClean="0"/>
              <a:t>Diagram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22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5" t="22332" r="23434" b="34721"/>
          <a:stretch/>
        </p:blipFill>
        <p:spPr>
          <a:xfrm>
            <a:off x="1160059" y="764276"/>
            <a:ext cx="9496034" cy="3985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2721" y="5650173"/>
            <a:ext cx="2130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Gantt Chart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40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81296" y="1041009"/>
            <a:ext cx="67113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 Love of Thunder" panose="02000503000000020004" pitchFamily="2" charset="0"/>
              </a:rPr>
              <a:t>Functional 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  <a:latin typeface="A Love of Thunder" panose="02000503000000020004" pitchFamily="2" charset="0"/>
              </a:rPr>
              <a:t>requirements</a:t>
            </a:r>
            <a:endParaRPr lang="en-US" sz="4800" dirty="0">
              <a:solidFill>
                <a:schemeClr val="bg1"/>
              </a:solidFill>
              <a:latin typeface="A Love of Thunder" panose="02000503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93855" y="2759621"/>
            <a:ext cx="2231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 Love of Thunder" panose="02000503000000020004" pitchFamily="2" charset="0"/>
              </a:rPr>
              <a:t>admin</a:t>
            </a:r>
            <a:endParaRPr lang="en-US" sz="4800" dirty="0">
              <a:solidFill>
                <a:schemeClr val="bg1"/>
              </a:solidFill>
              <a:latin typeface="A Love of Thund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9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64540"/>
              </p:ext>
            </p:extLst>
          </p:nvPr>
        </p:nvGraphicFramePr>
        <p:xfrm>
          <a:off x="1480456" y="100923"/>
          <a:ext cx="9521371" cy="6757077"/>
        </p:xfrm>
        <a:graphic>
          <a:graphicData uri="http://schemas.openxmlformats.org/drawingml/2006/table">
            <a:tbl>
              <a:tblPr firstRow="1" firstCol="1">
                <a:tableStyleId>{91EBBBCC-DAD2-459C-BE2E-F6DE35CF9A28}</a:tableStyleId>
              </a:tblPr>
              <a:tblGrid>
                <a:gridCol w="1227221"/>
                <a:gridCol w="1743212"/>
                <a:gridCol w="5149025"/>
                <a:gridCol w="1401913"/>
              </a:tblGrid>
              <a:tr h="4560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Requirement ID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Requirement Name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Stake Holder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8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FR.A.1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Login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 logs in into the system using his/her name and code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8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FR.A.2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Upload Class schedule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can upload class schedule to the system after logging 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8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FR.A.3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Open Class schedule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 can open class schedule to the system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38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FR.A.4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Give Attendance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 inserts the attendance to the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38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FR.A.5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Check Attendance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 checks the attendance to the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2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FR.A.6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Update Attendance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 update the attendance to the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8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FR.A.7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Check registered students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 can check the students who are registered to the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6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FR.A.8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Income tab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This tab helps the admin to keep track of their incomes and show how much they are making monthly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8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FR.A.9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 New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This tab helps admin add more incomes to the income tab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38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FR.A.10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 Assignments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 can post Assignments to the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8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FR.A.11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Check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 can view the submissions of the students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8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FR.A.12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Upload Mark Sheets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 uploads the mark sheets to the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38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FR.A.13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View Mark Sheets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 views the mark sheets in the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8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FR.A.14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Update Mark Sheets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 update the mark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sheets </a:t>
                      </a:r>
                      <a:r>
                        <a:rPr lang="en-US" sz="1100" dirty="0">
                          <a:effectLst/>
                        </a:rPr>
                        <a:t>in </a:t>
                      </a:r>
                      <a:r>
                        <a:rPr lang="en-US" sz="1200" dirty="0">
                          <a:effectLst/>
                        </a:rPr>
                        <a:t> the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8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FR.A.15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Email Parents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 can email the students’ parents from the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8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FR.A.16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Check Assistance Reports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Views students assistance reports in the 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FR.A.17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Upload Notice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 uploads the notice to the </a:t>
                      </a:r>
                      <a:r>
                        <a:rPr lang="en-US" sz="1100" dirty="0">
                          <a:effectLst/>
                        </a:rPr>
                        <a:t>discussion panel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38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FR.A.18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View Notice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views the notice in the </a:t>
                      </a:r>
                      <a:r>
                        <a:rPr lang="en-US" sz="1100">
                          <a:effectLst/>
                        </a:rPr>
                        <a:t>discussion panel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8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FR.A.19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Update Notice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update the notice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 </a:t>
                      </a:r>
                      <a:r>
                        <a:rPr lang="en-US" sz="1200">
                          <a:effectLst/>
                        </a:rPr>
                        <a:t> the </a:t>
                      </a:r>
                      <a:r>
                        <a:rPr lang="en-US" sz="1100">
                          <a:effectLst/>
                        </a:rPr>
                        <a:t>discussion panel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FR.A.20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Delete Notice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deletes the notice </a:t>
                      </a:r>
                      <a:r>
                        <a:rPr lang="en-US" sz="1100">
                          <a:effectLst/>
                        </a:rPr>
                        <a:t>in the discussion panel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8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FR.A.21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View Student Posts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admin can view the student posts in the discussion panel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54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FR.A.22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Upload Notes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admin uploads the notes to the discussion panel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3" marR="5289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30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90981" y="905108"/>
            <a:ext cx="463806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 Love of Thunder" panose="02000503000000020004" pitchFamily="2" charset="0"/>
              </a:rPr>
              <a:t>Functional 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  <a:latin typeface="A Love of Thunder" panose="02000503000000020004" pitchFamily="2" charset="0"/>
              </a:rPr>
              <a:t>requirements</a:t>
            </a:r>
            <a:endParaRPr lang="en-US" sz="4800" dirty="0">
              <a:solidFill>
                <a:schemeClr val="bg1"/>
              </a:solidFill>
              <a:latin typeface="A Love of Thunder" panose="02000503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19151" y="2873920"/>
            <a:ext cx="26258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A Love of Thunder" panose="02000503000000020004" pitchFamily="2" charset="0"/>
              </a:rPr>
              <a:t>student</a:t>
            </a:r>
            <a:endParaRPr lang="en-US" sz="4400" dirty="0">
              <a:solidFill>
                <a:schemeClr val="bg1"/>
              </a:solidFill>
              <a:latin typeface="A Love of Thund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531392"/>
              </p:ext>
            </p:extLst>
          </p:nvPr>
        </p:nvGraphicFramePr>
        <p:xfrm>
          <a:off x="1701800" y="98532"/>
          <a:ext cx="9256486" cy="6776427"/>
        </p:xfrm>
        <a:graphic>
          <a:graphicData uri="http://schemas.openxmlformats.org/drawingml/2006/table">
            <a:tbl>
              <a:tblPr firstRow="1" firstCol="1">
                <a:tableStyleId>{0660B408-B3CF-4A94-85FC-2B1E0A45F4A2}</a:tableStyleId>
              </a:tblPr>
              <a:tblGrid>
                <a:gridCol w="1421370"/>
                <a:gridCol w="2067299"/>
                <a:gridCol w="4224317"/>
                <a:gridCol w="1543500"/>
              </a:tblGrid>
              <a:tr h="5233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Requirement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Requirement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Stake Holder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</a:tr>
              <a:tr h="256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FR.S.1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Register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Student can register into the 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Student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</a:tr>
              <a:tr h="256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FR.S.2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After registering the Student can login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Student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</a:tr>
              <a:tr h="3442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FR.S.3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Discussion Panel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After log in students can open the discussion panel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Student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</a:tr>
              <a:tr h="256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FR.S.4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Students can post tin the discussion Panel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Student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</a:tr>
              <a:tr h="3442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FR.S.5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Update Post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Students can update their post in the discussion panel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Student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</a:tr>
              <a:tr h="3442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FR.S.6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Delete Post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Students can delete their post in the discussion panel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Student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</a:tr>
              <a:tr h="4396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FR.S.7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Search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Students can search through different posts in the Discussion panel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Student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</a:tr>
              <a:tr h="256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FR.S.8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Check schedule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Students can check the class schedule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Student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</a:tr>
              <a:tr h="329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FR.S.9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Apply for assistance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Students can apply for assistance in the system.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Student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</a:tr>
              <a:tr h="3442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FR.S.10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View Applications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Students can view their applications in the system.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Student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</a:tr>
              <a:tr h="3442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FR.S.11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Update Applications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Students can update their applications in the system.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Student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</a:tr>
              <a:tr h="3442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FR.S.12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Delete Applications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Students can delete their applications in the system.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Student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</a:tr>
              <a:tr h="256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FR.S.13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Check Attendance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Students can check attendance in the system.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Student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</a:tr>
              <a:tr h="256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FR.S.14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Assignments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Students can view assignments in the system.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Student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</a:tr>
              <a:tr h="329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FR.S.15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Submit Assignments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Students can submit assignments in the system.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Student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</a:tr>
              <a:tr h="3442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FR.S.16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Update Submissions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Students can update their applications in the system.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Student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</a:tr>
              <a:tr h="3442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FR.S.17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Delete Submissions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Students can delete their applications in the system.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Student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</a:tr>
              <a:tr h="329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FR.S.18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Open Mark Sheets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Students can open Mark Sheets in the system.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Student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</a:tr>
              <a:tr h="256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FR.S.19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View Notes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Students can view notes in the system.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Student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</a:tr>
              <a:tr h="256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FR.S.20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Download Notes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Students can download notes in the system.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Student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0" marR="4516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62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078" y="706636"/>
            <a:ext cx="10202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 Love of Thunder" panose="02000503000000020004" pitchFamily="2" charset="0"/>
              </a:rPr>
              <a:t>non-functional </a:t>
            </a:r>
            <a:r>
              <a:rPr lang="en-US" sz="4800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 Love of Thunder" panose="02000503000000020004" pitchFamily="2" charset="0"/>
              </a:rPr>
              <a:t>requirements</a:t>
            </a:r>
            <a:endParaRPr lang="en-US" sz="4800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 Love of Thunder" panose="02000503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1078" y="1774209"/>
            <a:ext cx="1093640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Performance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Defines </a:t>
            </a:r>
            <a:r>
              <a:rPr lang="en-US" sz="2000" dirty="0"/>
              <a:t>how fast a software </a:t>
            </a:r>
            <a:r>
              <a:rPr lang="en-US" sz="2000" dirty="0" smtClean="0"/>
              <a:t>system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</a:t>
            </a:r>
            <a:r>
              <a:rPr lang="en-US" sz="2000" dirty="0" smtClean="0"/>
              <a:t>ts </a:t>
            </a:r>
            <a:r>
              <a:rPr lang="en-US" sz="2000" dirty="0"/>
              <a:t>particular piece responds to certain users’ actions under certain </a:t>
            </a:r>
            <a:r>
              <a:rPr lang="en-US" sz="2000" dirty="0" smtClean="0"/>
              <a:t>workload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</a:t>
            </a:r>
            <a:r>
              <a:rPr lang="en-US" sz="2000" dirty="0" smtClean="0"/>
              <a:t>ow much a user must wait before the target operation happens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2400" b="1" dirty="0" smtClean="0"/>
              <a:t>Reliability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How </a:t>
            </a:r>
            <a:r>
              <a:rPr lang="en-US" sz="2000" dirty="0"/>
              <a:t>often does the system experience critical failures?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nd </a:t>
            </a:r>
            <a:r>
              <a:rPr lang="en-US" sz="2000" dirty="0"/>
              <a:t>how much time is it available to users </a:t>
            </a:r>
            <a:r>
              <a:rPr lang="en-US" sz="2000" dirty="0" smtClean="0"/>
              <a:t>at times of need?</a:t>
            </a:r>
          </a:p>
          <a:p>
            <a:endParaRPr lang="en-US" sz="2000" dirty="0"/>
          </a:p>
          <a:p>
            <a:r>
              <a:rPr lang="en-US" sz="2400" b="1" dirty="0" smtClean="0"/>
              <a:t>Usability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 </a:t>
            </a:r>
            <a:r>
              <a:rPr lang="en-US" sz="2000" dirty="0"/>
              <a:t>How easy is it for a </a:t>
            </a:r>
            <a:r>
              <a:rPr lang="en-US" sz="2000" dirty="0" smtClean="0"/>
              <a:t>student to </a:t>
            </a:r>
            <a:r>
              <a:rPr lang="en-US" sz="2000" dirty="0"/>
              <a:t>use the </a:t>
            </a:r>
            <a:r>
              <a:rPr lang="en-US" sz="2000" dirty="0" smtClean="0"/>
              <a:t>system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 Can users with less computer knowledge use this application smoothly 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611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6"/>
          <a:stretch/>
        </p:blipFill>
        <p:spPr>
          <a:xfrm>
            <a:off x="0" y="1500875"/>
            <a:ext cx="11747643" cy="419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42965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 Love of Thunder" panose="02000503000000020004" pitchFamily="2" charset="0"/>
              </a:rPr>
              <a:t>Use case for </a:t>
            </a:r>
            <a:r>
              <a:rPr lang="en-US" sz="6000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 Love of Thunder" panose="02000503000000020004" pitchFamily="2" charset="0"/>
              </a:rPr>
              <a:t>admin</a:t>
            </a:r>
            <a:endParaRPr lang="en-US" sz="6000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6" t="28060" r="4633" b="398"/>
          <a:stretch/>
        </p:blipFill>
        <p:spPr>
          <a:xfrm>
            <a:off x="6892119" y="2814677"/>
            <a:ext cx="4749421" cy="393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90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03" y="273737"/>
            <a:ext cx="8254266" cy="61931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29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7"/>
          <a:stretch/>
        </p:blipFill>
        <p:spPr>
          <a:xfrm>
            <a:off x="6050318" y="405427"/>
            <a:ext cx="5537265" cy="54767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1731" y="530363"/>
            <a:ext cx="980954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Supervised By</a:t>
            </a:r>
          </a:p>
          <a:p>
            <a:endParaRPr lang="en-US" sz="2400" dirty="0" smtClean="0">
              <a:solidFill>
                <a:srgbClr val="00206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3200" dirty="0">
                <a:solidFill>
                  <a:srgbClr val="00206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Ms. </a:t>
            </a:r>
            <a:r>
              <a:rPr lang="en-US" sz="3200" dirty="0" err="1">
                <a:solidFill>
                  <a:srgbClr val="00206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Farzana</a:t>
            </a:r>
            <a:r>
              <a:rPr lang="en-US" sz="3200" dirty="0">
                <a:solidFill>
                  <a:srgbClr val="00206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Sadia</a:t>
            </a:r>
            <a:endParaRPr lang="en-US" sz="3200" dirty="0" smtClean="0">
              <a:solidFill>
                <a:srgbClr val="00206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sz="2800" dirty="0">
              <a:solidFill>
                <a:srgbClr val="00206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sz="2800" dirty="0" smtClean="0">
              <a:solidFill>
                <a:srgbClr val="00206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sz="2800" dirty="0">
              <a:solidFill>
                <a:srgbClr val="00206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2400" dirty="0">
                <a:solidFill>
                  <a:srgbClr val="00206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Assistant </a:t>
            </a:r>
            <a:r>
              <a:rPr lang="en-US" sz="2400" dirty="0" smtClean="0">
                <a:solidFill>
                  <a:srgbClr val="00206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Professor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Department </a:t>
            </a:r>
            <a:r>
              <a:rPr lang="en-US" sz="2400" dirty="0">
                <a:solidFill>
                  <a:srgbClr val="00206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of Software Engineering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Daffodil University</a:t>
            </a:r>
            <a:endParaRPr lang="en-US" sz="2400" dirty="0">
              <a:solidFill>
                <a:srgbClr val="00206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dirty="0"/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5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5767" y="142965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 Love of Thunder" panose="02000503000000020004" pitchFamily="2" charset="0"/>
              </a:rPr>
              <a:t>Use case for </a:t>
            </a:r>
            <a:r>
              <a:rPr lang="en-US" sz="6000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 Love of Thunder" panose="02000503000000020004" pitchFamily="2" charset="0"/>
              </a:rPr>
              <a:t>Student</a:t>
            </a:r>
            <a:endParaRPr lang="en-US" sz="6000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7" t="6738" b="9398"/>
          <a:stretch/>
        </p:blipFill>
        <p:spPr>
          <a:xfrm>
            <a:off x="6336854" y="3418764"/>
            <a:ext cx="5404513" cy="343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2" y="290512"/>
            <a:ext cx="982027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028" y="148911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 Love of Thunder" panose="02000503000000020004" pitchFamily="2" charset="0"/>
              </a:rPr>
              <a:t>Sequence diagram for </a:t>
            </a:r>
            <a:r>
              <a:rPr lang="en-US" sz="4800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 Love of Thunder" panose="02000503000000020004" pitchFamily="2" charset="0"/>
              </a:rPr>
              <a:t>Admin</a:t>
            </a:r>
            <a:endParaRPr lang="en-US" sz="4800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6" t="28060" r="4633" b="398"/>
          <a:stretch/>
        </p:blipFill>
        <p:spPr>
          <a:xfrm>
            <a:off x="6892119" y="2814677"/>
            <a:ext cx="4749421" cy="393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0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99" y="475797"/>
            <a:ext cx="7420403" cy="5554642"/>
          </a:xfrm>
        </p:spPr>
      </p:pic>
    </p:spTree>
    <p:extLst>
      <p:ext uri="{BB962C8B-B14F-4D97-AF65-F5344CB8AC3E}">
        <p14:creationId xmlns:p14="http://schemas.microsoft.com/office/powerpoint/2010/main" val="2794974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252" y="548367"/>
            <a:ext cx="6234519" cy="5679615"/>
          </a:xfrm>
        </p:spPr>
      </p:pic>
    </p:spTree>
    <p:extLst>
      <p:ext uri="{BB962C8B-B14F-4D97-AF65-F5344CB8AC3E}">
        <p14:creationId xmlns:p14="http://schemas.microsoft.com/office/powerpoint/2010/main" val="2752079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161" y="1364683"/>
            <a:ext cx="8797578" cy="4324916"/>
          </a:xfrm>
        </p:spPr>
      </p:pic>
    </p:spTree>
    <p:extLst>
      <p:ext uri="{BB962C8B-B14F-4D97-AF65-F5344CB8AC3E}">
        <p14:creationId xmlns:p14="http://schemas.microsoft.com/office/powerpoint/2010/main" val="2258254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012" y="301997"/>
            <a:ext cx="4963359" cy="6254006"/>
          </a:xfrm>
        </p:spPr>
      </p:pic>
    </p:spTree>
    <p:extLst>
      <p:ext uri="{BB962C8B-B14F-4D97-AF65-F5344CB8AC3E}">
        <p14:creationId xmlns:p14="http://schemas.microsoft.com/office/powerpoint/2010/main" val="717901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567" y="1451768"/>
            <a:ext cx="8522867" cy="3816917"/>
          </a:xfrm>
        </p:spPr>
      </p:pic>
    </p:spTree>
    <p:extLst>
      <p:ext uri="{BB962C8B-B14F-4D97-AF65-F5344CB8AC3E}">
        <p14:creationId xmlns:p14="http://schemas.microsoft.com/office/powerpoint/2010/main" val="3830210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076" y="1389913"/>
            <a:ext cx="9106233" cy="4078174"/>
          </a:xfrm>
        </p:spPr>
      </p:pic>
    </p:spTree>
    <p:extLst>
      <p:ext uri="{BB962C8B-B14F-4D97-AF65-F5344CB8AC3E}">
        <p14:creationId xmlns:p14="http://schemas.microsoft.com/office/powerpoint/2010/main" val="1244219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844" y="234269"/>
            <a:ext cx="5240595" cy="6389462"/>
          </a:xfrm>
        </p:spPr>
      </p:pic>
    </p:spTree>
    <p:extLst>
      <p:ext uri="{BB962C8B-B14F-4D97-AF65-F5344CB8AC3E}">
        <p14:creationId xmlns:p14="http://schemas.microsoft.com/office/powerpoint/2010/main" val="197536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6000" b="8801"/>
          <a:stretch/>
        </p:blipFill>
        <p:spPr>
          <a:xfrm>
            <a:off x="5991992" y="1700304"/>
            <a:ext cx="5997127" cy="488337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2193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Developed to help teachers &amp;  assistants manage their work</a:t>
            </a:r>
          </a:p>
          <a:p>
            <a:pPr algn="just"/>
            <a:r>
              <a:rPr lang="en-US" sz="2000" dirty="0" smtClean="0"/>
              <a:t>Improved solution for several issues going on in this platform </a:t>
            </a:r>
            <a:endParaRPr lang="en-US" sz="2000" dirty="0"/>
          </a:p>
          <a:p>
            <a:pPr algn="just"/>
            <a:r>
              <a:rPr lang="en-US" sz="2000" dirty="0" smtClean="0"/>
              <a:t>Very helpful for new teachers who recently started</a:t>
            </a:r>
          </a:p>
          <a:p>
            <a:pPr algn="just"/>
            <a:r>
              <a:rPr lang="en-US" sz="2000" dirty="0" smtClean="0"/>
              <a:t>Can be used to manage masses of students </a:t>
            </a:r>
          </a:p>
          <a:p>
            <a:pPr algn="just"/>
            <a:r>
              <a:rPr lang="en-US" sz="2000" dirty="0" smtClean="0"/>
              <a:t>Makes communications better</a:t>
            </a:r>
          </a:p>
          <a:p>
            <a:pPr algn="just"/>
            <a:r>
              <a:rPr lang="en-US" sz="2000" dirty="0" smtClean="0"/>
              <a:t>Secured file sharing and information storage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776975"/>
            <a:ext cx="6103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 Love of Thunder" panose="02000503000000020004" pitchFamily="2" charset="0"/>
              </a:rPr>
              <a:t>Project</a:t>
            </a:r>
            <a:r>
              <a:rPr 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 Love of Thunder" panose="02000503000000020004" pitchFamily="2" charset="0"/>
              </a:rPr>
              <a:t> </a:t>
            </a:r>
            <a:r>
              <a:rPr lang="en-US" sz="5400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 Love of Thunder" panose="02000503000000020004" pitchFamily="2" charset="0"/>
              </a:rPr>
              <a:t>preview</a:t>
            </a:r>
            <a:endParaRPr lang="en-US" sz="5400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 Love of Thund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0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30" y="47363"/>
            <a:ext cx="4493513" cy="6763274"/>
          </a:xfrm>
        </p:spPr>
      </p:pic>
    </p:spTree>
    <p:extLst>
      <p:ext uri="{BB962C8B-B14F-4D97-AF65-F5344CB8AC3E}">
        <p14:creationId xmlns:p14="http://schemas.microsoft.com/office/powerpoint/2010/main" val="955259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04" y="1462485"/>
            <a:ext cx="8782141" cy="3933031"/>
          </a:xfrm>
        </p:spPr>
      </p:pic>
    </p:spTree>
    <p:extLst>
      <p:ext uri="{BB962C8B-B14F-4D97-AF65-F5344CB8AC3E}">
        <p14:creationId xmlns:p14="http://schemas.microsoft.com/office/powerpoint/2010/main" val="1376816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18" y="392861"/>
            <a:ext cx="6536696" cy="6072278"/>
          </a:xfrm>
        </p:spPr>
      </p:pic>
    </p:spTree>
    <p:extLst>
      <p:ext uri="{BB962C8B-B14F-4D97-AF65-F5344CB8AC3E}">
        <p14:creationId xmlns:p14="http://schemas.microsoft.com/office/powerpoint/2010/main" val="3950957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76" y="1144894"/>
            <a:ext cx="7363052" cy="4568213"/>
          </a:xfrm>
        </p:spPr>
      </p:pic>
    </p:spTree>
    <p:extLst>
      <p:ext uri="{BB962C8B-B14F-4D97-AF65-F5344CB8AC3E}">
        <p14:creationId xmlns:p14="http://schemas.microsoft.com/office/powerpoint/2010/main" val="1561053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35481" y="150222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 Love of Thunder" panose="02000503000000020004" pitchFamily="2" charset="0"/>
              </a:rPr>
              <a:t>Sequence diagram for </a:t>
            </a:r>
            <a:r>
              <a:rPr lang="en-US" sz="4800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 Love of Thunder" panose="02000503000000020004" pitchFamily="2" charset="0"/>
              </a:rPr>
              <a:t>Student</a:t>
            </a:r>
            <a:endParaRPr lang="en-US" sz="4800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7" t="6738" b="9398"/>
          <a:stretch/>
        </p:blipFill>
        <p:spPr>
          <a:xfrm>
            <a:off x="6336854" y="3418764"/>
            <a:ext cx="5404513" cy="343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6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017" y="224938"/>
            <a:ext cx="7076040" cy="6408124"/>
          </a:xfrm>
        </p:spPr>
      </p:pic>
    </p:spTree>
    <p:extLst>
      <p:ext uri="{BB962C8B-B14F-4D97-AF65-F5344CB8AC3E}">
        <p14:creationId xmlns:p14="http://schemas.microsoft.com/office/powerpoint/2010/main" val="2122829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094" y="163773"/>
            <a:ext cx="5350121" cy="66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469" y="0"/>
            <a:ext cx="4743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5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91" y="1361488"/>
            <a:ext cx="7991381" cy="44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1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733" y="558535"/>
            <a:ext cx="7478524" cy="561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6000" b="10401"/>
          <a:stretch/>
        </p:blipFill>
        <p:spPr>
          <a:xfrm>
            <a:off x="5774789" y="1358583"/>
            <a:ext cx="6400800" cy="51206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6989" y="742890"/>
            <a:ext cx="6170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 Love of Thunder" panose="02000503000000020004" pitchFamily="2" charset="0"/>
              </a:rPr>
              <a:t>Project</a:t>
            </a:r>
            <a:r>
              <a:rPr 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 Love of Thunder" panose="02000503000000020004" pitchFamily="2" charset="0"/>
              </a:rPr>
              <a:t> </a:t>
            </a:r>
            <a:r>
              <a:rPr lang="en-US" sz="5400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 Love of Thunder" panose="02000503000000020004" pitchFamily="2" charset="0"/>
              </a:rPr>
              <a:t>Purpose</a:t>
            </a:r>
            <a:endParaRPr lang="en-US" sz="5400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 Love of Thunder" panose="02000503000000020004" pitchFamily="2" charset="0"/>
            </a:endParaRPr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516989" y="2281913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Aims to make the classroom better</a:t>
            </a:r>
          </a:p>
          <a:p>
            <a:r>
              <a:rPr lang="en-US" sz="2000" dirty="0" smtClean="0"/>
              <a:t>Tackle all the problems observed over the years</a:t>
            </a:r>
          </a:p>
          <a:p>
            <a:r>
              <a:rPr lang="en-US" sz="2000" dirty="0" smtClean="0"/>
              <a:t>Offer better security for sensitive data</a:t>
            </a:r>
          </a:p>
          <a:p>
            <a:r>
              <a:rPr lang="en-US" sz="2000" dirty="0" smtClean="0"/>
              <a:t>Give students and teachers have a common platform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to communicate</a:t>
            </a:r>
          </a:p>
          <a:p>
            <a:r>
              <a:rPr lang="en-US" sz="2000" dirty="0" smtClean="0"/>
              <a:t>Provide a user friendly interface for best experience</a:t>
            </a:r>
          </a:p>
          <a:p>
            <a:r>
              <a:rPr lang="en-US" sz="2000" dirty="0" smtClean="0"/>
              <a:t>Each and quick login and logout for admin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30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334" y="1005172"/>
            <a:ext cx="7938123" cy="438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3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1" y="1030514"/>
            <a:ext cx="7774383" cy="429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1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56" y="2387599"/>
            <a:ext cx="6618515" cy="4136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828" y="1213342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 Love of Thunder" panose="02000503000000020004" pitchFamily="2" charset="0"/>
              </a:rPr>
              <a:t>Entity-Relationship </a:t>
            </a:r>
            <a:r>
              <a:rPr lang="en-US" sz="4800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 Love of Thunder" panose="02000503000000020004" pitchFamily="2" charset="0"/>
              </a:rPr>
              <a:t>Diagram</a:t>
            </a:r>
            <a:endParaRPr lang="en-US" sz="4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92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127" y="-347662"/>
            <a:ext cx="11535984" cy="4981575"/>
          </a:xfrm>
        </p:spPr>
      </p:pic>
    </p:spTree>
    <p:extLst>
      <p:ext uri="{BB962C8B-B14F-4D97-AF65-F5344CB8AC3E}">
        <p14:creationId xmlns:p14="http://schemas.microsoft.com/office/powerpoint/2010/main" val="216739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 Love of Thunder" panose="02000503000000020004" pitchFamily="2" charset="0"/>
              </a:rPr>
              <a:t>Activity Diagram for  </a:t>
            </a:r>
            <a:r>
              <a:rPr lang="en-US" sz="4800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 Love of Thunder" panose="02000503000000020004" pitchFamily="2" charset="0"/>
              </a:rPr>
              <a:t>Admin</a:t>
            </a:r>
            <a:endParaRPr lang="en-US" sz="4800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t="8899" r="5130" b="13081"/>
          <a:stretch/>
        </p:blipFill>
        <p:spPr>
          <a:xfrm>
            <a:off x="5461000" y="2307772"/>
            <a:ext cx="5892800" cy="381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2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215" y="387327"/>
            <a:ext cx="2872014" cy="5569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72215" y="6154058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Admin Login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190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10465" y="6096002"/>
            <a:ext cx="3448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</a:t>
            </a:r>
            <a:r>
              <a:rPr lang="en-US" sz="2800" dirty="0" smtClean="0"/>
              <a:t>pload Class Schedule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16" y="1460272"/>
            <a:ext cx="2635168" cy="338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8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72215" y="6154058"/>
            <a:ext cx="3127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Open class schedule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107" y="1433753"/>
            <a:ext cx="2408464" cy="399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2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7235" y="6154058"/>
            <a:ext cx="258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Give Attendance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235" y="1601732"/>
            <a:ext cx="2737531" cy="365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8569" y="6139543"/>
            <a:ext cx="278691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dirty="0" smtClean="0"/>
              <a:t>Check attendance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212" y="1282083"/>
            <a:ext cx="2476274" cy="429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4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87" y="2688395"/>
            <a:ext cx="4796614" cy="41696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776975"/>
            <a:ext cx="48906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 Love of Thunder" panose="02000503000000020004" pitchFamily="2" charset="0"/>
              </a:rPr>
              <a:t>background</a:t>
            </a:r>
            <a:endParaRPr lang="en-US" sz="5400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 Love of Thunder" panose="02000503000000020004" pitchFamily="2" charset="0"/>
            </a:endParaRPr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838200" y="22193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Having worked in this occupation for many years there has been several hard ships faced </a:t>
            </a:r>
          </a:p>
          <a:p>
            <a:r>
              <a:rPr lang="en-US" sz="2000" dirty="0" smtClean="0"/>
              <a:t>Information had to be written down and had little or no security.</a:t>
            </a:r>
          </a:p>
          <a:p>
            <a:r>
              <a:rPr lang="en-US" sz="2000" dirty="0" smtClean="0"/>
              <a:t>Student data could be also easily accessed and thus many issues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and crimes came to light.</a:t>
            </a:r>
          </a:p>
          <a:p>
            <a:r>
              <a:rPr lang="en-US" sz="2000" dirty="0" smtClean="0"/>
              <a:t>Teachers had to keep multiple assistants for these and most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of their income were spend for that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27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72215" y="6154058"/>
            <a:ext cx="3016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Update Attendance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2886"/>
            <a:ext cx="2548845" cy="443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3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20672" y="6096001"/>
            <a:ext cx="4046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Check </a:t>
            </a:r>
            <a:r>
              <a:rPr lang="en-US" sz="2800" dirty="0"/>
              <a:t>R</a:t>
            </a:r>
            <a:r>
              <a:rPr lang="en-US" sz="2800" dirty="0" smtClean="0"/>
              <a:t>egistered Students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55" y="1697151"/>
            <a:ext cx="2693988" cy="346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4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8569" y="6139543"/>
            <a:ext cx="185602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dirty="0" smtClean="0"/>
              <a:t>Income Tab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863" y="1837110"/>
            <a:ext cx="2476274" cy="318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85015" y="6212115"/>
            <a:ext cx="1774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Insert New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101" y="1306977"/>
            <a:ext cx="2485799" cy="424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8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72215" y="6154058"/>
            <a:ext cx="2733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Post Assignments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72" y="1649964"/>
            <a:ext cx="2699656" cy="347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3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02457" y="6139543"/>
            <a:ext cx="293541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dirty="0" smtClean="0"/>
              <a:t>Check Submissions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863" y="1290498"/>
            <a:ext cx="2476274" cy="430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9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70617" y="6154058"/>
            <a:ext cx="2996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Upload Mark Sheet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556" y="1081831"/>
            <a:ext cx="2781074" cy="357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64770" y="6125029"/>
            <a:ext cx="2662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View Mark Sheet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78" y="854611"/>
            <a:ext cx="2447244" cy="425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7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70617" y="6154058"/>
            <a:ext cx="3016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Update Mark Sheet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92" y="551737"/>
            <a:ext cx="2621417" cy="45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4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16890" y="6125030"/>
            <a:ext cx="2158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Email Parents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692" y="1040363"/>
            <a:ext cx="2824617" cy="363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929" y="4762695"/>
            <a:ext cx="3100754" cy="20671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776975"/>
            <a:ext cx="9711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 Love of Thunder" panose="02000503000000020004" pitchFamily="2" charset="0"/>
              </a:rPr>
              <a:t>Benefits and </a:t>
            </a:r>
            <a:r>
              <a:rPr lang="en-US" sz="5400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 Love of Thunder" panose="02000503000000020004" pitchFamily="2" charset="0"/>
              </a:rPr>
              <a:t>beneficiaries</a:t>
            </a:r>
            <a:endParaRPr lang="en-US" sz="5400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 Love of Thunder" panose="02000503000000020004" pitchFamily="2" charset="0"/>
            </a:endParaRPr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838200" y="2219325"/>
            <a:ext cx="10515600" cy="435133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838200" y="23717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Students no longer have to wait for hours to talk to teachers personally</a:t>
            </a:r>
          </a:p>
          <a:p>
            <a:r>
              <a:rPr lang="en-US" sz="2000" dirty="0" smtClean="0"/>
              <a:t>Students can get solutions easily through discussion panel</a:t>
            </a:r>
          </a:p>
          <a:p>
            <a:r>
              <a:rPr lang="en-US" sz="2000" dirty="0" smtClean="0"/>
              <a:t>They can view and access information easily</a:t>
            </a:r>
          </a:p>
          <a:p>
            <a:r>
              <a:rPr lang="en-US" sz="2000" dirty="0" smtClean="0"/>
              <a:t>Admins can uploads all the information to the system no external means needed</a:t>
            </a:r>
          </a:p>
          <a:p>
            <a:r>
              <a:rPr lang="en-US" sz="2000" dirty="0" smtClean="0"/>
              <a:t>Assignments can be submitted in the system.</a:t>
            </a:r>
          </a:p>
          <a:p>
            <a:r>
              <a:rPr lang="en-US" sz="2000" dirty="0" smtClean="0"/>
              <a:t>Normally most of these are done my hired admins which will no longer be necessary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72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10963" y="6154058"/>
            <a:ext cx="3728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Check </a:t>
            </a:r>
            <a:r>
              <a:rPr lang="en-US" sz="2800" dirty="0"/>
              <a:t>A</a:t>
            </a:r>
            <a:r>
              <a:rPr lang="en-US" sz="2800" dirty="0" smtClean="0"/>
              <a:t>ssistance Report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85" y="1450912"/>
            <a:ext cx="2873830" cy="36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1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07064" y="6154058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Upload Notice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064" y="1357605"/>
            <a:ext cx="2577873" cy="33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7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07064" y="6154058"/>
            <a:ext cx="1938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View Notice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656" y="980805"/>
            <a:ext cx="2374673" cy="412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04229" y="6154058"/>
            <a:ext cx="2291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Update Notice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229" y="902623"/>
            <a:ext cx="2419633" cy="420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07064" y="6154058"/>
            <a:ext cx="217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Delete Notice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78" y="854609"/>
            <a:ext cx="2447245" cy="425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58721" y="6139544"/>
            <a:ext cx="2980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View Student Posts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589" y="1036325"/>
            <a:ext cx="3064823" cy="394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07064" y="6154058"/>
            <a:ext cx="2174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Upload Notes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721" y="1115009"/>
            <a:ext cx="2766558" cy="355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0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 Love of Thunder" panose="02000503000000020004" pitchFamily="2" charset="0"/>
              </a:rPr>
              <a:t>Activity Diagram for  </a:t>
            </a:r>
            <a:r>
              <a:rPr lang="en-US" sz="4800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 Love of Thunder" panose="02000503000000020004" pitchFamily="2" charset="0"/>
              </a:rPr>
              <a:t>Student</a:t>
            </a:r>
            <a:endParaRPr lang="en-US" sz="4800" dirty="0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3" t="13789" r="5319" b="13369"/>
          <a:stretch/>
        </p:blipFill>
        <p:spPr>
          <a:xfrm>
            <a:off x="2989943" y="2092033"/>
            <a:ext cx="6448914" cy="421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2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07064" y="6154058"/>
            <a:ext cx="1358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Register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12" y="329293"/>
            <a:ext cx="277177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9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07064" y="615405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Login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505" y="715349"/>
            <a:ext cx="2930071" cy="474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6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239" b="37500"/>
          <a:stretch/>
        </p:blipFill>
        <p:spPr>
          <a:xfrm>
            <a:off x="5697415" y="3532451"/>
            <a:ext cx="6103033" cy="29316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776975"/>
            <a:ext cx="2454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 Love of Thunder" panose="02000503000000020004" pitchFamily="2" charset="0"/>
              </a:rPr>
              <a:t>goals</a:t>
            </a:r>
            <a:endParaRPr lang="en-US" sz="5400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 Love of Thunder" panose="02000503000000020004" pitchFamily="2" charset="0"/>
            </a:endParaRPr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838200" y="2333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Make a common platform to interact</a:t>
            </a:r>
          </a:p>
          <a:p>
            <a:r>
              <a:rPr lang="en-US" sz="2400" dirty="0" smtClean="0"/>
              <a:t>Allow to communicate with teachers privately</a:t>
            </a:r>
          </a:p>
          <a:p>
            <a:r>
              <a:rPr lang="en-US" sz="2400" dirty="0" smtClean="0"/>
              <a:t>Save all Information in the application </a:t>
            </a:r>
          </a:p>
          <a:p>
            <a:r>
              <a:rPr lang="en-US" sz="2400" dirty="0" smtClean="0"/>
              <a:t>Add File upload system saves times and effort</a:t>
            </a:r>
          </a:p>
          <a:p>
            <a:r>
              <a:rPr lang="en-US" sz="2400" dirty="0" smtClean="0"/>
              <a:t>Make user friendly interface for best experience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35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07064" y="6154058"/>
            <a:ext cx="2592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r>
              <a:rPr lang="en-US" sz="2800" dirty="0" smtClean="0"/>
              <a:t>iscussion Panel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006" y="1208313"/>
            <a:ext cx="2693988" cy="346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2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91081" y="6125030"/>
            <a:ext cx="809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Post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892" y="905087"/>
            <a:ext cx="2418216" cy="42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14385" y="6154058"/>
            <a:ext cx="1963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Update Post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345" y="751178"/>
            <a:ext cx="2275311" cy="467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79440" y="6139544"/>
            <a:ext cx="1842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Delete Post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345" y="751178"/>
            <a:ext cx="2275311" cy="467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6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15777" y="6168573"/>
            <a:ext cx="1160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Search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178" y="1024492"/>
            <a:ext cx="2345644" cy="409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64733" y="6139544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Check Schedule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463" y="1096345"/>
            <a:ext cx="2781074" cy="357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40895" y="6096001"/>
            <a:ext cx="3110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Apply for Assistance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235" y="1152329"/>
            <a:ext cx="2737531" cy="351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5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79774" y="6183088"/>
            <a:ext cx="2632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View Application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088" y="832735"/>
            <a:ext cx="2459824" cy="42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02963" y="6168573"/>
            <a:ext cx="298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Update Application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8" y="269012"/>
            <a:ext cx="2510064" cy="515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6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63172" y="6154059"/>
            <a:ext cx="2865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Delete Application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707" y="362420"/>
            <a:ext cx="2464587" cy="506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169" y="4053708"/>
            <a:ext cx="5269963" cy="26312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776975"/>
            <a:ext cx="5184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 Love of Thunder" panose="02000503000000020004" pitchFamily="2" charset="0"/>
              </a:rPr>
              <a:t>stakeholders</a:t>
            </a:r>
            <a:endParaRPr lang="en-US" sz="5400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 Love of Thunder" panose="02000503000000020004" pitchFamily="2" charset="0"/>
            </a:endParaRPr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838200" y="2333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Administration (teacher/teacher’s assistant)</a:t>
            </a:r>
          </a:p>
          <a:p>
            <a:r>
              <a:rPr lang="en-US" sz="2400" dirty="0" smtClean="0"/>
              <a:t>Student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16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60256" y="6125031"/>
            <a:ext cx="281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heck Attendance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729" y="1117601"/>
            <a:ext cx="2764543" cy="355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82921" y="6154059"/>
            <a:ext cx="2826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View Assignments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35" y="1282959"/>
            <a:ext cx="2635930" cy="338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2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7500" y="6154059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Submit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088" y="832735"/>
            <a:ext cx="2459824" cy="42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0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99821" y="6183087"/>
            <a:ext cx="2992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Update Submission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707" y="362420"/>
            <a:ext cx="2464587" cy="506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60030" y="6139544"/>
            <a:ext cx="2871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Delete Submission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136" y="355966"/>
            <a:ext cx="2467729" cy="506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8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9054" y="5965372"/>
            <a:ext cx="273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Open Mark Sheet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018" y="1219201"/>
            <a:ext cx="2741965" cy="352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75299" y="6008916"/>
            <a:ext cx="1841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View Notes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517" y="1432769"/>
            <a:ext cx="2697426" cy="346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67943" y="5936345"/>
            <a:ext cx="2609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Download Notes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43" y="1028832"/>
            <a:ext cx="2656115" cy="439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0"/>
          <a:stretch/>
        </p:blipFill>
        <p:spPr>
          <a:xfrm>
            <a:off x="488542" y="0"/>
            <a:ext cx="11449025" cy="449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4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8" y="752132"/>
            <a:ext cx="10701051" cy="39563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3957" y="5614102"/>
            <a:ext cx="375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  <a:r>
              <a:rPr lang="en-US" sz="3200" dirty="0" smtClean="0"/>
              <a:t>dmin Block Diagram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701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1055</Words>
  <Application>Microsoft Office PowerPoint</Application>
  <PresentationFormat>Widescreen</PresentationFormat>
  <Paragraphs>324</Paragraphs>
  <Slides>88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7" baseType="lpstr">
      <vt:lpstr>Adobe Fangsong Std R</vt:lpstr>
      <vt:lpstr>Adobe Gothic Std B</vt:lpstr>
      <vt:lpstr>A Love of Thunder</vt:lpstr>
      <vt:lpstr>Adobe Caslon Pro Bold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 for admin</vt:lpstr>
      <vt:lpstr>PowerPoint Presentation</vt:lpstr>
      <vt:lpstr>Use case for Student</vt:lpstr>
      <vt:lpstr>PowerPoint Presentation</vt:lpstr>
      <vt:lpstr>Sequence diagram for Admin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Sequence diagram for Student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Entity-Relationship Diagram</vt:lpstr>
      <vt:lpstr>PowerPoint Presentation</vt:lpstr>
      <vt:lpstr>Activity Diagram for  Admin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Diagram for  Student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DCL</dc:creator>
  <cp:lastModifiedBy>DCL</cp:lastModifiedBy>
  <cp:revision>66</cp:revision>
  <dcterms:created xsi:type="dcterms:W3CDTF">2021-09-15T19:53:55Z</dcterms:created>
  <dcterms:modified xsi:type="dcterms:W3CDTF">2021-10-10T08:42:44Z</dcterms:modified>
</cp:coreProperties>
</file>