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46C6C"/>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5F0FA8-13CF-4FED-AED2-90B1BDEF991D}"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3836D-C14B-4759-B95F-9A1153096771}" type="slidenum">
              <a:rPr lang="en-US" smtClean="0"/>
              <a:t>‹#›</a:t>
            </a:fld>
            <a:endParaRPr lang="en-US"/>
          </a:p>
        </p:txBody>
      </p:sp>
    </p:spTree>
    <p:extLst>
      <p:ext uri="{BB962C8B-B14F-4D97-AF65-F5344CB8AC3E}">
        <p14:creationId xmlns:p14="http://schemas.microsoft.com/office/powerpoint/2010/main" val="2436834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5F0FA8-13CF-4FED-AED2-90B1BDEF991D}"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3836D-C14B-4759-B95F-9A1153096771}" type="slidenum">
              <a:rPr lang="en-US" smtClean="0"/>
              <a:t>‹#›</a:t>
            </a:fld>
            <a:endParaRPr lang="en-US"/>
          </a:p>
        </p:txBody>
      </p:sp>
    </p:spTree>
    <p:extLst>
      <p:ext uri="{BB962C8B-B14F-4D97-AF65-F5344CB8AC3E}">
        <p14:creationId xmlns:p14="http://schemas.microsoft.com/office/powerpoint/2010/main" val="3031349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5F0FA8-13CF-4FED-AED2-90B1BDEF991D}"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3836D-C14B-4759-B95F-9A1153096771}" type="slidenum">
              <a:rPr lang="en-US" smtClean="0"/>
              <a:t>‹#›</a:t>
            </a:fld>
            <a:endParaRPr lang="en-US"/>
          </a:p>
        </p:txBody>
      </p:sp>
    </p:spTree>
    <p:extLst>
      <p:ext uri="{BB962C8B-B14F-4D97-AF65-F5344CB8AC3E}">
        <p14:creationId xmlns:p14="http://schemas.microsoft.com/office/powerpoint/2010/main" val="1001434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5F0FA8-13CF-4FED-AED2-90B1BDEF991D}"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3836D-C14B-4759-B95F-9A1153096771}" type="slidenum">
              <a:rPr lang="en-US" smtClean="0"/>
              <a:t>‹#›</a:t>
            </a:fld>
            <a:endParaRPr lang="en-US"/>
          </a:p>
        </p:txBody>
      </p:sp>
    </p:spTree>
    <p:extLst>
      <p:ext uri="{BB962C8B-B14F-4D97-AF65-F5344CB8AC3E}">
        <p14:creationId xmlns:p14="http://schemas.microsoft.com/office/powerpoint/2010/main" val="188201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5F0FA8-13CF-4FED-AED2-90B1BDEF991D}"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3836D-C14B-4759-B95F-9A1153096771}" type="slidenum">
              <a:rPr lang="en-US" smtClean="0"/>
              <a:t>‹#›</a:t>
            </a:fld>
            <a:endParaRPr lang="en-US"/>
          </a:p>
        </p:txBody>
      </p:sp>
    </p:spTree>
    <p:extLst>
      <p:ext uri="{BB962C8B-B14F-4D97-AF65-F5344CB8AC3E}">
        <p14:creationId xmlns:p14="http://schemas.microsoft.com/office/powerpoint/2010/main" val="266972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5F0FA8-13CF-4FED-AED2-90B1BDEF991D}" type="datetimeFigureOut">
              <a:rPr lang="en-US" smtClean="0"/>
              <a:t>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43836D-C14B-4759-B95F-9A1153096771}" type="slidenum">
              <a:rPr lang="en-US" smtClean="0"/>
              <a:t>‹#›</a:t>
            </a:fld>
            <a:endParaRPr lang="en-US"/>
          </a:p>
        </p:txBody>
      </p:sp>
    </p:spTree>
    <p:extLst>
      <p:ext uri="{BB962C8B-B14F-4D97-AF65-F5344CB8AC3E}">
        <p14:creationId xmlns:p14="http://schemas.microsoft.com/office/powerpoint/2010/main" val="1216067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5F0FA8-13CF-4FED-AED2-90B1BDEF991D}" type="datetimeFigureOut">
              <a:rPr lang="en-US" smtClean="0"/>
              <a:t>5/6/2019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43836D-C14B-4759-B95F-9A1153096771}" type="slidenum">
              <a:rPr lang="en-US" smtClean="0"/>
              <a:t>‹#›</a:t>
            </a:fld>
            <a:endParaRPr lang="en-US"/>
          </a:p>
        </p:txBody>
      </p:sp>
    </p:spTree>
    <p:extLst>
      <p:ext uri="{BB962C8B-B14F-4D97-AF65-F5344CB8AC3E}">
        <p14:creationId xmlns:p14="http://schemas.microsoft.com/office/powerpoint/2010/main" val="3699066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5F0FA8-13CF-4FED-AED2-90B1BDEF991D}" type="datetimeFigureOut">
              <a:rPr lang="en-US" smtClean="0"/>
              <a:t>5/6/2019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43836D-C14B-4759-B95F-9A1153096771}" type="slidenum">
              <a:rPr lang="en-US" smtClean="0"/>
              <a:t>‹#›</a:t>
            </a:fld>
            <a:endParaRPr lang="en-US"/>
          </a:p>
        </p:txBody>
      </p:sp>
    </p:spTree>
    <p:extLst>
      <p:ext uri="{BB962C8B-B14F-4D97-AF65-F5344CB8AC3E}">
        <p14:creationId xmlns:p14="http://schemas.microsoft.com/office/powerpoint/2010/main" val="3306402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5F0FA8-13CF-4FED-AED2-90B1BDEF991D}" type="datetimeFigureOut">
              <a:rPr lang="en-US" smtClean="0"/>
              <a:t>5/6/2019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43836D-C14B-4759-B95F-9A1153096771}" type="slidenum">
              <a:rPr lang="en-US" smtClean="0"/>
              <a:t>‹#›</a:t>
            </a:fld>
            <a:endParaRPr lang="en-US"/>
          </a:p>
        </p:txBody>
      </p:sp>
    </p:spTree>
    <p:extLst>
      <p:ext uri="{BB962C8B-B14F-4D97-AF65-F5344CB8AC3E}">
        <p14:creationId xmlns:p14="http://schemas.microsoft.com/office/powerpoint/2010/main" val="114357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5F0FA8-13CF-4FED-AED2-90B1BDEF991D}" type="datetimeFigureOut">
              <a:rPr lang="en-US" smtClean="0"/>
              <a:t>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43836D-C14B-4759-B95F-9A1153096771}" type="slidenum">
              <a:rPr lang="en-US" smtClean="0"/>
              <a:t>‹#›</a:t>
            </a:fld>
            <a:endParaRPr lang="en-US"/>
          </a:p>
        </p:txBody>
      </p:sp>
    </p:spTree>
    <p:extLst>
      <p:ext uri="{BB962C8B-B14F-4D97-AF65-F5344CB8AC3E}">
        <p14:creationId xmlns:p14="http://schemas.microsoft.com/office/powerpoint/2010/main" val="280035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5F0FA8-13CF-4FED-AED2-90B1BDEF991D}" type="datetimeFigureOut">
              <a:rPr lang="en-US" smtClean="0"/>
              <a:t>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43836D-C14B-4759-B95F-9A1153096771}" type="slidenum">
              <a:rPr lang="en-US" smtClean="0"/>
              <a:t>‹#›</a:t>
            </a:fld>
            <a:endParaRPr lang="en-US"/>
          </a:p>
        </p:txBody>
      </p:sp>
    </p:spTree>
    <p:extLst>
      <p:ext uri="{BB962C8B-B14F-4D97-AF65-F5344CB8AC3E}">
        <p14:creationId xmlns:p14="http://schemas.microsoft.com/office/powerpoint/2010/main" val="320559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5F0FA8-13CF-4FED-AED2-90B1BDEF991D}" type="datetimeFigureOut">
              <a:rPr lang="en-US" smtClean="0"/>
              <a:t>5/6/2019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3836D-C14B-4759-B95F-9A1153096771}" type="slidenum">
              <a:rPr lang="en-US" smtClean="0"/>
              <a:t>‹#›</a:t>
            </a:fld>
            <a:endParaRPr lang="en-US"/>
          </a:p>
        </p:txBody>
      </p:sp>
    </p:spTree>
    <p:extLst>
      <p:ext uri="{BB962C8B-B14F-4D97-AF65-F5344CB8AC3E}">
        <p14:creationId xmlns:p14="http://schemas.microsoft.com/office/powerpoint/2010/main" val="1963099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tudy.com/academy/lesson/java-int-vs-integer.html" TargetMode="External"/><Relationship Id="rId2" Type="http://schemas.openxmlformats.org/officeDocument/2006/relationships/hyperlink" Target="http://tutorials.jenkov.com/java/data-types.html#object-typ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Data Types</a:t>
            </a:r>
            <a:endParaRPr lang="en-US" dirty="0"/>
          </a:p>
        </p:txBody>
      </p:sp>
      <p:sp>
        <p:nvSpPr>
          <p:cNvPr id="3" name="Subtitle 2"/>
          <p:cNvSpPr>
            <a:spLocks noGrp="1"/>
          </p:cNvSpPr>
          <p:nvPr>
            <p:ph type="subTitle" idx="1"/>
          </p:nvPr>
        </p:nvSpPr>
        <p:spPr/>
        <p:txBody>
          <a:bodyPr/>
          <a:lstStyle/>
          <a:p>
            <a:r>
              <a:rPr lang="en-US" dirty="0" smtClean="0"/>
              <a:t>By</a:t>
            </a:r>
          </a:p>
          <a:p>
            <a:r>
              <a:rPr lang="en-US" dirty="0" smtClean="0"/>
              <a:t>Jannatun Noor Mukta</a:t>
            </a:r>
            <a:endParaRPr lang="en-US" dirty="0"/>
          </a:p>
        </p:txBody>
      </p:sp>
    </p:spTree>
    <p:extLst>
      <p:ext uri="{BB962C8B-B14F-4D97-AF65-F5344CB8AC3E}">
        <p14:creationId xmlns:p14="http://schemas.microsoft.com/office/powerpoint/2010/main" val="26390531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620" y="133306"/>
            <a:ext cx="10515600" cy="716700"/>
          </a:xfrm>
        </p:spPr>
        <p:txBody>
          <a:bodyPr/>
          <a:lstStyle/>
          <a:p>
            <a:r>
              <a:rPr lang="en-US" b="1" dirty="0"/>
              <a:t>Java Data </a:t>
            </a:r>
            <a:r>
              <a:rPr lang="en-US" b="1" dirty="0" smtClean="0"/>
              <a:t>Types</a:t>
            </a:r>
            <a:endParaRPr lang="en-US" dirty="0"/>
          </a:p>
        </p:txBody>
      </p:sp>
      <p:sp>
        <p:nvSpPr>
          <p:cNvPr id="3" name="Content Placeholder 2"/>
          <p:cNvSpPr>
            <a:spLocks noGrp="1"/>
          </p:cNvSpPr>
          <p:nvPr>
            <p:ph idx="1"/>
          </p:nvPr>
        </p:nvSpPr>
        <p:spPr>
          <a:xfrm>
            <a:off x="347730" y="1287887"/>
            <a:ext cx="11006070" cy="4889076"/>
          </a:xfrm>
        </p:spPr>
        <p:txBody>
          <a:bodyPr>
            <a:normAutofit/>
          </a:bodyPr>
          <a:lstStyle/>
          <a:p>
            <a:r>
              <a:rPr lang="en-US" dirty="0"/>
              <a:t>Primitive Data Types</a:t>
            </a:r>
          </a:p>
          <a:p>
            <a:r>
              <a:rPr lang="en-US" dirty="0"/>
              <a:t>Object Types</a:t>
            </a:r>
          </a:p>
          <a:p>
            <a:r>
              <a:rPr lang="en-US" dirty="0"/>
              <a:t>Object Versions of Primitive Data Types Are </a:t>
            </a:r>
            <a:r>
              <a:rPr lang="en-US" dirty="0" smtClean="0"/>
              <a:t>Immutable</a:t>
            </a:r>
          </a:p>
          <a:p>
            <a:endParaRPr lang="en-US" dirty="0"/>
          </a:p>
          <a:p>
            <a:pPr marL="0" indent="0">
              <a:buNone/>
            </a:pPr>
            <a:endParaRPr lang="en-US" dirty="0"/>
          </a:p>
          <a:p>
            <a:pPr marL="0" indent="0">
              <a:buNone/>
            </a:pPr>
            <a:r>
              <a:rPr lang="en-US" dirty="0">
                <a:solidFill>
                  <a:srgbClr val="000099"/>
                </a:solidFill>
              </a:rPr>
              <a:t>A variable takes up a certain amount of space in memory. How much memory a variable takes depends on its data type</a:t>
            </a:r>
            <a:r>
              <a:rPr lang="en-US" dirty="0" smtClean="0">
                <a:solidFill>
                  <a:srgbClr val="000099"/>
                </a:solidFill>
              </a:rPr>
              <a:t>.</a:t>
            </a:r>
          </a:p>
        </p:txBody>
      </p:sp>
    </p:spTree>
    <p:extLst>
      <p:ext uri="{BB962C8B-B14F-4D97-AF65-F5344CB8AC3E}">
        <p14:creationId xmlns:p14="http://schemas.microsoft.com/office/powerpoint/2010/main" val="3631427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16700"/>
          </a:xfrm>
        </p:spPr>
        <p:txBody>
          <a:bodyPr/>
          <a:lstStyle/>
          <a:p>
            <a:r>
              <a:rPr lang="en-US" b="1" dirty="0"/>
              <a:t>Java Data </a:t>
            </a:r>
            <a:r>
              <a:rPr lang="en-US" b="1" dirty="0" smtClean="0"/>
              <a:t>Types</a:t>
            </a:r>
            <a:endParaRPr lang="en-US" dirty="0"/>
          </a:p>
        </p:txBody>
      </p:sp>
      <p:sp>
        <p:nvSpPr>
          <p:cNvPr id="3" name="Content Placeholder 2"/>
          <p:cNvSpPr>
            <a:spLocks noGrp="1"/>
          </p:cNvSpPr>
          <p:nvPr>
            <p:ph idx="1"/>
          </p:nvPr>
        </p:nvSpPr>
        <p:spPr>
          <a:xfrm>
            <a:off x="115910" y="983312"/>
            <a:ext cx="11006070" cy="5326957"/>
          </a:xfrm>
        </p:spPr>
        <p:txBody>
          <a:bodyPr>
            <a:normAutofit/>
          </a:bodyPr>
          <a:lstStyle/>
          <a:p>
            <a:pPr marL="0" indent="0">
              <a:buNone/>
            </a:pPr>
            <a:r>
              <a:rPr lang="en-US" b="1" dirty="0" smtClean="0"/>
              <a:t>Primitive data type: </a:t>
            </a:r>
          </a:p>
          <a:p>
            <a:pPr marL="0" indent="0">
              <a:buNone/>
            </a:pPr>
            <a:r>
              <a:rPr lang="en-US" dirty="0" smtClean="0"/>
              <a:t>A </a:t>
            </a:r>
            <a:r>
              <a:rPr lang="en-US" dirty="0"/>
              <a:t>variable of a primitive data type contains the value of the variable directly in the memory allocated to the variable. </a:t>
            </a:r>
            <a:r>
              <a:rPr lang="en-US" dirty="0">
                <a:solidFill>
                  <a:srgbClr val="0000FF"/>
                </a:solidFill>
              </a:rPr>
              <a:t>For instance, a number or a character</a:t>
            </a:r>
            <a:r>
              <a:rPr lang="en-US" dirty="0" smtClean="0">
                <a:solidFill>
                  <a:srgbClr val="0000FF"/>
                </a:solidFill>
              </a:rPr>
              <a:t>.</a:t>
            </a:r>
          </a:p>
          <a:p>
            <a:pPr marL="0" indent="0">
              <a:buNone/>
            </a:pPr>
            <a:endParaRPr lang="en-US" dirty="0"/>
          </a:p>
          <a:p>
            <a:pPr marL="0" indent="0">
              <a:buNone/>
            </a:pPr>
            <a:r>
              <a:rPr lang="en-US" b="1" dirty="0" smtClean="0"/>
              <a:t>Object References: </a:t>
            </a:r>
          </a:p>
          <a:p>
            <a:pPr marL="0" indent="0">
              <a:buNone/>
            </a:pPr>
            <a:r>
              <a:rPr lang="en-US" dirty="0" smtClean="0"/>
              <a:t>A </a:t>
            </a:r>
            <a:r>
              <a:rPr lang="en-US" dirty="0"/>
              <a:t>variable of an object reference type is different from a variable of a primitive type. A variable of an object type is also </a:t>
            </a:r>
            <a:r>
              <a:rPr lang="en-US" dirty="0">
                <a:solidFill>
                  <a:srgbClr val="0000FF"/>
                </a:solidFill>
              </a:rPr>
              <a:t>called a </a:t>
            </a:r>
            <a:r>
              <a:rPr lang="en-US" i="1" dirty="0">
                <a:solidFill>
                  <a:srgbClr val="0000FF"/>
                </a:solidFill>
              </a:rPr>
              <a:t>reference</a:t>
            </a:r>
            <a:r>
              <a:rPr lang="en-US" dirty="0"/>
              <a:t>. The variable itself does not contain the object, but </a:t>
            </a:r>
            <a:r>
              <a:rPr lang="en-US" dirty="0">
                <a:solidFill>
                  <a:srgbClr val="0000FF"/>
                </a:solidFill>
              </a:rPr>
              <a:t>contains a </a:t>
            </a:r>
            <a:r>
              <a:rPr lang="en-US" i="1" dirty="0">
                <a:solidFill>
                  <a:srgbClr val="0000FF"/>
                </a:solidFill>
              </a:rPr>
              <a:t>reference</a:t>
            </a:r>
            <a:r>
              <a:rPr lang="en-US" dirty="0"/>
              <a:t> to the object</a:t>
            </a:r>
            <a:r>
              <a:rPr lang="en-US" dirty="0" smtClean="0"/>
              <a:t>. </a:t>
            </a:r>
            <a:r>
              <a:rPr lang="en-US" dirty="0">
                <a:solidFill>
                  <a:srgbClr val="0000FF"/>
                </a:solidFill>
              </a:rPr>
              <a:t>The reference points to somewhere else in memory where the whole object is </a:t>
            </a:r>
            <a:r>
              <a:rPr lang="en-US" dirty="0" smtClean="0">
                <a:solidFill>
                  <a:srgbClr val="0000FF"/>
                </a:solidFill>
              </a:rPr>
              <a:t>stored.</a:t>
            </a:r>
          </a:p>
          <a:p>
            <a:pPr marL="0" indent="0">
              <a:buNone/>
            </a:pPr>
            <a:endParaRPr lang="en-US" u="sng" dirty="0"/>
          </a:p>
        </p:txBody>
      </p:sp>
      <p:sp>
        <p:nvSpPr>
          <p:cNvPr id="4" name="Explosion 2 3"/>
          <p:cNvSpPr/>
          <p:nvPr/>
        </p:nvSpPr>
        <p:spPr>
          <a:xfrm>
            <a:off x="2218385" y="103031"/>
            <a:ext cx="7067282" cy="2962141"/>
          </a:xfrm>
          <a:prstGeom prst="irregularSeal2">
            <a:avLst/>
          </a:prstGeom>
          <a:gradFill flip="none" rotWithShape="1">
            <a:gsLst>
              <a:gs pos="0">
                <a:srgbClr val="C46C6C">
                  <a:shade val="30000"/>
                  <a:satMod val="115000"/>
                </a:srgbClr>
              </a:gs>
              <a:gs pos="50000">
                <a:srgbClr val="C46C6C">
                  <a:shade val="67500"/>
                  <a:satMod val="115000"/>
                </a:srgbClr>
              </a:gs>
              <a:gs pos="100000">
                <a:srgbClr val="C46C6C">
                  <a:shade val="100000"/>
                  <a:satMod val="115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500" b="1" dirty="0" err="1" smtClean="0"/>
              <a:t>int</a:t>
            </a:r>
            <a:r>
              <a:rPr lang="en-US" sz="4500" b="1" dirty="0" smtClean="0"/>
              <a:t> x = 25;</a:t>
            </a:r>
          </a:p>
        </p:txBody>
      </p:sp>
      <p:sp>
        <p:nvSpPr>
          <p:cNvPr id="5" name="Explosion 2 4"/>
          <p:cNvSpPr/>
          <p:nvPr/>
        </p:nvSpPr>
        <p:spPr>
          <a:xfrm>
            <a:off x="566670" y="3348128"/>
            <a:ext cx="11372045" cy="2962141"/>
          </a:xfrm>
          <a:prstGeom prst="irregularSeal2">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dirty="0" smtClean="0"/>
              <a:t>Student s = new Student();</a:t>
            </a:r>
          </a:p>
        </p:txBody>
      </p:sp>
    </p:spTree>
    <p:extLst>
      <p:ext uri="{BB962C8B-B14F-4D97-AF65-F5344CB8AC3E}">
        <p14:creationId xmlns:p14="http://schemas.microsoft.com/office/powerpoint/2010/main" val="344252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5" presetClass="emph" presetSubtype="0" nodeType="clickEffect">
                                  <p:stCondLst>
                                    <p:cond delay="0"/>
                                  </p:stCondLst>
                                  <p:iterate type="lt">
                                    <p:tmAbs val="25"/>
                                  </p:iterate>
                                  <p:childTnLst>
                                    <p:set>
                                      <p:cBhvr override="childStyle">
                                        <p:cTn id="14" dur="indefinite"/>
                                        <p:tgtEl>
                                          <p:spTgt spid="3">
                                            <p:txEl>
                                              <p:pRg st="3" end="3"/>
                                            </p:txEl>
                                          </p:spTgt>
                                        </p:tgtEl>
                                        <p:attrNameLst>
                                          <p:attrName>style.fontWeight</p:attrName>
                                        </p:attrNameLst>
                                      </p:cBhvr>
                                      <p:to>
                                        <p:strVal val="bold"/>
                                      </p:to>
                                    </p:set>
                                  </p:childTnLst>
                                </p:cTn>
                              </p:par>
                              <p:par>
                                <p:cTn id="15" presetID="15" presetClass="emph" presetSubtype="0" nodeType="withEffect">
                                  <p:stCondLst>
                                    <p:cond delay="0"/>
                                  </p:stCondLst>
                                  <p:iterate type="lt">
                                    <p:tmAbs val="25"/>
                                  </p:iterate>
                                  <p:childTnLst>
                                    <p:set>
                                      <p:cBhvr override="childStyle">
                                        <p:cTn id="16" dur="indefinite"/>
                                        <p:tgtEl>
                                          <p:spTgt spid="3">
                                            <p:txEl>
                                              <p:pRg st="4" end="4"/>
                                            </p:txEl>
                                          </p:spTgt>
                                        </p:tgtEl>
                                        <p:attrNameLst>
                                          <p:attrName>style.fontWeight</p:attrName>
                                        </p:attrNameLst>
                                      </p:cBhvr>
                                      <p:to>
                                        <p:strVal val="bold"/>
                                      </p:to>
                                    </p:se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1000" fill="hold"/>
                                        <p:tgtEl>
                                          <p:spTgt spid="5"/>
                                        </p:tgtEl>
                                        <p:attrNameLst>
                                          <p:attrName>ppt_w</p:attrName>
                                        </p:attrNameLst>
                                      </p:cBhvr>
                                      <p:tavLst>
                                        <p:tav tm="0">
                                          <p:val>
                                            <p:fltVal val="0"/>
                                          </p:val>
                                        </p:tav>
                                        <p:tav tm="100000">
                                          <p:val>
                                            <p:strVal val="#ppt_w"/>
                                          </p:val>
                                        </p:tav>
                                      </p:tavLst>
                                    </p:anim>
                                    <p:anim calcmode="lin" valueType="num">
                                      <p:cBhvr>
                                        <p:cTn id="22" dur="1000" fill="hold"/>
                                        <p:tgtEl>
                                          <p:spTgt spid="5"/>
                                        </p:tgtEl>
                                        <p:attrNameLst>
                                          <p:attrName>ppt_h</p:attrName>
                                        </p:attrNameLst>
                                      </p:cBhvr>
                                      <p:tavLst>
                                        <p:tav tm="0">
                                          <p:val>
                                            <p:fltVal val="0"/>
                                          </p:val>
                                        </p:tav>
                                        <p:tav tm="100000">
                                          <p:val>
                                            <p:strVal val="#ppt_h"/>
                                          </p:val>
                                        </p:tav>
                                      </p:tavLst>
                                    </p:anim>
                                    <p:anim calcmode="lin" valueType="num">
                                      <p:cBhvr>
                                        <p:cTn id="23" dur="1000" fill="hold"/>
                                        <p:tgtEl>
                                          <p:spTgt spid="5"/>
                                        </p:tgtEl>
                                        <p:attrNameLst>
                                          <p:attrName>style.rotation</p:attrName>
                                        </p:attrNameLst>
                                      </p:cBhvr>
                                      <p:tavLst>
                                        <p:tav tm="0">
                                          <p:val>
                                            <p:fltVal val="90"/>
                                          </p:val>
                                        </p:tav>
                                        <p:tav tm="100000">
                                          <p:val>
                                            <p:fltVal val="0"/>
                                          </p:val>
                                        </p:tav>
                                      </p:tavLst>
                                    </p:anim>
                                    <p:animEffect transition="in" filter="fade">
                                      <p:cBhvr>
                                        <p:cTn id="2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012915"/>
          </a:xfrm>
        </p:spPr>
        <p:txBody>
          <a:bodyPr/>
          <a:lstStyle/>
          <a:p>
            <a:r>
              <a:rPr lang="en-US" b="1" dirty="0"/>
              <a:t>Primitive Data </a:t>
            </a:r>
            <a:r>
              <a:rPr lang="en-US" b="1" dirty="0" smtClean="0"/>
              <a:t>Types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1637403"/>
              </p:ext>
            </p:extLst>
          </p:nvPr>
        </p:nvGraphicFramePr>
        <p:xfrm>
          <a:off x="218941" y="1017430"/>
          <a:ext cx="11024315" cy="5712135"/>
        </p:xfrm>
        <a:graphic>
          <a:graphicData uri="http://schemas.openxmlformats.org/drawingml/2006/table">
            <a:tbl>
              <a:tblPr/>
              <a:tblGrid>
                <a:gridCol w="2783368"/>
                <a:gridCol w="8240947"/>
              </a:tblGrid>
              <a:tr h="687067">
                <a:tc>
                  <a:txBody>
                    <a:bodyPr/>
                    <a:lstStyle/>
                    <a:p>
                      <a:r>
                        <a:rPr lang="en-US" sz="2400" b="1" dirty="0">
                          <a:effectLst/>
                        </a:rPr>
                        <a:t>Data type</a:t>
                      </a:r>
                      <a:endParaRPr lang="en-US" sz="2400" dirty="0">
                        <a:effectLst/>
                      </a:endParaRPr>
                    </a:p>
                  </a:txBody>
                  <a:tcPr marL="82788" marR="82788" marT="82788" marB="827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sz="2400" b="1" dirty="0">
                          <a:effectLst/>
                        </a:rPr>
                        <a:t>Description</a:t>
                      </a:r>
                      <a:endParaRPr lang="en-US" sz="2400" dirty="0">
                        <a:effectLst/>
                      </a:endParaRPr>
                    </a:p>
                  </a:txBody>
                  <a:tcPr marL="82788" marR="82788" marT="82788" marB="827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485128">
                <a:tc>
                  <a:txBody>
                    <a:bodyPr/>
                    <a:lstStyle/>
                    <a:p>
                      <a:r>
                        <a:rPr lang="en-US" sz="2400" dirty="0" err="1"/>
                        <a:t>boolean</a:t>
                      </a:r>
                      <a:endParaRPr lang="en-US" sz="2400" dirty="0"/>
                    </a:p>
                  </a:txBody>
                  <a:tcPr marL="82788" marR="82788" marT="82788" marB="827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sz="2400" dirty="0"/>
                        <a:t>A binary value of either true or false</a:t>
                      </a:r>
                    </a:p>
                  </a:txBody>
                  <a:tcPr marL="82788" marR="82788" marT="82788" marB="827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485128">
                <a:tc>
                  <a:txBody>
                    <a:bodyPr/>
                    <a:lstStyle/>
                    <a:p>
                      <a:r>
                        <a:rPr lang="en-US" sz="2400" dirty="0"/>
                        <a:t>byte</a:t>
                      </a:r>
                    </a:p>
                  </a:txBody>
                  <a:tcPr marL="82788" marR="82788" marT="82788" marB="827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sz="2400" dirty="0"/>
                        <a:t>8 bit signed value, values from -128 to 127</a:t>
                      </a:r>
                    </a:p>
                  </a:txBody>
                  <a:tcPr marL="82788" marR="82788" marT="82788" marB="827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485128">
                <a:tc>
                  <a:txBody>
                    <a:bodyPr/>
                    <a:lstStyle/>
                    <a:p>
                      <a:r>
                        <a:rPr lang="en-US" sz="2400"/>
                        <a:t>short</a:t>
                      </a:r>
                    </a:p>
                  </a:txBody>
                  <a:tcPr marL="82788" marR="82788" marT="82788" marB="827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sz="2400" dirty="0"/>
                        <a:t>16 bit signed value, values from -32.768 to 32.767</a:t>
                      </a:r>
                    </a:p>
                  </a:txBody>
                  <a:tcPr marL="82788" marR="82788" marT="82788" marB="827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485128">
                <a:tc>
                  <a:txBody>
                    <a:bodyPr/>
                    <a:lstStyle/>
                    <a:p>
                      <a:r>
                        <a:rPr lang="en-US" sz="2400"/>
                        <a:t>char</a:t>
                      </a:r>
                    </a:p>
                  </a:txBody>
                  <a:tcPr marL="82788" marR="82788" marT="82788" marB="827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sz="2400" dirty="0"/>
                        <a:t>16 bit Unicode character</a:t>
                      </a:r>
                    </a:p>
                  </a:txBody>
                  <a:tcPr marL="82788" marR="82788" marT="82788" marB="827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774060">
                <a:tc>
                  <a:txBody>
                    <a:bodyPr/>
                    <a:lstStyle/>
                    <a:p>
                      <a:r>
                        <a:rPr lang="en-US" sz="2400" dirty="0" err="1"/>
                        <a:t>int</a:t>
                      </a:r>
                      <a:endParaRPr lang="en-US" sz="2400" dirty="0"/>
                    </a:p>
                  </a:txBody>
                  <a:tcPr marL="82788" marR="82788" marT="82788" marB="827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sz="2400" dirty="0"/>
                        <a:t>32 bit signed value, values from -2.147.483.648 to 2.147.483.647</a:t>
                      </a:r>
                    </a:p>
                  </a:txBody>
                  <a:tcPr marL="82788" marR="82788" marT="82788" marB="827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1062992">
                <a:tc>
                  <a:txBody>
                    <a:bodyPr/>
                    <a:lstStyle/>
                    <a:p>
                      <a:r>
                        <a:rPr lang="en-US" sz="2400"/>
                        <a:t>long</a:t>
                      </a:r>
                    </a:p>
                  </a:txBody>
                  <a:tcPr marL="82788" marR="82788" marT="82788" marB="82788">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sz="2400" dirty="0"/>
                        <a:t>64 bit signed value, values from -9.223.372.036.854.775.808 to 9.223.372.036.854.775.808</a:t>
                      </a:r>
                    </a:p>
                  </a:txBody>
                  <a:tcPr marL="82788" marR="82788" marT="82788" marB="827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485128">
                <a:tc>
                  <a:txBody>
                    <a:bodyPr/>
                    <a:lstStyle/>
                    <a:p>
                      <a:r>
                        <a:rPr lang="en-US" sz="2400"/>
                        <a:t>float</a:t>
                      </a:r>
                    </a:p>
                  </a:txBody>
                  <a:tcPr marL="82788" marR="82788" marT="82788" marB="82788">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sz="2400" dirty="0"/>
                        <a:t>32 bit floating point value</a:t>
                      </a:r>
                    </a:p>
                  </a:txBody>
                  <a:tcPr marL="82788" marR="82788" marT="82788" marB="827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485128">
                <a:tc>
                  <a:txBody>
                    <a:bodyPr/>
                    <a:lstStyle/>
                    <a:p>
                      <a:r>
                        <a:rPr lang="en-US" sz="2400"/>
                        <a:t>double</a:t>
                      </a:r>
                    </a:p>
                  </a:txBody>
                  <a:tcPr marL="82788" marR="82788" marT="82788" marB="82788">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sz="2400" dirty="0"/>
                        <a:t>64 bit floating point value</a:t>
                      </a:r>
                    </a:p>
                  </a:txBody>
                  <a:tcPr marL="82788" marR="82788" marT="82788" marB="827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157966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01546"/>
            <a:ext cx="10515600" cy="1012915"/>
          </a:xfrm>
        </p:spPr>
        <p:txBody>
          <a:bodyPr/>
          <a:lstStyle/>
          <a:p>
            <a:r>
              <a:rPr lang="en-US" b="1" dirty="0"/>
              <a:t>Object </a:t>
            </a:r>
            <a:r>
              <a:rPr lang="en-US" b="1" dirty="0" smtClean="0"/>
              <a:t>Types of primitive types</a:t>
            </a:r>
            <a:endParaRPr lang="en-US" b="1" dirty="0"/>
          </a:p>
        </p:txBody>
      </p:sp>
      <p:sp>
        <p:nvSpPr>
          <p:cNvPr id="3" name="Content Placeholder 2"/>
          <p:cNvSpPr>
            <a:spLocks noGrp="1"/>
          </p:cNvSpPr>
          <p:nvPr>
            <p:ph idx="1"/>
          </p:nvPr>
        </p:nvSpPr>
        <p:spPr>
          <a:xfrm>
            <a:off x="128789" y="682580"/>
            <a:ext cx="11237890" cy="5494383"/>
          </a:xfrm>
        </p:spPr>
        <p:txBody>
          <a:bodyPr/>
          <a:lstStyle/>
          <a:p>
            <a:r>
              <a:rPr lang="en-US" dirty="0"/>
              <a:t>The primitive types also come in versions that are full-blown objects. </a:t>
            </a:r>
            <a:endParaRPr lang="en-US" dirty="0" smtClean="0"/>
          </a:p>
          <a:p>
            <a:r>
              <a:rPr lang="en-US" dirty="0" smtClean="0"/>
              <a:t>That </a:t>
            </a:r>
            <a:r>
              <a:rPr lang="en-US" dirty="0"/>
              <a:t>means that you reference them via an object reference, that you can have multiple references to the same value, and you can call methods on them like on any other object in Java. </a:t>
            </a:r>
            <a:endParaRPr lang="en-US" dirty="0" smtClean="0"/>
          </a:p>
          <a:p>
            <a:endParaRPr lang="en-US" dirty="0" smtClean="0"/>
          </a:p>
          <a:p>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943251962"/>
              </p:ext>
            </p:extLst>
          </p:nvPr>
        </p:nvGraphicFramePr>
        <p:xfrm>
          <a:off x="296214" y="2421226"/>
          <a:ext cx="11384924" cy="4106347"/>
        </p:xfrm>
        <a:graphic>
          <a:graphicData uri="http://schemas.openxmlformats.org/drawingml/2006/table">
            <a:tbl>
              <a:tblPr/>
              <a:tblGrid>
                <a:gridCol w="1840856"/>
                <a:gridCol w="9544068"/>
              </a:tblGrid>
              <a:tr h="402866">
                <a:tc>
                  <a:txBody>
                    <a:bodyPr/>
                    <a:lstStyle/>
                    <a:p>
                      <a:r>
                        <a:rPr lang="en-US" sz="1600" b="1" dirty="0">
                          <a:effectLst/>
                        </a:rPr>
                        <a:t>Data type</a:t>
                      </a:r>
                      <a:endParaRPr lang="en-US" sz="1600" dirty="0">
                        <a:effectLst/>
                      </a:endParaRPr>
                    </a:p>
                  </a:txBody>
                  <a:tcPr marL="75754" marR="75754" marT="75754" marB="757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sz="1600" b="1">
                          <a:effectLst/>
                        </a:rPr>
                        <a:t>Description</a:t>
                      </a:r>
                      <a:endParaRPr lang="en-US" sz="1600">
                        <a:effectLst/>
                      </a:endParaRPr>
                    </a:p>
                  </a:txBody>
                  <a:tcPr marL="75754" marR="75754" marT="75754" marB="757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402866">
                <a:tc>
                  <a:txBody>
                    <a:bodyPr/>
                    <a:lstStyle/>
                    <a:p>
                      <a:r>
                        <a:rPr lang="en-US" sz="1600" b="1" dirty="0">
                          <a:solidFill>
                            <a:srgbClr val="0000FF"/>
                          </a:solidFill>
                        </a:rPr>
                        <a:t>Boolean</a:t>
                      </a:r>
                    </a:p>
                  </a:txBody>
                  <a:tcPr marL="75754" marR="75754" marT="75754" marB="757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sz="1600" dirty="0"/>
                        <a:t>A binary value of either true or false</a:t>
                      </a:r>
                    </a:p>
                  </a:txBody>
                  <a:tcPr marL="75754" marR="75754" marT="75754" marB="757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402866">
                <a:tc>
                  <a:txBody>
                    <a:bodyPr/>
                    <a:lstStyle/>
                    <a:p>
                      <a:r>
                        <a:rPr lang="en-US" sz="1600" b="1" dirty="0">
                          <a:solidFill>
                            <a:srgbClr val="0000FF"/>
                          </a:solidFill>
                        </a:rPr>
                        <a:t>Byte</a:t>
                      </a:r>
                    </a:p>
                  </a:txBody>
                  <a:tcPr marL="75754" marR="75754" marT="75754" marB="757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sz="1600" dirty="0"/>
                        <a:t>8 bit signed value, values from -128 to 127</a:t>
                      </a:r>
                    </a:p>
                  </a:txBody>
                  <a:tcPr marL="75754" marR="75754" marT="75754" marB="757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402866">
                <a:tc>
                  <a:txBody>
                    <a:bodyPr/>
                    <a:lstStyle/>
                    <a:p>
                      <a:r>
                        <a:rPr lang="en-US" sz="1600" b="1" dirty="0">
                          <a:solidFill>
                            <a:srgbClr val="0000FF"/>
                          </a:solidFill>
                        </a:rPr>
                        <a:t>Short</a:t>
                      </a:r>
                    </a:p>
                  </a:txBody>
                  <a:tcPr marL="75754" marR="75754" marT="75754" marB="757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sz="1600" dirty="0"/>
                        <a:t>16 bit signed value, values from -32.768 to 32.767</a:t>
                      </a:r>
                    </a:p>
                  </a:txBody>
                  <a:tcPr marL="75754" marR="75754" marT="75754" marB="757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402866">
                <a:tc>
                  <a:txBody>
                    <a:bodyPr/>
                    <a:lstStyle/>
                    <a:p>
                      <a:r>
                        <a:rPr lang="en-US" sz="1600" b="1" dirty="0">
                          <a:solidFill>
                            <a:srgbClr val="0000FF"/>
                          </a:solidFill>
                        </a:rPr>
                        <a:t>Character</a:t>
                      </a:r>
                    </a:p>
                  </a:txBody>
                  <a:tcPr marL="75754" marR="75754" marT="75754" marB="757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sz="1600" dirty="0"/>
                        <a:t>16 bit Unicode character</a:t>
                      </a:r>
                    </a:p>
                  </a:txBody>
                  <a:tcPr marL="75754" marR="75754" marT="75754" marB="757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445537">
                <a:tc>
                  <a:txBody>
                    <a:bodyPr/>
                    <a:lstStyle/>
                    <a:p>
                      <a:r>
                        <a:rPr lang="en-US" sz="1600" b="1" dirty="0">
                          <a:solidFill>
                            <a:srgbClr val="0000FF"/>
                          </a:solidFill>
                        </a:rPr>
                        <a:t>Integer</a:t>
                      </a:r>
                    </a:p>
                  </a:txBody>
                  <a:tcPr marL="75754" marR="75754" marT="75754" marB="757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sz="1600" dirty="0"/>
                        <a:t>32 bit signed value, values from -2.147.483.648 to 2.147.483.647</a:t>
                      </a:r>
                    </a:p>
                  </a:txBody>
                  <a:tcPr marL="75754" marR="75754" marT="75754" marB="757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437882">
                <a:tc>
                  <a:txBody>
                    <a:bodyPr/>
                    <a:lstStyle/>
                    <a:p>
                      <a:r>
                        <a:rPr lang="en-US" sz="1600" b="1" dirty="0">
                          <a:solidFill>
                            <a:srgbClr val="0000FF"/>
                          </a:solidFill>
                        </a:rPr>
                        <a:t>Long</a:t>
                      </a:r>
                    </a:p>
                  </a:txBody>
                  <a:tcPr marL="75754" marR="75754" marT="75754" marB="75754">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sz="1600" dirty="0"/>
                        <a:t>64 bit signed value, values from -9.223.372.036.854.775.808 to 9.223.372.036.854.775.808</a:t>
                      </a:r>
                    </a:p>
                  </a:txBody>
                  <a:tcPr marL="75754" marR="75754" marT="75754" marB="757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402866">
                <a:tc>
                  <a:txBody>
                    <a:bodyPr/>
                    <a:lstStyle/>
                    <a:p>
                      <a:r>
                        <a:rPr lang="en-US" sz="1600" b="1" dirty="0">
                          <a:solidFill>
                            <a:srgbClr val="0000FF"/>
                          </a:solidFill>
                        </a:rPr>
                        <a:t>Float</a:t>
                      </a:r>
                    </a:p>
                  </a:txBody>
                  <a:tcPr marL="75754" marR="75754" marT="75754" marB="75754">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sz="1600" dirty="0"/>
                        <a:t>32 bit floating point value</a:t>
                      </a:r>
                    </a:p>
                  </a:txBody>
                  <a:tcPr marL="75754" marR="75754" marT="75754" marB="757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402866">
                <a:tc>
                  <a:txBody>
                    <a:bodyPr/>
                    <a:lstStyle/>
                    <a:p>
                      <a:r>
                        <a:rPr lang="en-US" sz="1600" b="1" dirty="0">
                          <a:solidFill>
                            <a:srgbClr val="0000FF"/>
                          </a:solidFill>
                        </a:rPr>
                        <a:t>Double</a:t>
                      </a:r>
                    </a:p>
                  </a:txBody>
                  <a:tcPr marL="75754" marR="75754" marT="75754" marB="75754">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sz="1600" dirty="0"/>
                        <a:t>64 bit floating point value</a:t>
                      </a:r>
                    </a:p>
                  </a:txBody>
                  <a:tcPr marL="75754" marR="75754" marT="75754" marB="757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402866">
                <a:tc>
                  <a:txBody>
                    <a:bodyPr/>
                    <a:lstStyle/>
                    <a:p>
                      <a:r>
                        <a:rPr lang="en-US" sz="1600" b="1" dirty="0">
                          <a:solidFill>
                            <a:srgbClr val="0000FF"/>
                          </a:solidFill>
                        </a:rPr>
                        <a:t>String</a:t>
                      </a:r>
                    </a:p>
                  </a:txBody>
                  <a:tcPr marL="75754" marR="75754" marT="75754" marB="757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sz="1600" dirty="0"/>
                        <a:t>N byte Unicode string of textual data. Immutable</a:t>
                      </a:r>
                    </a:p>
                  </a:txBody>
                  <a:tcPr marL="75754" marR="75754" marT="75754" marB="757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bl>
          </a:graphicData>
        </a:graphic>
      </p:graphicFrame>
      <p:sp>
        <p:nvSpPr>
          <p:cNvPr id="11" name="Rectangle 4"/>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Explosion 2 17"/>
          <p:cNvSpPr/>
          <p:nvPr/>
        </p:nvSpPr>
        <p:spPr>
          <a:xfrm>
            <a:off x="566670" y="184666"/>
            <a:ext cx="13072057" cy="6125603"/>
          </a:xfrm>
          <a:prstGeom prst="irregularSeal2">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b="1" dirty="0">
                <a:solidFill>
                  <a:srgbClr val="00B0F0"/>
                </a:solidFill>
              </a:rPr>
              <a:t>O</a:t>
            </a:r>
            <a:r>
              <a:rPr lang="en-US" sz="2500" b="1" dirty="0" smtClean="0">
                <a:solidFill>
                  <a:srgbClr val="00B0F0"/>
                </a:solidFill>
              </a:rPr>
              <a:t>bject types are spelled with a capital letter . Primitive version (non-object) is spelled in all lowercase characters.</a:t>
            </a:r>
          </a:p>
          <a:p>
            <a:r>
              <a:rPr lang="en-US" sz="2500" b="1" dirty="0" smtClean="0">
                <a:solidFill>
                  <a:schemeClr val="tx1"/>
                </a:solidFill>
              </a:rPr>
              <a:t> </a:t>
            </a:r>
          </a:p>
          <a:p>
            <a:r>
              <a:rPr lang="en-US" sz="2500" b="1" dirty="0" smtClean="0">
                <a:solidFill>
                  <a:schemeClr val="tx1"/>
                </a:solidFill>
              </a:rPr>
              <a:t>There are also abbreviation differences, like </a:t>
            </a:r>
            <a:r>
              <a:rPr lang="en-US" sz="2500" b="1" dirty="0" err="1" smtClean="0">
                <a:solidFill>
                  <a:schemeClr val="tx1"/>
                </a:solidFill>
              </a:rPr>
              <a:t>int</a:t>
            </a:r>
            <a:r>
              <a:rPr lang="en-US" sz="2500" b="1" dirty="0" smtClean="0">
                <a:solidFill>
                  <a:schemeClr val="tx1"/>
                </a:solidFill>
              </a:rPr>
              <a:t> vs. Integer and char vs. Character</a:t>
            </a:r>
          </a:p>
        </p:txBody>
      </p:sp>
    </p:spTree>
    <p:extLst>
      <p:ext uri="{BB962C8B-B14F-4D97-AF65-F5344CB8AC3E}">
        <p14:creationId xmlns:p14="http://schemas.microsoft.com/office/powerpoint/2010/main" val="111297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1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257" y="41274"/>
            <a:ext cx="10515600" cy="1325563"/>
          </a:xfrm>
        </p:spPr>
        <p:txBody>
          <a:bodyPr/>
          <a:lstStyle/>
          <a:p>
            <a:r>
              <a:rPr lang="en-US" b="1" dirty="0" smtClean="0"/>
              <a:t>Object Types of primitive types</a:t>
            </a:r>
            <a:endParaRPr lang="en-US" dirty="0"/>
          </a:p>
        </p:txBody>
      </p:sp>
      <p:sp>
        <p:nvSpPr>
          <p:cNvPr id="3" name="Content Placeholder 2"/>
          <p:cNvSpPr>
            <a:spLocks noGrp="1"/>
          </p:cNvSpPr>
          <p:nvPr>
            <p:ph idx="1"/>
          </p:nvPr>
        </p:nvSpPr>
        <p:spPr/>
        <p:txBody>
          <a:bodyPr/>
          <a:lstStyle/>
          <a:p>
            <a:r>
              <a:rPr lang="en-US" dirty="0"/>
              <a:t>how you declare a variable of (reference to) one of the core object types</a:t>
            </a:r>
            <a:r>
              <a:rPr lang="en-US" dirty="0" smtClean="0"/>
              <a:t>:</a:t>
            </a:r>
          </a:p>
          <a:p>
            <a:endParaRPr lang="en-US" dirty="0"/>
          </a:p>
          <a:p>
            <a:endParaRPr lang="en-US" dirty="0" smtClean="0"/>
          </a:p>
          <a:p>
            <a:endParaRPr lang="en-US" dirty="0"/>
          </a:p>
          <a:p>
            <a:r>
              <a:rPr lang="en-US" dirty="0" smtClean="0"/>
              <a:t>This example makes the </a:t>
            </a:r>
            <a:r>
              <a:rPr lang="en-US" dirty="0" err="1" smtClean="0"/>
              <a:t>myInteger</a:t>
            </a:r>
            <a:r>
              <a:rPr lang="en-US" dirty="0" smtClean="0"/>
              <a:t> variable reference an Integer object which internally contains the value 45.</a:t>
            </a:r>
          </a:p>
          <a:p>
            <a:endParaRPr lang="en-US" dirty="0" smtClean="0"/>
          </a:p>
          <a:p>
            <a:pPr marL="457200" lvl="1" indent="0">
              <a:buNone/>
            </a:pPr>
            <a:endParaRPr lang="en-US" dirty="0"/>
          </a:p>
        </p:txBody>
      </p:sp>
      <p:sp>
        <p:nvSpPr>
          <p:cNvPr id="7" name="Rectangle 6"/>
          <p:cNvSpPr/>
          <p:nvPr/>
        </p:nvSpPr>
        <p:spPr>
          <a:xfrm>
            <a:off x="1353355" y="2743200"/>
            <a:ext cx="5602310" cy="1081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2500" b="1" dirty="0" smtClean="0"/>
              <a:t>Integer myInteger;</a:t>
            </a:r>
          </a:p>
          <a:p>
            <a:r>
              <a:rPr lang="sv-SE" sz="2500" b="1" dirty="0" smtClean="0"/>
              <a:t>myInteger = new Integer(45);</a:t>
            </a:r>
            <a:endParaRPr lang="en-US" sz="2500" b="1" dirty="0"/>
          </a:p>
        </p:txBody>
      </p:sp>
    </p:spTree>
    <p:extLst>
      <p:ext uri="{BB962C8B-B14F-4D97-AF65-F5344CB8AC3E}">
        <p14:creationId xmlns:p14="http://schemas.microsoft.com/office/powerpoint/2010/main" val="12433049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difference?</a:t>
            </a:r>
            <a:endParaRPr lang="en-US" dirty="0"/>
          </a:p>
        </p:txBody>
      </p:sp>
      <p:sp>
        <p:nvSpPr>
          <p:cNvPr id="3" name="Content Placeholder 2"/>
          <p:cNvSpPr>
            <a:spLocks noGrp="1"/>
          </p:cNvSpPr>
          <p:nvPr>
            <p:ph idx="1"/>
          </p:nvPr>
        </p:nvSpPr>
        <p:spPr/>
        <p:txBody>
          <a:bodyPr/>
          <a:lstStyle/>
          <a:p>
            <a:pPr marL="0" indent="0">
              <a:buNone/>
            </a:pPr>
            <a:r>
              <a:rPr lang="en-US" dirty="0" err="1" smtClean="0"/>
              <a:t>int</a:t>
            </a:r>
            <a:r>
              <a:rPr lang="en-US" dirty="0" smtClean="0"/>
              <a:t>[] </a:t>
            </a:r>
            <a:r>
              <a:rPr lang="en-US" dirty="0" err="1" smtClean="0"/>
              <a:t>ar</a:t>
            </a:r>
            <a:r>
              <a:rPr lang="en-US" dirty="0" smtClean="0"/>
              <a:t> = new </a:t>
            </a:r>
            <a:r>
              <a:rPr lang="en-US" dirty="0" err="1" smtClean="0"/>
              <a:t>int</a:t>
            </a:r>
            <a:r>
              <a:rPr lang="en-US" dirty="0" smtClean="0"/>
              <a:t>[5];</a:t>
            </a:r>
          </a:p>
          <a:p>
            <a:pPr marL="0" indent="0">
              <a:buNone/>
            </a:pPr>
            <a:r>
              <a:rPr lang="en-US" dirty="0" err="1" smtClean="0"/>
              <a:t>int</a:t>
            </a:r>
            <a:r>
              <a:rPr lang="en-US" dirty="0" smtClean="0"/>
              <a:t>[] ar1 = {1,2,3,4,5};</a:t>
            </a:r>
          </a:p>
          <a:p>
            <a:pPr marL="0" indent="0">
              <a:buNone/>
            </a:pPr>
            <a:r>
              <a:rPr lang="en-US" dirty="0" err="1" smtClean="0">
                <a:solidFill>
                  <a:srgbClr val="0000FF"/>
                </a:solidFill>
              </a:rPr>
              <a:t>Int</a:t>
            </a:r>
            <a:r>
              <a:rPr lang="en-US" dirty="0" smtClean="0">
                <a:solidFill>
                  <a:srgbClr val="0000FF"/>
                </a:solidFill>
              </a:rPr>
              <a:t> [] ar2 </a:t>
            </a:r>
            <a:r>
              <a:rPr lang="en-US" dirty="0">
                <a:solidFill>
                  <a:srgbClr val="0000FF"/>
                </a:solidFill>
              </a:rPr>
              <a:t>= </a:t>
            </a:r>
            <a:r>
              <a:rPr lang="en-US" dirty="0" smtClean="0">
                <a:solidFill>
                  <a:srgbClr val="0000FF"/>
                </a:solidFill>
              </a:rPr>
              <a:t>{“a”, “b”,1,2,5} // possible ?? </a:t>
            </a:r>
            <a:r>
              <a:rPr lang="en-US" dirty="0" smtClean="0">
                <a:solidFill>
                  <a:srgbClr val="FF0000"/>
                </a:solidFill>
              </a:rPr>
              <a:t>NO !!!</a:t>
            </a:r>
          </a:p>
          <a:p>
            <a:pPr marL="0" indent="0">
              <a:buNone/>
            </a:pPr>
            <a:endParaRPr lang="en-US" dirty="0"/>
          </a:p>
          <a:p>
            <a:pPr marL="0" indent="0">
              <a:buNone/>
            </a:pPr>
            <a:r>
              <a:rPr lang="en-US" dirty="0"/>
              <a:t>O</a:t>
            </a:r>
            <a:r>
              <a:rPr lang="en-US" dirty="0" smtClean="0"/>
              <a:t>bject[] ar3 = new Object[5];</a:t>
            </a:r>
          </a:p>
          <a:p>
            <a:pPr marL="0" indent="0">
              <a:buNone/>
            </a:pPr>
            <a:r>
              <a:rPr lang="en-US" dirty="0" smtClean="0">
                <a:solidFill>
                  <a:srgbClr val="0000FF"/>
                </a:solidFill>
              </a:rPr>
              <a:t>Object</a:t>
            </a:r>
            <a:r>
              <a:rPr lang="en-US" dirty="0">
                <a:solidFill>
                  <a:srgbClr val="0000FF"/>
                </a:solidFill>
              </a:rPr>
              <a:t>[] </a:t>
            </a:r>
            <a:r>
              <a:rPr lang="en-US" dirty="0" smtClean="0">
                <a:solidFill>
                  <a:srgbClr val="0000FF"/>
                </a:solidFill>
              </a:rPr>
              <a:t> ar4 = {1,2,3,4,5}; //possible?? </a:t>
            </a:r>
            <a:r>
              <a:rPr lang="en-US" dirty="0" smtClean="0">
                <a:solidFill>
                  <a:schemeClr val="accent6">
                    <a:lumMod val="50000"/>
                  </a:schemeClr>
                </a:solidFill>
              </a:rPr>
              <a:t>Yes </a:t>
            </a:r>
            <a:r>
              <a:rPr lang="en-US" dirty="0" smtClean="0">
                <a:solidFill>
                  <a:schemeClr val="accent6">
                    <a:lumMod val="50000"/>
                  </a:schemeClr>
                </a:solidFill>
                <a:sym typeface="Wingdings" panose="05000000000000000000" pitchFamily="2" charset="2"/>
              </a:rPr>
              <a:t></a:t>
            </a:r>
            <a:endParaRPr lang="en-US" dirty="0" smtClean="0">
              <a:solidFill>
                <a:schemeClr val="accent6">
                  <a:lumMod val="50000"/>
                </a:schemeClr>
              </a:solidFill>
            </a:endParaRPr>
          </a:p>
          <a:p>
            <a:pPr marL="0" indent="0">
              <a:buNone/>
            </a:pPr>
            <a:r>
              <a:rPr lang="en-US" dirty="0" smtClean="0">
                <a:solidFill>
                  <a:srgbClr val="0000FF"/>
                </a:solidFill>
              </a:rPr>
              <a:t>Object</a:t>
            </a:r>
            <a:r>
              <a:rPr lang="en-US" dirty="0">
                <a:solidFill>
                  <a:srgbClr val="0000FF"/>
                </a:solidFill>
              </a:rPr>
              <a:t>[] </a:t>
            </a:r>
            <a:r>
              <a:rPr lang="en-US" dirty="0" smtClean="0">
                <a:solidFill>
                  <a:srgbClr val="0000FF"/>
                </a:solidFill>
              </a:rPr>
              <a:t> ar5= </a:t>
            </a:r>
            <a:r>
              <a:rPr lang="en-US" dirty="0">
                <a:solidFill>
                  <a:srgbClr val="0000FF"/>
                </a:solidFill>
              </a:rPr>
              <a:t>{“a”, “b”,1,2,5} // possible </a:t>
            </a:r>
            <a:r>
              <a:rPr lang="en-US" dirty="0" smtClean="0">
                <a:solidFill>
                  <a:srgbClr val="0000FF"/>
                </a:solidFill>
              </a:rPr>
              <a:t>??</a:t>
            </a:r>
            <a:r>
              <a:rPr lang="en-US" dirty="0" smtClean="0"/>
              <a:t> </a:t>
            </a:r>
            <a:r>
              <a:rPr lang="en-US" dirty="0" smtClean="0">
                <a:solidFill>
                  <a:schemeClr val="accent6">
                    <a:lumMod val="50000"/>
                  </a:schemeClr>
                </a:solidFill>
              </a:rPr>
              <a:t>Yes </a:t>
            </a:r>
            <a:r>
              <a:rPr lang="en-US" dirty="0" smtClean="0">
                <a:solidFill>
                  <a:schemeClr val="accent6">
                    <a:lumMod val="50000"/>
                  </a:schemeClr>
                </a:solidFill>
                <a:sym typeface="Wingdings" panose="05000000000000000000" pitchFamily="2" charset="2"/>
              </a:rPr>
              <a:t></a:t>
            </a:r>
            <a:r>
              <a:rPr lang="en-US" dirty="0" smtClean="0">
                <a:sym typeface="Wingdings" panose="05000000000000000000" pitchFamily="2" charset="2"/>
              </a:rPr>
              <a:t>/</a:t>
            </a:r>
            <a:r>
              <a:rPr lang="en-US" dirty="0" smtClean="0">
                <a:solidFill>
                  <a:srgbClr val="FF0000"/>
                </a:solidFill>
                <a:sym typeface="Wingdings" panose="05000000000000000000" pitchFamily="2" charset="2"/>
              </a:rPr>
              <a:t>No </a:t>
            </a:r>
            <a:endParaRPr lang="en-US" dirty="0">
              <a:solidFill>
                <a:srgbClr val="FF0000"/>
              </a:solidFill>
            </a:endParaRPr>
          </a:p>
          <a:p>
            <a:pPr marL="0" indent="0">
              <a:buNone/>
            </a:pPr>
            <a:endParaRPr lang="en-US" dirty="0"/>
          </a:p>
        </p:txBody>
      </p:sp>
    </p:spTree>
    <p:extLst>
      <p:ext uri="{BB962C8B-B14F-4D97-AF65-F5344CB8AC3E}">
        <p14:creationId xmlns:p14="http://schemas.microsoft.com/office/powerpoint/2010/main" val="428516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smtClean="0">
                <a:hlinkClick r:id="rId2"/>
              </a:rPr>
              <a:t>tutorials.jenkov.com/java/data-types.html#object-types</a:t>
            </a:r>
            <a:endParaRPr lang="en-US" dirty="0" smtClean="0"/>
          </a:p>
          <a:p>
            <a:r>
              <a:rPr lang="en-US" dirty="0">
                <a:hlinkClick r:id="rId3"/>
              </a:rPr>
              <a:t>https://study.com/academy/lesson/java-int-vs-integer.html</a:t>
            </a:r>
            <a:endParaRPr lang="en-US" dirty="0"/>
          </a:p>
        </p:txBody>
      </p:sp>
    </p:spTree>
    <p:extLst>
      <p:ext uri="{BB962C8B-B14F-4D97-AF65-F5344CB8AC3E}">
        <p14:creationId xmlns:p14="http://schemas.microsoft.com/office/powerpoint/2010/main" val="41668259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TotalTime>
  <Words>508</Words>
  <Application>Microsoft Office PowerPoint</Application>
  <PresentationFormat>Widescreen</PresentationFormat>
  <Paragraphs>82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Java Data Types</vt:lpstr>
      <vt:lpstr>Java Data Types</vt:lpstr>
      <vt:lpstr>Java Data Types</vt:lpstr>
      <vt:lpstr>Primitive Data Types</vt:lpstr>
      <vt:lpstr>Object Types of primitive types</vt:lpstr>
      <vt:lpstr>Object Types of primitive types</vt:lpstr>
      <vt:lpstr>What is the difference?</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Data Types</dc:title>
  <dc:creator>Jannatun Noor Mukta</dc:creator>
  <cp:lastModifiedBy>Jannatun Noor Mukta</cp:lastModifiedBy>
  <cp:revision>21</cp:revision>
  <dcterms:created xsi:type="dcterms:W3CDTF">2019-05-05T05:13:26Z</dcterms:created>
  <dcterms:modified xsi:type="dcterms:W3CDTF">2019-05-06T07:19:14Z</dcterms:modified>
</cp:coreProperties>
</file>