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62" r:id="rId7"/>
    <p:sldId id="261" r:id="rId8"/>
    <p:sldId id="260" r:id="rId9"/>
    <p:sldId id="259" r:id="rId10"/>
    <p:sldId id="267" r:id="rId11"/>
    <p:sldId id="269" r:id="rId12"/>
    <p:sldId id="268" r:id="rId13"/>
    <p:sldId id="266" r:id="rId14"/>
    <p:sldId id="271" r:id="rId15"/>
    <p:sldId id="270" r:id="rId16"/>
    <p:sldId id="265" r:id="rId17"/>
    <p:sldId id="275" r:id="rId18"/>
    <p:sldId id="274" r:id="rId19"/>
    <p:sldId id="273" r:id="rId20"/>
    <p:sldId id="272" r:id="rId21"/>
    <p:sldId id="280" r:id="rId22"/>
    <p:sldId id="279" r:id="rId23"/>
    <p:sldId id="278" r:id="rId24"/>
    <p:sldId id="276" r:id="rId25"/>
    <p:sldId id="277" r:id="rId26"/>
    <p:sldId id="283" r:id="rId27"/>
    <p:sldId id="282" r:id="rId28"/>
    <p:sldId id="281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1" r:id="rId38"/>
    <p:sldId id="293" r:id="rId39"/>
    <p:sldId id="297" r:id="rId40"/>
    <p:sldId id="29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1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8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9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7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3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4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1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3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2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9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11EEF-76BB-441F-9079-252EF4C966A8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1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annatun.noor@bracu.ac.b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Jannatun Noor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Jannatun.noor@bracu.ac.bd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Lecture made by:</a:t>
            </a:r>
          </a:p>
          <a:p>
            <a:r>
              <a:rPr lang="en-US" dirty="0" err="1" smtClean="0"/>
              <a:t>Aminul</a:t>
            </a:r>
            <a:r>
              <a:rPr lang="en-US" dirty="0" smtClean="0"/>
              <a:t> </a:t>
            </a:r>
            <a:r>
              <a:rPr lang="en-US" dirty="0" err="1" smtClean="0"/>
              <a:t>Haque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0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New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a max heap H with n elements. Inserting a new value into the heap is done in the following</a:t>
            </a:r>
          </a:p>
          <a:p>
            <a:r>
              <a:rPr lang="en-US" dirty="0"/>
              <a:t>two steps:</a:t>
            </a:r>
          </a:p>
          <a:p>
            <a:r>
              <a:rPr lang="en-US" dirty="0"/>
              <a:t>1. Add the new value at the bottom of H in such a way that H is still a complete binary tree </a:t>
            </a:r>
            <a:r>
              <a:rPr lang="en-US" dirty="0" smtClean="0"/>
              <a:t>but not </a:t>
            </a:r>
            <a:r>
              <a:rPr lang="en-US" dirty="0"/>
              <a:t>necessarily a heap.</a:t>
            </a:r>
          </a:p>
          <a:p>
            <a:r>
              <a:rPr lang="en-US" dirty="0"/>
              <a:t>2. Let the new value rise to its appropriate place in H so that H now becomes a heap as well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/>
              <a:t>To do this, compare the new value with its parent to check if they are in the correct order. </a:t>
            </a:r>
            <a:r>
              <a:rPr lang="en-US" dirty="0" smtClean="0"/>
              <a:t>If they </a:t>
            </a:r>
            <a:r>
              <a:rPr lang="en-US" dirty="0"/>
              <a:t>are, then the procedure halts, else the new value and its parent’s value are swapped </a:t>
            </a:r>
            <a:r>
              <a:rPr lang="en-US" dirty="0" smtClean="0"/>
              <a:t>and Step </a:t>
            </a:r>
            <a:r>
              <a:rPr lang="en-US" dirty="0"/>
              <a:t>2 is repeated.</a:t>
            </a:r>
          </a:p>
        </p:txBody>
      </p:sp>
    </p:spTree>
    <p:extLst>
      <p:ext uri="{BB962C8B-B14F-4D97-AF65-F5344CB8AC3E}">
        <p14:creationId xmlns:p14="http://schemas.microsoft.com/office/powerpoint/2010/main" val="214633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max heap given </a:t>
            </a:r>
            <a:r>
              <a:rPr lang="en-US" dirty="0" smtClean="0"/>
              <a:t>and </a:t>
            </a:r>
            <a:r>
              <a:rPr lang="en-US" dirty="0"/>
              <a:t>insert 99 in 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622" y="2443494"/>
            <a:ext cx="7053766" cy="17327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146" y="4326155"/>
            <a:ext cx="8024242" cy="17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9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max heap H from the given set of numbers: 45, 36, 54, 27, 63, 72, 61</a:t>
            </a:r>
            <a:r>
              <a:rPr lang="en-US" dirty="0" smtClean="0"/>
              <a:t>, and </a:t>
            </a:r>
            <a:r>
              <a:rPr lang="en-US" dirty="0"/>
              <a:t>18.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478" y="2674961"/>
            <a:ext cx="8871044" cy="418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8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an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Consider a max heap H having n elements. An element is </a:t>
            </a:r>
            <a:r>
              <a:rPr lang="en-US" dirty="0" smtClean="0"/>
              <a:t>always deleted </a:t>
            </a:r>
            <a:r>
              <a:rPr lang="en-US" dirty="0"/>
              <a:t>from the root of the heap. So, deleting an element </a:t>
            </a:r>
            <a:r>
              <a:rPr lang="en-US" dirty="0" smtClean="0"/>
              <a:t>from the </a:t>
            </a:r>
            <a:r>
              <a:rPr lang="en-US" dirty="0"/>
              <a:t>heap is done in the following three steps:</a:t>
            </a:r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. Replace the root node’s value with the last node’s </a:t>
            </a:r>
            <a:r>
              <a:rPr lang="en-US" dirty="0" smtClean="0"/>
              <a:t>value so </a:t>
            </a:r>
            <a:r>
              <a:rPr lang="en-US" dirty="0"/>
              <a:t>that H is still a complete binary tree but not </a:t>
            </a:r>
            <a:r>
              <a:rPr lang="en-US" dirty="0" smtClean="0"/>
              <a:t>necessarily a </a:t>
            </a:r>
            <a:r>
              <a:rPr lang="en-US" dirty="0"/>
              <a:t>heap.</a:t>
            </a:r>
          </a:p>
          <a:p>
            <a:pPr marL="0" indent="0">
              <a:buNone/>
            </a:pPr>
            <a:r>
              <a:rPr lang="en-US" dirty="0"/>
              <a:t>2. Delete the last node.</a:t>
            </a:r>
          </a:p>
          <a:p>
            <a:pPr marL="0" indent="0">
              <a:buNone/>
            </a:pPr>
            <a:r>
              <a:rPr lang="en-US" dirty="0"/>
              <a:t>3. Sink down the new root node’s value so that H satisfies </a:t>
            </a:r>
            <a:r>
              <a:rPr lang="en-US" dirty="0" smtClean="0"/>
              <a:t>the heap </a:t>
            </a:r>
            <a:r>
              <a:rPr lang="en-US" dirty="0"/>
              <a:t>property. In this step, interchange the root node’s </a:t>
            </a:r>
            <a:r>
              <a:rPr lang="en-US" dirty="0" smtClean="0"/>
              <a:t>value with </a:t>
            </a:r>
            <a:r>
              <a:rPr lang="en-US" dirty="0"/>
              <a:t>its child node’s value (whichever is largest </a:t>
            </a:r>
            <a:r>
              <a:rPr lang="en-US" dirty="0" smtClean="0"/>
              <a:t>among its </a:t>
            </a:r>
            <a:r>
              <a:rPr lang="en-US" dirty="0"/>
              <a:t>children)</a:t>
            </a:r>
          </a:p>
        </p:txBody>
      </p:sp>
    </p:spTree>
    <p:extLst>
      <p:ext uri="{BB962C8B-B14F-4D97-AF65-F5344CB8AC3E}">
        <p14:creationId xmlns:p14="http://schemas.microsoft.com/office/powerpoint/2010/main" val="292705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</a:t>
            </a:r>
            <a:r>
              <a:rPr lang="en-US" dirty="0" smtClean="0"/>
              <a:t>max heap </a:t>
            </a:r>
            <a:r>
              <a:rPr lang="en-US" dirty="0"/>
              <a:t>H shown </a:t>
            </a:r>
            <a:r>
              <a:rPr lang="en-US" dirty="0" smtClean="0"/>
              <a:t>and delete the </a:t>
            </a:r>
            <a:r>
              <a:rPr lang="en-US" dirty="0"/>
              <a:t>root node’s value.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761" y="2271221"/>
            <a:ext cx="2231516" cy="19107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600" y="4181956"/>
            <a:ext cx="8652800" cy="21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6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sorting elements in </a:t>
            </a:r>
            <a:r>
              <a:rPr lang="en-US" dirty="0" err="1" smtClean="0"/>
              <a:t>heapsort</a:t>
            </a:r>
            <a:endParaRPr lang="en-US" dirty="0" smtClean="0"/>
          </a:p>
          <a:p>
            <a:r>
              <a:rPr lang="en-US" dirty="0" smtClean="0"/>
              <a:t>Used in priority queues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Practice </a:t>
            </a:r>
          </a:p>
          <a:p>
            <a:r>
              <a:rPr lang="en-US" dirty="0" smtClean="0"/>
              <a:t>1. </a:t>
            </a:r>
            <a:r>
              <a:rPr lang="en-US" dirty="0"/>
              <a:t>A heap sequence is given as: 52, 32, 42, 22, 12</a:t>
            </a:r>
            <a:r>
              <a:rPr lang="en-US" dirty="0" smtClean="0"/>
              <a:t>, 27</a:t>
            </a:r>
            <a:r>
              <a:rPr lang="en-US" dirty="0"/>
              <a:t>, 37, 12, 7. Which element will be deleted </a:t>
            </a:r>
            <a:r>
              <a:rPr lang="en-US" dirty="0" smtClean="0"/>
              <a:t>when the </a:t>
            </a:r>
            <a:r>
              <a:rPr lang="en-US" dirty="0"/>
              <a:t>deletion algorithm is called thrice?</a:t>
            </a:r>
          </a:p>
        </p:txBody>
      </p:sp>
    </p:spTree>
    <p:extLst>
      <p:ext uri="{BB962C8B-B14F-4D97-AF65-F5344CB8AC3E}">
        <p14:creationId xmlns:p14="http://schemas.microsoft.com/office/powerpoint/2010/main" val="14628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graph G is defined as an ordered set (V, E), where V(G) represents the set </a:t>
            </a:r>
            <a:r>
              <a:rPr lang="en-US" dirty="0" smtClean="0"/>
              <a:t>of vertices </a:t>
            </a:r>
            <a:r>
              <a:rPr lang="en-US" dirty="0"/>
              <a:t>and E(G) represents the edges that connect these vertices</a:t>
            </a:r>
            <a:r>
              <a:rPr lang="en-US" dirty="0" smtClean="0"/>
              <a:t>.</a:t>
            </a:r>
          </a:p>
          <a:p>
            <a:r>
              <a:rPr lang="en-US" dirty="0"/>
              <a:t>shows a graph with V(G) = {A, B, C, D and E} and E(G) = {(A, B), (B, C</a:t>
            </a:r>
            <a:r>
              <a:rPr lang="en-US" dirty="0" smtClean="0"/>
              <a:t>), (</a:t>
            </a:r>
            <a:r>
              <a:rPr lang="en-US" dirty="0"/>
              <a:t>A, D), (B, D), (D, E), (C, E)}. Note that there are five vertices or nodes and </a:t>
            </a:r>
            <a:r>
              <a:rPr lang="en-US" dirty="0" smtClean="0"/>
              <a:t>six edges </a:t>
            </a:r>
            <a:r>
              <a:rPr lang="en-US" dirty="0"/>
              <a:t>in the graph.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574" y="4403196"/>
            <a:ext cx="2814091" cy="164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2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6267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0752"/>
            <a:ext cx="10515600" cy="527621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graph can be directed or undirected. In an undirected graph, edges </a:t>
            </a:r>
            <a:r>
              <a:rPr lang="en-US" dirty="0" smtClean="0"/>
              <a:t>do not </a:t>
            </a:r>
            <a:r>
              <a:rPr lang="en-US" dirty="0"/>
              <a:t>have any direction associated with them. That is, if an edge is </a:t>
            </a:r>
            <a:r>
              <a:rPr lang="en-US" dirty="0" smtClean="0"/>
              <a:t>drawn between </a:t>
            </a:r>
            <a:r>
              <a:rPr lang="en-US" dirty="0"/>
              <a:t>nodes A and B, then the nodes can be traversed from A to B as well </a:t>
            </a:r>
            <a:r>
              <a:rPr lang="en-US" dirty="0" smtClean="0"/>
              <a:t>as from </a:t>
            </a:r>
            <a:r>
              <a:rPr lang="en-US" dirty="0"/>
              <a:t>B to A. </a:t>
            </a:r>
            <a:endParaRPr lang="en-US" dirty="0" smtClean="0"/>
          </a:p>
          <a:p>
            <a:pPr algn="just"/>
            <a:r>
              <a:rPr lang="en-US" dirty="0" smtClean="0"/>
              <a:t>Fig 1 shows </a:t>
            </a:r>
            <a:r>
              <a:rPr lang="en-US" dirty="0"/>
              <a:t>an undirected graph because it does not </a:t>
            </a:r>
            <a:r>
              <a:rPr lang="en-US" dirty="0" smtClean="0"/>
              <a:t>give any </a:t>
            </a:r>
            <a:r>
              <a:rPr lang="en-US" dirty="0"/>
              <a:t>information about the direction of the edges.</a:t>
            </a:r>
          </a:p>
          <a:p>
            <a:pPr algn="just"/>
            <a:r>
              <a:rPr lang="en-US" dirty="0"/>
              <a:t>Look at </a:t>
            </a:r>
            <a:r>
              <a:rPr lang="en-US" dirty="0" smtClean="0"/>
              <a:t>the 2</a:t>
            </a:r>
            <a:r>
              <a:rPr lang="en-US" baseline="30000" dirty="0" smtClean="0"/>
              <a:t>nd</a:t>
            </a:r>
            <a:r>
              <a:rPr lang="en-US" dirty="0" smtClean="0"/>
              <a:t> fig which </a:t>
            </a:r>
            <a:r>
              <a:rPr lang="en-US" dirty="0"/>
              <a:t>shows a directed graph. In a directed graph, </a:t>
            </a:r>
            <a:r>
              <a:rPr lang="en-US" dirty="0" smtClean="0"/>
              <a:t>edges form </a:t>
            </a:r>
            <a:r>
              <a:rPr lang="en-US" dirty="0"/>
              <a:t>an ordered pair. If there is an edge from A to B, then there is a path from A to B but not </a:t>
            </a:r>
            <a:r>
              <a:rPr lang="en-US" dirty="0" smtClean="0"/>
              <a:t>from B </a:t>
            </a:r>
            <a:r>
              <a:rPr lang="en-US" dirty="0"/>
              <a:t>to A. The edge (A, B) is said to initiate from node A (also known as initial node) and </a:t>
            </a:r>
            <a:r>
              <a:rPr lang="en-US" dirty="0" smtClean="0"/>
              <a:t>terminate at </a:t>
            </a:r>
            <a:r>
              <a:rPr lang="en-US" dirty="0"/>
              <a:t>node B (terminal node).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47" y="5329048"/>
            <a:ext cx="2312253" cy="1354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512" y="5329048"/>
            <a:ext cx="2144340" cy="135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8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Terminology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/>
              <a:t>Adjacent nodes or </a:t>
            </a:r>
            <a:r>
              <a:rPr lang="en-US" b="1" i="1" dirty="0" err="1"/>
              <a:t>neighbours</a:t>
            </a:r>
            <a:r>
              <a:rPr lang="en-US" b="1" i="1" dirty="0"/>
              <a:t> </a:t>
            </a:r>
            <a:r>
              <a:rPr lang="en-US" dirty="0"/>
              <a:t>For every edge, e = (u, v) that connects nodes u and v, the </a:t>
            </a:r>
            <a:r>
              <a:rPr lang="en-US" dirty="0" smtClean="0"/>
              <a:t>nodes u </a:t>
            </a:r>
            <a:r>
              <a:rPr lang="en-US" dirty="0"/>
              <a:t>and v are the end-points and are said to be the adjacent nodes or </a:t>
            </a:r>
            <a:r>
              <a:rPr lang="en-US" dirty="0" err="1"/>
              <a:t>neighbours</a:t>
            </a:r>
            <a:r>
              <a:rPr lang="en-US" dirty="0"/>
              <a:t>.</a:t>
            </a:r>
          </a:p>
          <a:p>
            <a:r>
              <a:rPr lang="en-US" b="1" i="1" dirty="0"/>
              <a:t>Degree of a node </a:t>
            </a:r>
            <a:r>
              <a:rPr lang="en-US" dirty="0"/>
              <a:t>Degree of a node u, </a:t>
            </a:r>
            <a:r>
              <a:rPr lang="en-US" dirty="0" err="1"/>
              <a:t>deg</a:t>
            </a:r>
            <a:r>
              <a:rPr lang="en-US" dirty="0"/>
              <a:t>(u), is the total number of edges containing the node u</a:t>
            </a:r>
            <a:r>
              <a:rPr lang="en-US" dirty="0" smtClean="0"/>
              <a:t>. If </a:t>
            </a:r>
            <a:r>
              <a:rPr lang="en-US" dirty="0" err="1"/>
              <a:t>deg</a:t>
            </a:r>
            <a:r>
              <a:rPr lang="en-US" dirty="0"/>
              <a:t>(u) = 0, it means that u does not </a:t>
            </a:r>
            <a:r>
              <a:rPr lang="en-US" dirty="0" smtClean="0"/>
              <a:t>belong</a:t>
            </a:r>
          </a:p>
          <a:p>
            <a:r>
              <a:rPr lang="en-US" b="1" i="1" dirty="0"/>
              <a:t>Regular graph </a:t>
            </a:r>
            <a:r>
              <a:rPr lang="en-US" dirty="0"/>
              <a:t>It is a graph where each vertex has </a:t>
            </a:r>
            <a:r>
              <a:rPr lang="en-US" dirty="0" smtClean="0"/>
              <a:t>the same </a:t>
            </a:r>
            <a:r>
              <a:rPr lang="en-US" dirty="0"/>
              <a:t>number of </a:t>
            </a:r>
            <a:r>
              <a:rPr lang="en-US" dirty="0" smtClean="0"/>
              <a:t>neighbors. </a:t>
            </a:r>
            <a:r>
              <a:rPr lang="en-US" dirty="0"/>
              <a:t>That is, every node has </a:t>
            </a:r>
            <a:r>
              <a:rPr lang="en-US" dirty="0" smtClean="0"/>
              <a:t>the same </a:t>
            </a:r>
            <a:r>
              <a:rPr lang="en-US" dirty="0"/>
              <a:t>degree. A regular graph with vertices of degree </a:t>
            </a:r>
            <a:r>
              <a:rPr lang="en-US" dirty="0" smtClean="0"/>
              <a:t>k is </a:t>
            </a:r>
            <a:r>
              <a:rPr lang="en-US" dirty="0"/>
              <a:t>called a k</a:t>
            </a:r>
            <a:r>
              <a:rPr lang="en-US" b="1" dirty="0"/>
              <a:t>–</a:t>
            </a:r>
            <a:r>
              <a:rPr lang="en-US" dirty="0"/>
              <a:t>regular graph or a regular </a:t>
            </a:r>
            <a:r>
              <a:rPr lang="en-US" dirty="0" smtClean="0"/>
              <a:t>graph </a:t>
            </a:r>
            <a:r>
              <a:rPr lang="en-US" dirty="0"/>
              <a:t>of degree </a:t>
            </a:r>
            <a:r>
              <a:rPr lang="en-US" dirty="0" smtClean="0"/>
              <a:t>k. Figure shows </a:t>
            </a:r>
            <a:r>
              <a:rPr lang="en-US" dirty="0"/>
              <a:t>regular graphs.</a:t>
            </a:r>
            <a:r>
              <a:rPr lang="en-US" dirty="0" smtClean="0"/>
              <a:t> </a:t>
            </a:r>
            <a:r>
              <a:rPr lang="en-US" dirty="0"/>
              <a:t>to any edge and such a node is known as an </a:t>
            </a:r>
            <a:r>
              <a:rPr lang="en-US" dirty="0" smtClean="0"/>
              <a:t>isolated node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913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319" y="1869744"/>
            <a:ext cx="5812280" cy="3451660"/>
          </a:xfrm>
        </p:spPr>
      </p:pic>
    </p:spTree>
    <p:extLst>
      <p:ext uri="{BB962C8B-B14F-4D97-AF65-F5344CB8AC3E}">
        <p14:creationId xmlns:p14="http://schemas.microsoft.com/office/powerpoint/2010/main" val="78201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binary search tree using the following data elements:</a:t>
            </a:r>
          </a:p>
          <a:p>
            <a:pPr marL="0" indent="0">
              <a:buNone/>
            </a:pPr>
            <a:r>
              <a:rPr lang="en-US" dirty="0" smtClean="0"/>
              <a:t>		45</a:t>
            </a:r>
            <a:r>
              <a:rPr lang="en-US" dirty="0"/>
              <a:t>, 39, 56, 12, 34, 78, 32, 10, 89, 54, 67, 81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540" y="3404885"/>
            <a:ext cx="7279959" cy="215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/>
              <a:t>Path </a:t>
            </a:r>
            <a:r>
              <a:rPr lang="en-US" dirty="0"/>
              <a:t>A path P written as P = {v0, v1, v2, ..., </a:t>
            </a:r>
            <a:r>
              <a:rPr lang="en-US" dirty="0" err="1"/>
              <a:t>vn</a:t>
            </a:r>
            <a:r>
              <a:rPr lang="en-US" dirty="0"/>
              <a:t>), of </a:t>
            </a:r>
            <a:r>
              <a:rPr lang="en-US" dirty="0" smtClean="0"/>
              <a:t>length n </a:t>
            </a:r>
            <a:r>
              <a:rPr lang="en-US" dirty="0"/>
              <a:t>from a node u to v is defined as a sequence of (n+1) nodes</a:t>
            </a:r>
            <a:r>
              <a:rPr lang="en-US" dirty="0" smtClean="0"/>
              <a:t>. Here</a:t>
            </a:r>
            <a:r>
              <a:rPr lang="en-US" dirty="0"/>
              <a:t>, u = v0, v = </a:t>
            </a:r>
            <a:r>
              <a:rPr lang="en-US" dirty="0" err="1"/>
              <a:t>vn</a:t>
            </a:r>
            <a:r>
              <a:rPr lang="en-US" dirty="0"/>
              <a:t> and vi–1 is adjacent to vi for </a:t>
            </a:r>
            <a:r>
              <a:rPr lang="en-US" dirty="0" err="1"/>
              <a:t>i</a:t>
            </a:r>
            <a:r>
              <a:rPr lang="en-US" dirty="0"/>
              <a:t> = 1, 2, 3</a:t>
            </a:r>
            <a:r>
              <a:rPr lang="en-US" dirty="0" smtClean="0"/>
              <a:t>,..., </a:t>
            </a:r>
            <a:r>
              <a:rPr lang="en-US" dirty="0"/>
              <a:t>n.</a:t>
            </a:r>
          </a:p>
          <a:p>
            <a:r>
              <a:rPr lang="en-US" b="1" i="1" dirty="0"/>
              <a:t>Closed path </a:t>
            </a:r>
            <a:r>
              <a:rPr lang="en-US" dirty="0"/>
              <a:t>A path P is known as a closed path if the edge has the same end-points. That is, </a:t>
            </a:r>
            <a:r>
              <a:rPr lang="en-US" dirty="0" smtClean="0"/>
              <a:t>if v0 </a:t>
            </a:r>
            <a:r>
              <a:rPr lang="en-US" dirty="0"/>
              <a:t>= </a:t>
            </a:r>
            <a:r>
              <a:rPr lang="en-US" dirty="0" err="1"/>
              <a:t>vn</a:t>
            </a:r>
            <a:r>
              <a:rPr lang="en-US" dirty="0"/>
              <a:t>.</a:t>
            </a:r>
          </a:p>
          <a:p>
            <a:r>
              <a:rPr lang="en-US" b="1" i="1" dirty="0"/>
              <a:t>Simple path </a:t>
            </a:r>
            <a:r>
              <a:rPr lang="en-US" dirty="0"/>
              <a:t>A path P is known as a simple path if all the nodes in the path are distinct with </a:t>
            </a:r>
            <a:r>
              <a:rPr lang="en-US" dirty="0" smtClean="0"/>
              <a:t>an exception </a:t>
            </a:r>
            <a:r>
              <a:rPr lang="en-US" dirty="0"/>
              <a:t>that v0 may be equal to </a:t>
            </a:r>
            <a:r>
              <a:rPr lang="en-US" dirty="0" err="1"/>
              <a:t>vn</a:t>
            </a:r>
            <a:r>
              <a:rPr lang="en-US" dirty="0"/>
              <a:t>. If v0 = </a:t>
            </a:r>
            <a:r>
              <a:rPr lang="en-US" dirty="0" err="1"/>
              <a:t>vn</a:t>
            </a:r>
            <a:r>
              <a:rPr lang="en-US" dirty="0"/>
              <a:t>, then the path is called a closed simple path.</a:t>
            </a:r>
          </a:p>
          <a:p>
            <a:r>
              <a:rPr lang="en-US" b="1" i="1" dirty="0"/>
              <a:t>Cycle </a:t>
            </a:r>
            <a:r>
              <a:rPr lang="en-US" dirty="0"/>
              <a:t>A path in which the first and the last vertices are same. A </a:t>
            </a:r>
            <a:r>
              <a:rPr lang="en-US" i="1" dirty="0"/>
              <a:t>simple cycle </a:t>
            </a:r>
            <a:r>
              <a:rPr lang="en-US" dirty="0"/>
              <a:t>has no </a:t>
            </a:r>
            <a:r>
              <a:rPr lang="en-US" dirty="0" smtClean="0"/>
              <a:t>repeated edges </a:t>
            </a:r>
            <a:r>
              <a:rPr lang="en-US" dirty="0"/>
              <a:t>or vertices (except the first and last vertices).</a:t>
            </a:r>
          </a:p>
        </p:txBody>
      </p:sp>
    </p:spTree>
    <p:extLst>
      <p:ext uri="{BB962C8B-B14F-4D97-AF65-F5344CB8AC3E}">
        <p14:creationId xmlns:p14="http://schemas.microsoft.com/office/powerpoint/2010/main" val="343838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Connected graph </a:t>
            </a:r>
            <a:r>
              <a:rPr lang="en-US" dirty="0"/>
              <a:t>A graph is said to be connected if for any two vertices (u, v) in V there is </a:t>
            </a:r>
            <a:r>
              <a:rPr lang="en-US" dirty="0" smtClean="0"/>
              <a:t>a path </a:t>
            </a:r>
            <a:r>
              <a:rPr lang="en-US" dirty="0"/>
              <a:t>from u to v. That is to say that there are no isolated nodes in a connected graph. A </a:t>
            </a:r>
            <a:r>
              <a:rPr lang="en-US" dirty="0" smtClean="0"/>
              <a:t>connected graph </a:t>
            </a:r>
            <a:r>
              <a:rPr lang="en-US" dirty="0"/>
              <a:t>that does not have any cycle is called a tree. Therefore, a tree is treated as a special </a:t>
            </a:r>
            <a:r>
              <a:rPr lang="en-US" dirty="0" smtClean="0"/>
              <a:t>graph</a:t>
            </a:r>
            <a:endParaRPr lang="en-US" dirty="0"/>
          </a:p>
          <a:p>
            <a:r>
              <a:rPr lang="en-US" b="1" i="1" dirty="0"/>
              <a:t>Complete graph </a:t>
            </a:r>
            <a:r>
              <a:rPr lang="en-US" dirty="0"/>
              <a:t>A graph G is said to be complete if all its nodes are fully connected. That is</a:t>
            </a:r>
            <a:r>
              <a:rPr lang="en-US" dirty="0" smtClean="0"/>
              <a:t>, there </a:t>
            </a:r>
            <a:r>
              <a:rPr lang="en-US" dirty="0"/>
              <a:t>is a path from one node to every other </a:t>
            </a:r>
            <a:r>
              <a:rPr lang="en-US" dirty="0" smtClean="0"/>
              <a:t>node in </a:t>
            </a:r>
            <a:r>
              <a:rPr lang="en-US" dirty="0"/>
              <a:t>the graph. A complete graph has n(n–1)/2 edges</a:t>
            </a:r>
            <a:r>
              <a:rPr lang="en-US" dirty="0" smtClean="0"/>
              <a:t>, where </a:t>
            </a:r>
            <a:r>
              <a:rPr lang="en-US" dirty="0"/>
              <a:t>n is the number of nodes in 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812" y="5131558"/>
            <a:ext cx="2742551" cy="146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1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i="1" dirty="0"/>
              <a:t>Labelled graph or weighted graph </a:t>
            </a:r>
            <a:r>
              <a:rPr lang="en-US" dirty="0"/>
              <a:t>A graph is said to be labelled if every edge in the </a:t>
            </a:r>
            <a:r>
              <a:rPr lang="en-US" dirty="0" smtClean="0"/>
              <a:t>graph is </a:t>
            </a:r>
            <a:r>
              <a:rPr lang="en-US" dirty="0"/>
              <a:t>assigned some data. In a weighted graph, the edges of the graph are assigned some weight </a:t>
            </a:r>
            <a:r>
              <a:rPr lang="en-US" dirty="0" smtClean="0"/>
              <a:t>or length</a:t>
            </a:r>
            <a:r>
              <a:rPr lang="en-US" dirty="0"/>
              <a:t>. The weight of an edge denoted by w(e) is a positive value which indicates the cost </a:t>
            </a:r>
            <a:r>
              <a:rPr lang="en-US" dirty="0" smtClean="0"/>
              <a:t>of traversing </a:t>
            </a:r>
            <a:r>
              <a:rPr lang="en-US" dirty="0"/>
              <a:t>the edge. Figure 13.4(c) shows a weighted graph.</a:t>
            </a:r>
          </a:p>
          <a:p>
            <a:pPr algn="just"/>
            <a:r>
              <a:rPr lang="en-US" b="1" i="1" dirty="0"/>
              <a:t>Multiple edges </a:t>
            </a:r>
            <a:r>
              <a:rPr lang="en-US" dirty="0"/>
              <a:t>Distinct edges which connect the same end-points are called multiple edges</a:t>
            </a:r>
            <a:r>
              <a:rPr lang="en-US" dirty="0" smtClean="0"/>
              <a:t>. That </a:t>
            </a:r>
            <a:r>
              <a:rPr lang="en-US" dirty="0"/>
              <a:t>is, e = (u, v) and e' = (u, v) are known as multiple edges of G</a:t>
            </a:r>
            <a:r>
              <a:rPr lang="en-US" dirty="0" smtClean="0"/>
              <a:t>. </a:t>
            </a:r>
            <a:r>
              <a:rPr lang="en-US" b="1" i="1" dirty="0" smtClean="0"/>
              <a:t>Loop </a:t>
            </a:r>
            <a:r>
              <a:rPr lang="en-US" dirty="0"/>
              <a:t>An edge that has identical end-points is called a loop. That is, e = (u, u).</a:t>
            </a:r>
          </a:p>
          <a:p>
            <a:pPr algn="just"/>
            <a:r>
              <a:rPr lang="en-US" b="1" i="1" dirty="0"/>
              <a:t>Multi-graph </a:t>
            </a:r>
            <a:r>
              <a:rPr lang="en-US" dirty="0"/>
              <a:t>A graph with multiple edges and/or loops is called a multi-graph. Figure 13.4(a</a:t>
            </a:r>
            <a:r>
              <a:rPr lang="en-US" dirty="0" smtClean="0"/>
              <a:t>) shows </a:t>
            </a:r>
            <a:r>
              <a:rPr lang="en-US" dirty="0"/>
              <a:t>a multi-graph</a:t>
            </a:r>
            <a:r>
              <a:rPr lang="en-US" dirty="0" smtClean="0"/>
              <a:t>. </a:t>
            </a:r>
          </a:p>
          <a:p>
            <a:pPr algn="just"/>
            <a:r>
              <a:rPr lang="en-US" b="1" i="1" dirty="0" smtClean="0"/>
              <a:t>Size </a:t>
            </a:r>
            <a:r>
              <a:rPr lang="en-US" b="1" i="1" dirty="0"/>
              <a:t>of a graph </a:t>
            </a:r>
            <a:r>
              <a:rPr lang="en-US" dirty="0"/>
              <a:t>The size of a graph is the total number of edges in it.</a:t>
            </a:r>
          </a:p>
        </p:txBody>
      </p:sp>
    </p:spTree>
    <p:extLst>
      <p:ext uri="{BB962C8B-B14F-4D97-AF65-F5344CB8AC3E}">
        <p14:creationId xmlns:p14="http://schemas.microsoft.com/office/powerpoint/2010/main" val="17643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250" y="2442951"/>
            <a:ext cx="8736639" cy="2658978"/>
          </a:xfrm>
        </p:spPr>
      </p:pic>
    </p:spTree>
    <p:extLst>
      <p:ext uri="{BB962C8B-B14F-4D97-AF65-F5344CB8AC3E}">
        <p14:creationId xmlns:p14="http://schemas.microsoft.com/office/powerpoint/2010/main" val="368486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REPRESENTATION OF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</a:t>
            </a:r>
            <a:r>
              <a:rPr lang="en-US" dirty="0" smtClean="0"/>
              <a:t>two </a:t>
            </a:r>
            <a:r>
              <a:rPr lang="en-US" dirty="0"/>
              <a:t>common ways of storing graphs </a:t>
            </a:r>
            <a:r>
              <a:rPr lang="en-US" dirty="0" smtClean="0"/>
              <a:t>in the </a:t>
            </a:r>
            <a:r>
              <a:rPr lang="en-US" dirty="0"/>
              <a:t>computer’s memory. They are:</a:t>
            </a:r>
          </a:p>
          <a:p>
            <a:r>
              <a:rPr lang="en-US" dirty="0"/>
              <a:t>Σ </a:t>
            </a:r>
            <a:r>
              <a:rPr lang="en-US" i="1" dirty="0"/>
              <a:t>Sequential representation </a:t>
            </a:r>
            <a:r>
              <a:rPr lang="en-US" dirty="0"/>
              <a:t>by using an </a:t>
            </a:r>
            <a:r>
              <a:rPr lang="en-US" dirty="0" smtClean="0"/>
              <a:t>adjacency matrix</a:t>
            </a:r>
            <a:r>
              <a:rPr lang="en-US" dirty="0"/>
              <a:t>.</a:t>
            </a:r>
          </a:p>
          <a:p>
            <a:r>
              <a:rPr lang="en-US" dirty="0"/>
              <a:t>Σ </a:t>
            </a:r>
            <a:r>
              <a:rPr lang="en-US" i="1" dirty="0"/>
              <a:t>Linked representation </a:t>
            </a:r>
            <a:r>
              <a:rPr lang="en-US" dirty="0"/>
              <a:t>by using an adjacency list that stores the </a:t>
            </a:r>
            <a:r>
              <a:rPr lang="en-US" dirty="0" smtClean="0"/>
              <a:t>neighbors </a:t>
            </a:r>
            <a:r>
              <a:rPr lang="en-US" dirty="0"/>
              <a:t>of a node </a:t>
            </a:r>
            <a:r>
              <a:rPr lang="en-US" dirty="0" smtClean="0"/>
              <a:t>using a </a:t>
            </a:r>
            <a:r>
              <a:rPr lang="en-US" dirty="0"/>
              <a:t>linked list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3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507" y="2109359"/>
            <a:ext cx="6661105" cy="33224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7916"/>
            <a:ext cx="5036507" cy="183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6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This structure consists of a list of all nodes in G. Furthermore, every node is in turn linked to </a:t>
            </a:r>
            <a:r>
              <a:rPr lang="en-US" dirty="0" smtClean="0"/>
              <a:t>its own </a:t>
            </a:r>
            <a:r>
              <a:rPr lang="en-US" dirty="0"/>
              <a:t>list that contains the names of all other nodes that are adjacent to it.</a:t>
            </a:r>
          </a:p>
          <a:p>
            <a:pPr algn="just"/>
            <a:r>
              <a:rPr lang="en-US" dirty="0"/>
              <a:t>The key advantages of using an adjacency list are: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is easy to follow and clearly shows the adjacent nodes of a particular node.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is often used for storing graphs that have a small-to-moderate number of edges. That is</a:t>
            </a:r>
            <a:r>
              <a:rPr lang="en-US" dirty="0" smtClean="0"/>
              <a:t>, an </a:t>
            </a:r>
            <a:r>
              <a:rPr lang="en-US" dirty="0"/>
              <a:t>adjacency list is preferred for representing sparse graphs in the computer’s memory</a:t>
            </a:r>
            <a:r>
              <a:rPr lang="en-US" dirty="0" smtClean="0"/>
              <a:t>; otherwise</a:t>
            </a:r>
            <a:r>
              <a:rPr lang="en-US" dirty="0"/>
              <a:t>, an adjacency matrix is a good choice.</a:t>
            </a:r>
          </a:p>
          <a:p>
            <a:pPr algn="just"/>
            <a:r>
              <a:rPr lang="en-US" dirty="0" smtClean="0"/>
              <a:t>Adding </a:t>
            </a:r>
            <a:r>
              <a:rPr lang="en-US" dirty="0"/>
              <a:t>new nodes in G is easy and </a:t>
            </a:r>
            <a:r>
              <a:rPr lang="en-US" dirty="0" smtClean="0"/>
              <a:t>straightforward when </a:t>
            </a:r>
            <a:r>
              <a:rPr lang="en-US" dirty="0"/>
              <a:t>G is represented using an adjacency list</a:t>
            </a:r>
            <a:r>
              <a:rPr lang="en-US" dirty="0" smtClean="0"/>
              <a:t>. Adding </a:t>
            </a:r>
            <a:r>
              <a:rPr lang="en-US" dirty="0"/>
              <a:t>new nodes in an adjacency matrix is </a:t>
            </a:r>
            <a:r>
              <a:rPr lang="en-US" dirty="0" smtClean="0"/>
              <a:t>a difficult </a:t>
            </a:r>
            <a:r>
              <a:rPr lang="en-US" dirty="0"/>
              <a:t>task, as the size of the matrix needs </a:t>
            </a:r>
            <a:r>
              <a:rPr lang="en-US" dirty="0" smtClean="0"/>
              <a:t>to be </a:t>
            </a:r>
            <a:r>
              <a:rPr lang="en-US" dirty="0"/>
              <a:t>changed and existing nodes may have to </a:t>
            </a:r>
            <a:r>
              <a:rPr lang="en-US" dirty="0" smtClean="0"/>
              <a:t>be reordered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95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332" y="1998174"/>
            <a:ext cx="5509298" cy="35280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72" y="2870597"/>
            <a:ext cx="4834694" cy="178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0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of a 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i="1" dirty="0"/>
              <a:t>Out-degree of a node </a:t>
            </a:r>
            <a:r>
              <a:rPr lang="en-US" dirty="0"/>
              <a:t>The out-degree of a node u, written as </a:t>
            </a:r>
            <a:r>
              <a:rPr lang="en-US" dirty="0" err="1"/>
              <a:t>outdeg</a:t>
            </a:r>
            <a:r>
              <a:rPr lang="en-US" dirty="0"/>
              <a:t>(u), is the number of </a:t>
            </a:r>
            <a:r>
              <a:rPr lang="en-US" dirty="0" smtClean="0"/>
              <a:t>edges that </a:t>
            </a:r>
            <a:r>
              <a:rPr lang="en-US" dirty="0"/>
              <a:t>originate at u.</a:t>
            </a:r>
          </a:p>
          <a:p>
            <a:pPr algn="just"/>
            <a:r>
              <a:rPr lang="en-US" b="1" i="1" dirty="0"/>
              <a:t>In-degree of a node </a:t>
            </a:r>
            <a:r>
              <a:rPr lang="en-US" dirty="0"/>
              <a:t>The in-degree of a node u, written as </a:t>
            </a:r>
            <a:r>
              <a:rPr lang="en-US" dirty="0" err="1"/>
              <a:t>indeg</a:t>
            </a:r>
            <a:r>
              <a:rPr lang="en-US" dirty="0"/>
              <a:t>(u), is the number of edges </a:t>
            </a:r>
            <a:r>
              <a:rPr lang="en-US" dirty="0" smtClean="0"/>
              <a:t>that terminate </a:t>
            </a:r>
            <a:r>
              <a:rPr lang="en-US" dirty="0"/>
              <a:t>at u.</a:t>
            </a:r>
          </a:p>
          <a:p>
            <a:pPr algn="just"/>
            <a:r>
              <a:rPr lang="en-US" b="1" i="1" dirty="0"/>
              <a:t>Degree of a node </a:t>
            </a:r>
            <a:r>
              <a:rPr lang="en-US" dirty="0"/>
              <a:t>The degree of a node, written as </a:t>
            </a:r>
            <a:r>
              <a:rPr lang="en-US" dirty="0" err="1"/>
              <a:t>deg</a:t>
            </a:r>
            <a:r>
              <a:rPr lang="en-US" dirty="0"/>
              <a:t>(u), is equal to the sum of in-degree </a:t>
            </a:r>
            <a:r>
              <a:rPr lang="en-US" dirty="0" smtClean="0"/>
              <a:t>and out-degree </a:t>
            </a:r>
            <a:r>
              <a:rPr lang="en-US" dirty="0"/>
              <a:t>of that node. Therefore, </a:t>
            </a:r>
            <a:r>
              <a:rPr lang="en-US" dirty="0" err="1"/>
              <a:t>deg</a:t>
            </a:r>
            <a:r>
              <a:rPr lang="en-US" dirty="0"/>
              <a:t>(u) = </a:t>
            </a:r>
            <a:r>
              <a:rPr lang="en-US" dirty="0" err="1"/>
              <a:t>indeg</a:t>
            </a:r>
            <a:r>
              <a:rPr lang="en-US" dirty="0"/>
              <a:t>(u) + </a:t>
            </a:r>
            <a:r>
              <a:rPr lang="en-US" dirty="0" err="1"/>
              <a:t>outdeg</a:t>
            </a:r>
            <a:r>
              <a:rPr lang="en-US" dirty="0"/>
              <a:t>(u).</a:t>
            </a:r>
          </a:p>
          <a:p>
            <a:pPr algn="just"/>
            <a:r>
              <a:rPr lang="en-US" b="1" i="1" dirty="0"/>
              <a:t>Isolated vertex </a:t>
            </a:r>
            <a:r>
              <a:rPr lang="en-US" dirty="0"/>
              <a:t>A vertex with degree zero. Such a vertex is not an end-point of any edge.</a:t>
            </a:r>
          </a:p>
          <a:p>
            <a:pPr algn="just"/>
            <a:r>
              <a:rPr lang="en-US" b="1" i="1" dirty="0"/>
              <a:t>Pendant vertex </a:t>
            </a:r>
            <a:r>
              <a:rPr lang="en-US" dirty="0"/>
              <a:t>(also known as leaf vertex) A vertex with degree one.</a:t>
            </a:r>
          </a:p>
        </p:txBody>
      </p:sp>
    </p:spTree>
    <p:extLst>
      <p:ext uri="{BB962C8B-B14F-4D97-AF65-F5344CB8AC3E}">
        <p14:creationId xmlns:p14="http://schemas.microsoft.com/office/powerpoint/2010/main" val="368799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of a 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b="1" i="1" dirty="0"/>
              <a:t>Source </a:t>
            </a:r>
            <a:r>
              <a:rPr lang="en-US" dirty="0"/>
              <a:t>A node u is known as a source if it has a positive out-degree but a zero in-degree.</a:t>
            </a:r>
          </a:p>
          <a:p>
            <a:pPr algn="just"/>
            <a:r>
              <a:rPr lang="en-US" b="1" i="1" dirty="0"/>
              <a:t>Sink </a:t>
            </a:r>
            <a:r>
              <a:rPr lang="en-US" dirty="0"/>
              <a:t>A node u is known as a sink if it has a positive in-degree but a zero out-degree</a:t>
            </a:r>
            <a:r>
              <a:rPr lang="en-US" dirty="0" smtClean="0"/>
              <a:t>.</a:t>
            </a:r>
          </a:p>
          <a:p>
            <a:pPr algn="just"/>
            <a:r>
              <a:rPr lang="en-US" b="1" i="1" dirty="0"/>
              <a:t>Strongly connected directed graph </a:t>
            </a:r>
            <a:r>
              <a:rPr lang="en-US" dirty="0"/>
              <a:t>A digraph is said to be strongly connected if and only if </a:t>
            </a:r>
            <a:r>
              <a:rPr lang="en-US" dirty="0" smtClean="0"/>
              <a:t>there exists </a:t>
            </a:r>
            <a:r>
              <a:rPr lang="en-US" dirty="0"/>
              <a:t>a path between every pair of nodes in G. That is, if there is a path from node u to v, then </a:t>
            </a:r>
            <a:r>
              <a:rPr lang="en-US" dirty="0" smtClean="0"/>
              <a:t>there must </a:t>
            </a:r>
            <a:r>
              <a:rPr lang="en-US" dirty="0"/>
              <a:t>be a path from node v to u</a:t>
            </a:r>
            <a:r>
              <a:rPr lang="en-US" dirty="0" smtClean="0"/>
              <a:t>.</a:t>
            </a:r>
          </a:p>
          <a:p>
            <a:pPr algn="just"/>
            <a:r>
              <a:rPr lang="en-US" b="1" i="1" dirty="0"/>
              <a:t>Weakly connected digraph </a:t>
            </a:r>
            <a:r>
              <a:rPr lang="en-US" dirty="0"/>
              <a:t>A directed graph is said to be weakly connected if it is </a:t>
            </a:r>
            <a:r>
              <a:rPr lang="en-US" dirty="0" smtClean="0"/>
              <a:t>connected by </a:t>
            </a:r>
            <a:r>
              <a:rPr lang="en-US" dirty="0"/>
              <a:t>ignoring the direction of edges. That is, in such a graph, it is possible to reach any node </a:t>
            </a:r>
            <a:r>
              <a:rPr lang="en-US" dirty="0" smtClean="0"/>
              <a:t>from any </a:t>
            </a:r>
            <a:r>
              <a:rPr lang="en-US" dirty="0"/>
              <a:t>other node by traversing edges in any direction (may not be in the direction they point). </a:t>
            </a:r>
            <a:r>
              <a:rPr lang="en-US" dirty="0" smtClean="0"/>
              <a:t>The nodes </a:t>
            </a:r>
            <a:r>
              <a:rPr lang="en-US" dirty="0"/>
              <a:t>in a weakly connected directed graph must have either out-degree or in-degree of at least 1.</a:t>
            </a:r>
          </a:p>
        </p:txBody>
      </p:sp>
    </p:spTree>
    <p:extLst>
      <p:ext uri="{BB962C8B-B14F-4D97-AF65-F5344CB8AC3E}">
        <p14:creationId xmlns:p14="http://schemas.microsoft.com/office/powerpoint/2010/main" val="94764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256" y="2726248"/>
            <a:ext cx="8727487" cy="2418957"/>
          </a:xfrm>
        </p:spPr>
      </p:pic>
    </p:spTree>
    <p:extLst>
      <p:ext uri="{BB962C8B-B14F-4D97-AF65-F5344CB8AC3E}">
        <p14:creationId xmlns:p14="http://schemas.microsoft.com/office/powerpoint/2010/main" val="145221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197" y="4012442"/>
            <a:ext cx="4055264" cy="228903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301" y="1594309"/>
            <a:ext cx="4001902" cy="18152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5186"/>
            <a:ext cx="4377296" cy="174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87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graph G = (V,E), and a </a:t>
            </a:r>
            <a:r>
              <a:rPr lang="en-US" i="1" dirty="0"/>
              <a:t>distinguished vertex </a:t>
            </a:r>
            <a:r>
              <a:rPr lang="en-US" dirty="0"/>
              <a:t>s, how do you visit each vertex v ∈ V </a:t>
            </a:r>
            <a:r>
              <a:rPr lang="en-US" b="1" dirty="0"/>
              <a:t>exactly </a:t>
            </a:r>
            <a:r>
              <a:rPr lang="en-US" dirty="0" smtClean="0"/>
              <a:t>once is called Graph Traversal.</a:t>
            </a:r>
          </a:p>
          <a:p>
            <a:r>
              <a:rPr lang="en-US" dirty="0"/>
              <a:t>There are two standard methods of graph </a:t>
            </a:r>
            <a:r>
              <a:rPr lang="en-US" dirty="0" smtClean="0"/>
              <a:t>traversal which </a:t>
            </a:r>
            <a:r>
              <a:rPr lang="en-US" dirty="0"/>
              <a:t>we will discuss in this section. These two methods are</a:t>
            </a:r>
            <a:r>
              <a:rPr lang="en-US" dirty="0" smtClean="0"/>
              <a:t>:</a:t>
            </a:r>
          </a:p>
          <a:p>
            <a:r>
              <a:rPr lang="en-US" dirty="0"/>
              <a:t>1. Breadth-first search</a:t>
            </a:r>
          </a:p>
          <a:p>
            <a:r>
              <a:rPr lang="en-US" dirty="0"/>
              <a:t>2. Depth-first </a:t>
            </a:r>
            <a:r>
              <a:rPr lang="en-US" dirty="0" smtClean="0"/>
              <a:t>search</a:t>
            </a:r>
          </a:p>
          <a:p>
            <a:r>
              <a:rPr lang="en-US" dirty="0"/>
              <a:t>While </a:t>
            </a:r>
            <a:r>
              <a:rPr lang="en-US" b="1" dirty="0"/>
              <a:t>breadth-first search </a:t>
            </a:r>
            <a:r>
              <a:rPr lang="en-US" dirty="0"/>
              <a:t>uses a </a:t>
            </a:r>
            <a:r>
              <a:rPr lang="en-US" b="1" dirty="0"/>
              <a:t>queue</a:t>
            </a:r>
            <a:r>
              <a:rPr lang="en-US" dirty="0"/>
              <a:t> as an auxiliary data structure to store nodes for </a:t>
            </a:r>
            <a:r>
              <a:rPr lang="en-US" dirty="0" smtClean="0"/>
              <a:t>further processing</a:t>
            </a:r>
            <a:r>
              <a:rPr lang="en-US" dirty="0"/>
              <a:t>, </a:t>
            </a:r>
            <a:r>
              <a:rPr lang="en-US" dirty="0" smtClean="0"/>
              <a:t>the </a:t>
            </a:r>
            <a:r>
              <a:rPr lang="en-US" b="1" dirty="0" smtClean="0"/>
              <a:t>depth-first search </a:t>
            </a:r>
            <a:r>
              <a:rPr lang="en-US" dirty="0"/>
              <a:t>scheme uses a </a:t>
            </a:r>
            <a:r>
              <a:rPr lang="en-US" b="1" dirty="0"/>
              <a:t>stack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38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</a:t>
            </a:r>
            <a:r>
              <a:rPr lang="en-US" dirty="0"/>
              <a:t>these algorithms make use </a:t>
            </a:r>
            <a:r>
              <a:rPr lang="en-US" dirty="0" smtClean="0"/>
              <a:t>of a </a:t>
            </a:r>
            <a:r>
              <a:rPr lang="en-US" dirty="0"/>
              <a:t>variable STATUS. During the execution of the algorithm, every node in the graph will have </a:t>
            </a:r>
            <a:r>
              <a:rPr lang="en-US" dirty="0" smtClean="0"/>
              <a:t>the variable </a:t>
            </a:r>
            <a:r>
              <a:rPr lang="en-US" dirty="0"/>
              <a:t>STATUS set to 1 or 2, depending on its current state.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17" y="3285263"/>
            <a:ext cx="8804692" cy="165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15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16188" cy="4351338"/>
          </a:xfrm>
        </p:spPr>
        <p:txBody>
          <a:bodyPr/>
          <a:lstStyle/>
          <a:p>
            <a:pPr algn="just"/>
            <a:r>
              <a:rPr lang="en-US" dirty="0"/>
              <a:t>Breadth-first search (BFS) is a graph search algorithm that begins at the root node and explores </a:t>
            </a:r>
            <a:r>
              <a:rPr lang="en-US" dirty="0" smtClean="0"/>
              <a:t>all the </a:t>
            </a:r>
            <a:r>
              <a:rPr lang="en-US" dirty="0" err="1"/>
              <a:t>neighbouring</a:t>
            </a:r>
            <a:r>
              <a:rPr lang="en-US" dirty="0"/>
              <a:t> nodes. Then for each of those nearest nodes, the algorithm </a:t>
            </a:r>
            <a:r>
              <a:rPr lang="en-US" dirty="0" smtClean="0"/>
              <a:t>explores their </a:t>
            </a:r>
            <a:r>
              <a:rPr lang="en-US" dirty="0"/>
              <a:t>unexplored </a:t>
            </a:r>
            <a:r>
              <a:rPr lang="en-US" dirty="0" err="1"/>
              <a:t>neighbour</a:t>
            </a:r>
            <a:r>
              <a:rPr lang="en-US" dirty="0"/>
              <a:t> nodes, and so on, until it finds the goal.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522" y="1690688"/>
            <a:ext cx="5013278" cy="48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69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Question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24" y="2115403"/>
            <a:ext cx="5499526" cy="3269478"/>
          </a:xfrm>
        </p:spPr>
      </p:pic>
      <p:sp>
        <p:nvSpPr>
          <p:cNvPr id="5" name="Rectangle 4"/>
          <p:cNvSpPr/>
          <p:nvPr/>
        </p:nvSpPr>
        <p:spPr>
          <a:xfrm>
            <a:off x="5658967" y="2853239"/>
            <a:ext cx="61463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NewRomanPSMT"/>
              </a:rPr>
              <a:t>Consider the graph </a:t>
            </a:r>
            <a:r>
              <a:rPr lang="en-US" sz="1400" dirty="0">
                <a:latin typeface="Consolas" panose="020B0609020204030204" pitchFamily="49" charset="0"/>
              </a:rPr>
              <a:t>G </a:t>
            </a:r>
            <a:r>
              <a:rPr lang="en-US" dirty="0">
                <a:latin typeface="TimesNewRomanPSMT"/>
              </a:rPr>
              <a:t>given </a:t>
            </a:r>
            <a:r>
              <a:rPr lang="en-US" dirty="0" smtClean="0">
                <a:latin typeface="TimesNewRomanPSMT"/>
              </a:rPr>
              <a:t>The </a:t>
            </a:r>
            <a:r>
              <a:rPr lang="en-US" dirty="0">
                <a:latin typeface="TimesNewRomanPSMT"/>
              </a:rPr>
              <a:t>adjacency list of </a:t>
            </a:r>
            <a:r>
              <a:rPr lang="en-US" sz="1400" dirty="0">
                <a:latin typeface="Consolas" panose="020B0609020204030204" pitchFamily="49" charset="0"/>
              </a:rPr>
              <a:t>G </a:t>
            </a:r>
            <a:r>
              <a:rPr lang="en-US" dirty="0">
                <a:latin typeface="TimesNewRomanPSMT"/>
              </a:rPr>
              <a:t>is also given. Assume that </a:t>
            </a:r>
            <a:r>
              <a:rPr lang="en-US" sz="1400" dirty="0" smtClean="0">
                <a:latin typeface="Consolas" panose="020B0609020204030204" pitchFamily="49" charset="0"/>
              </a:rPr>
              <a:t>G </a:t>
            </a:r>
            <a:r>
              <a:rPr lang="en-US" dirty="0" smtClean="0">
                <a:latin typeface="TimesNewRomanPSMT"/>
              </a:rPr>
              <a:t>represents </a:t>
            </a:r>
            <a:r>
              <a:rPr lang="en-US" dirty="0">
                <a:latin typeface="TimesNewRomanPSMT"/>
              </a:rPr>
              <a:t>the daily flights between different cities and </a:t>
            </a:r>
            <a:r>
              <a:rPr lang="en-US" dirty="0" smtClean="0">
                <a:latin typeface="TimesNewRomanPSMT"/>
              </a:rPr>
              <a:t>we want </a:t>
            </a:r>
            <a:r>
              <a:rPr lang="en-US" dirty="0">
                <a:latin typeface="TimesNewRomanPSMT"/>
              </a:rPr>
              <a:t>to fly from city </a:t>
            </a:r>
            <a:r>
              <a:rPr lang="en-US" sz="1400" dirty="0">
                <a:latin typeface="Consolas" panose="020B0609020204030204" pitchFamily="49" charset="0"/>
              </a:rPr>
              <a:t>A </a:t>
            </a:r>
            <a:r>
              <a:rPr lang="en-US" dirty="0">
                <a:latin typeface="TimesNewRomanPSMT"/>
              </a:rPr>
              <a:t>to </a:t>
            </a:r>
            <a:r>
              <a:rPr lang="en-US" sz="1400" dirty="0">
                <a:latin typeface="Consolas" panose="020B0609020204030204" pitchFamily="49" charset="0"/>
              </a:rPr>
              <a:t>I </a:t>
            </a:r>
            <a:r>
              <a:rPr lang="en-US" dirty="0">
                <a:latin typeface="TimesNewRomanPSMT"/>
              </a:rPr>
              <a:t>with minimum stops. That is</a:t>
            </a:r>
            <a:r>
              <a:rPr lang="en-US" dirty="0" smtClean="0">
                <a:latin typeface="TimesNewRomanPSMT"/>
              </a:rPr>
              <a:t>, find </a:t>
            </a:r>
            <a:r>
              <a:rPr lang="en-US" dirty="0">
                <a:latin typeface="TimesNewRomanPSMT"/>
              </a:rPr>
              <a:t>the minimum path </a:t>
            </a:r>
            <a:r>
              <a:rPr lang="en-US" sz="1400" dirty="0">
                <a:latin typeface="Consolas" panose="020B0609020204030204" pitchFamily="49" charset="0"/>
              </a:rPr>
              <a:t>P </a:t>
            </a:r>
            <a:r>
              <a:rPr lang="en-US" dirty="0">
                <a:latin typeface="TimesNewRomanPSMT"/>
              </a:rPr>
              <a:t>from </a:t>
            </a:r>
            <a:r>
              <a:rPr lang="en-US" sz="1400" dirty="0">
                <a:latin typeface="Consolas" panose="020B0609020204030204" pitchFamily="49" charset="0"/>
              </a:rPr>
              <a:t>A </a:t>
            </a:r>
            <a:r>
              <a:rPr lang="en-US" dirty="0">
                <a:latin typeface="TimesNewRomanPSMT"/>
              </a:rPr>
              <a:t>to </a:t>
            </a:r>
            <a:r>
              <a:rPr lang="en-US" sz="1400" dirty="0">
                <a:latin typeface="Consolas" panose="020B0609020204030204" pitchFamily="49" charset="0"/>
              </a:rPr>
              <a:t>I </a:t>
            </a:r>
            <a:r>
              <a:rPr lang="en-US" dirty="0">
                <a:latin typeface="TimesNewRomanPSMT"/>
              </a:rPr>
              <a:t>given that every </a:t>
            </a:r>
            <a:r>
              <a:rPr lang="en-US" dirty="0" smtClean="0">
                <a:latin typeface="TimesNewRomanPSMT"/>
              </a:rPr>
              <a:t>edge has </a:t>
            </a:r>
            <a:r>
              <a:rPr lang="en-US" dirty="0">
                <a:latin typeface="TimesNewRomanPSMT"/>
              </a:rPr>
              <a:t>a length of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6399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minimum path P can be found by applying </a:t>
            </a:r>
            <a:r>
              <a:rPr lang="en-US" dirty="0" smtClean="0"/>
              <a:t>the breadth-first </a:t>
            </a:r>
            <a:r>
              <a:rPr lang="en-US" dirty="0"/>
              <a:t>search algorithm that begins at city A </a:t>
            </a:r>
            <a:r>
              <a:rPr lang="en-US" dirty="0" smtClean="0"/>
              <a:t>and ends </a:t>
            </a:r>
            <a:r>
              <a:rPr lang="en-US" dirty="0"/>
              <a:t>when I is encountered. During the execution of </a:t>
            </a:r>
            <a:r>
              <a:rPr lang="en-US" dirty="0" smtClean="0"/>
              <a:t>the algorithm</a:t>
            </a:r>
            <a:r>
              <a:rPr lang="en-US" dirty="0"/>
              <a:t>, we use two arrays</a:t>
            </a:r>
            <a:r>
              <a:rPr lang="en-US" dirty="0" smtClean="0"/>
              <a:t>: </a:t>
            </a:r>
          </a:p>
          <a:p>
            <a:pPr algn="just"/>
            <a:r>
              <a:rPr lang="en-US" dirty="0" smtClean="0"/>
              <a:t>QUEUE </a:t>
            </a:r>
            <a:r>
              <a:rPr lang="en-US" dirty="0"/>
              <a:t>and ORIG. While QUEUE is used to hold the </a:t>
            </a:r>
            <a:r>
              <a:rPr lang="en-US" dirty="0" smtClean="0"/>
              <a:t>nodes that </a:t>
            </a:r>
            <a:r>
              <a:rPr lang="en-US" dirty="0"/>
              <a:t>have to be processed, ORIG is used to keep track </a:t>
            </a:r>
            <a:r>
              <a:rPr lang="en-US" dirty="0" smtClean="0"/>
              <a:t>of the </a:t>
            </a:r>
            <a:r>
              <a:rPr lang="en-US" dirty="0"/>
              <a:t>origin of each edge. Initially, FRONT = REAR = –1. </a:t>
            </a:r>
            <a:r>
              <a:rPr lang="en-US" dirty="0" smtClean="0"/>
              <a:t>The algorithm </a:t>
            </a:r>
            <a:r>
              <a:rPr lang="en-US" dirty="0"/>
              <a:t>for this is as follows:</a:t>
            </a:r>
          </a:p>
        </p:txBody>
      </p:sp>
    </p:spTree>
    <p:extLst>
      <p:ext uri="{BB962C8B-B14F-4D97-AF65-F5344CB8AC3E}">
        <p14:creationId xmlns:p14="http://schemas.microsoft.com/office/powerpoint/2010/main" val="37145474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014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1. Add </a:t>
            </a:r>
            <a:r>
              <a:rPr lang="en-US" sz="2000" dirty="0"/>
              <a:t>A to QUEUE and add NULL to ORIG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 smtClean="0"/>
          </a:p>
          <a:p>
            <a:pPr marL="0" indent="0" algn="just">
              <a:buNone/>
            </a:pPr>
            <a:r>
              <a:rPr lang="en-US" sz="2000" dirty="0" smtClean="0"/>
              <a:t>2. </a:t>
            </a:r>
            <a:r>
              <a:rPr lang="en-US" sz="2000" dirty="0" err="1" smtClean="0"/>
              <a:t>Dequeue</a:t>
            </a:r>
            <a:r>
              <a:rPr lang="en-US" sz="2000" dirty="0" smtClean="0"/>
              <a:t> </a:t>
            </a:r>
            <a:r>
              <a:rPr lang="en-US" sz="2000" dirty="0"/>
              <a:t>a node by setting FRONT = FRONT + 1 (remove the FRONT element of QUEUE) and </a:t>
            </a:r>
            <a:r>
              <a:rPr lang="en-US" sz="2000" dirty="0" err="1" smtClean="0"/>
              <a:t>enqueue</a:t>
            </a:r>
            <a:r>
              <a:rPr lang="en-US" sz="2000" dirty="0" smtClean="0"/>
              <a:t> the </a:t>
            </a:r>
            <a:r>
              <a:rPr lang="en-US" sz="2000" dirty="0" err="1"/>
              <a:t>neighbours</a:t>
            </a:r>
            <a:r>
              <a:rPr lang="en-US" sz="2000" dirty="0"/>
              <a:t> of A. Also, add A as the ORIG of its </a:t>
            </a:r>
            <a:r>
              <a:rPr lang="en-US" sz="2000" dirty="0" err="1"/>
              <a:t>neighbours</a:t>
            </a:r>
            <a:r>
              <a:rPr lang="en-US" sz="20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52" y="2129051"/>
            <a:ext cx="3601105" cy="846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95" y="4362624"/>
            <a:ext cx="4745741" cy="82352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184107" y="1825625"/>
            <a:ext cx="52014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3. </a:t>
            </a:r>
            <a:r>
              <a:rPr lang="en-US" sz="2000" dirty="0" err="1" smtClean="0"/>
              <a:t>Dequeue</a:t>
            </a:r>
            <a:r>
              <a:rPr lang="en-US" sz="2000" dirty="0" smtClean="0"/>
              <a:t> </a:t>
            </a:r>
            <a:r>
              <a:rPr lang="en-US" sz="2000" dirty="0"/>
              <a:t>a node by setting FRONT = FRONT + 1 and </a:t>
            </a:r>
            <a:r>
              <a:rPr lang="en-US" sz="2000" dirty="0" err="1"/>
              <a:t>enqueue</a:t>
            </a:r>
            <a:r>
              <a:rPr lang="en-US" sz="2000" dirty="0"/>
              <a:t> the </a:t>
            </a:r>
            <a:r>
              <a:rPr lang="en-US" sz="2000" dirty="0" err="1"/>
              <a:t>neighbours</a:t>
            </a:r>
            <a:r>
              <a:rPr lang="en-US" sz="2000" dirty="0"/>
              <a:t> of B. Also, add B </a:t>
            </a:r>
            <a:r>
              <a:rPr lang="en-US" sz="2000" dirty="0" smtClean="0"/>
              <a:t>as the </a:t>
            </a:r>
            <a:r>
              <a:rPr lang="en-US" sz="2000" dirty="0"/>
              <a:t>ORIG of its </a:t>
            </a:r>
            <a:r>
              <a:rPr lang="en-US" sz="2000" dirty="0" err="1"/>
              <a:t>neighbours</a:t>
            </a:r>
            <a:r>
              <a:rPr lang="en-US" sz="2000" dirty="0"/>
              <a:t>.</a:t>
            </a:r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4. </a:t>
            </a:r>
            <a:r>
              <a:rPr lang="en-US" sz="2000" dirty="0" err="1" smtClean="0"/>
              <a:t>Dequeue</a:t>
            </a:r>
            <a:r>
              <a:rPr lang="en-US" sz="2000" dirty="0" smtClean="0"/>
              <a:t> </a:t>
            </a:r>
            <a:r>
              <a:rPr lang="en-US" sz="2000" dirty="0"/>
              <a:t>a node by setting FRONT = FRONT + 1 and </a:t>
            </a:r>
            <a:r>
              <a:rPr lang="en-US" sz="2000" dirty="0" err="1"/>
              <a:t>enqueue</a:t>
            </a:r>
            <a:r>
              <a:rPr lang="en-US" sz="2000" dirty="0"/>
              <a:t> the </a:t>
            </a:r>
            <a:r>
              <a:rPr lang="en-US" sz="2000" dirty="0" err="1"/>
              <a:t>neighbours</a:t>
            </a:r>
            <a:r>
              <a:rPr lang="en-US" sz="2000" dirty="0"/>
              <a:t> of C. Also, add C </a:t>
            </a:r>
            <a:r>
              <a:rPr lang="en-US" sz="2000" dirty="0" smtClean="0"/>
              <a:t>as the </a:t>
            </a:r>
            <a:r>
              <a:rPr lang="en-US" sz="2000" dirty="0"/>
              <a:t>ORIG of its </a:t>
            </a:r>
            <a:r>
              <a:rPr lang="en-US" sz="2000" dirty="0" err="1"/>
              <a:t>neighbours</a:t>
            </a:r>
            <a:r>
              <a:rPr lang="en-US" sz="2000" dirty="0"/>
              <a:t>. Note that C has two </a:t>
            </a:r>
            <a:r>
              <a:rPr lang="en-US" sz="2000" dirty="0" err="1"/>
              <a:t>neighbours</a:t>
            </a:r>
            <a:r>
              <a:rPr lang="en-US" sz="2000" dirty="0"/>
              <a:t> B and G. Since B has already </a:t>
            </a:r>
            <a:r>
              <a:rPr lang="en-US" sz="2000" dirty="0" smtClean="0"/>
              <a:t>been added </a:t>
            </a:r>
            <a:r>
              <a:rPr lang="en-US" sz="2000" dirty="0"/>
              <a:t>to the queue and it is not in the Ready state, we will not add B and only add G.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664" y="2743199"/>
            <a:ext cx="4832297" cy="6753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107" y="5472752"/>
            <a:ext cx="5201412" cy="70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02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7672"/>
            <a:ext cx="5139519" cy="5950423"/>
          </a:xfrm>
        </p:spPr>
        <p:txBody>
          <a:bodyPr>
            <a:noAutofit/>
          </a:bodyPr>
          <a:lstStyle/>
          <a:p>
            <a:r>
              <a:rPr lang="en-US" sz="2200" dirty="0" err="1"/>
              <a:t>Dequeue</a:t>
            </a:r>
            <a:r>
              <a:rPr lang="en-US" sz="2200" dirty="0"/>
              <a:t> a node by setting FRONT = FRONT + 1 and </a:t>
            </a:r>
            <a:r>
              <a:rPr lang="en-US" sz="2200" dirty="0" err="1"/>
              <a:t>enqueue</a:t>
            </a:r>
            <a:r>
              <a:rPr lang="en-US" sz="2200" dirty="0"/>
              <a:t> the </a:t>
            </a:r>
            <a:r>
              <a:rPr lang="en-US" sz="2200" dirty="0" err="1"/>
              <a:t>neighbours</a:t>
            </a:r>
            <a:r>
              <a:rPr lang="en-US" sz="2200" dirty="0"/>
              <a:t> of D. Also, add D </a:t>
            </a:r>
            <a:r>
              <a:rPr lang="en-US" sz="2200" dirty="0" smtClean="0"/>
              <a:t>as the </a:t>
            </a:r>
            <a:r>
              <a:rPr lang="en-US" sz="2200" dirty="0"/>
              <a:t>ORIG of its </a:t>
            </a:r>
            <a:r>
              <a:rPr lang="en-US" sz="2200" dirty="0" err="1"/>
              <a:t>neighbours</a:t>
            </a:r>
            <a:r>
              <a:rPr lang="en-US" sz="2200" dirty="0"/>
              <a:t>. Note that D has two </a:t>
            </a:r>
            <a:r>
              <a:rPr lang="en-US" sz="2200" dirty="0" err="1"/>
              <a:t>neighbours</a:t>
            </a:r>
            <a:r>
              <a:rPr lang="en-US" sz="2200" dirty="0"/>
              <a:t> C and G. Since both of them </a:t>
            </a:r>
            <a:r>
              <a:rPr lang="en-US" sz="2200" dirty="0" smtClean="0"/>
              <a:t>have already </a:t>
            </a:r>
            <a:r>
              <a:rPr lang="en-US" sz="2200" dirty="0"/>
              <a:t>been added to the queue and they are not in the Ready state, we will not add </a:t>
            </a:r>
            <a:r>
              <a:rPr lang="en-US" sz="2200" dirty="0" smtClean="0"/>
              <a:t>them again.</a:t>
            </a:r>
          </a:p>
          <a:p>
            <a:endParaRPr lang="en-US" sz="2200" dirty="0"/>
          </a:p>
          <a:p>
            <a:r>
              <a:rPr lang="en-US" sz="2200" dirty="0" err="1"/>
              <a:t>Dequeue</a:t>
            </a:r>
            <a:r>
              <a:rPr lang="en-US" sz="2200" dirty="0"/>
              <a:t> a node by setting FRONT = FRONT + 1 and </a:t>
            </a:r>
            <a:r>
              <a:rPr lang="en-US" sz="2200" dirty="0" err="1"/>
              <a:t>enqueue</a:t>
            </a:r>
            <a:r>
              <a:rPr lang="en-US" sz="2200" dirty="0"/>
              <a:t> the </a:t>
            </a:r>
            <a:r>
              <a:rPr lang="en-US" sz="2200" dirty="0" err="1"/>
              <a:t>neighbours</a:t>
            </a:r>
            <a:r>
              <a:rPr lang="en-US" sz="2200" dirty="0"/>
              <a:t> of E. Also, add E </a:t>
            </a:r>
            <a:r>
              <a:rPr lang="en-US" sz="2200" dirty="0" smtClean="0"/>
              <a:t>as the </a:t>
            </a:r>
            <a:r>
              <a:rPr lang="en-US" sz="2200" dirty="0"/>
              <a:t>ORIG of its </a:t>
            </a:r>
            <a:r>
              <a:rPr lang="en-US" sz="2200" dirty="0" err="1"/>
              <a:t>neighbours</a:t>
            </a:r>
            <a:r>
              <a:rPr lang="en-US" sz="2200" dirty="0"/>
              <a:t>. Note that E has two </a:t>
            </a:r>
            <a:r>
              <a:rPr lang="en-US" sz="2200" dirty="0" err="1"/>
              <a:t>neighbours</a:t>
            </a:r>
            <a:r>
              <a:rPr lang="en-US" sz="2200" dirty="0"/>
              <a:t> C and F. Since C has already </a:t>
            </a:r>
            <a:r>
              <a:rPr lang="en-US" sz="2200" dirty="0" smtClean="0"/>
              <a:t>been added </a:t>
            </a:r>
            <a:r>
              <a:rPr lang="en-US" sz="2200" dirty="0"/>
              <a:t>to the queue and it is not in the Ready state, we will not add C and add only F.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19" y="2919409"/>
            <a:ext cx="4267796" cy="533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19" y="5894620"/>
            <a:ext cx="4696480" cy="51442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168786" y="477671"/>
            <a:ext cx="5139519" cy="5699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/>
              <a:t>Dequeue</a:t>
            </a:r>
            <a:r>
              <a:rPr lang="en-US" sz="2200" dirty="0"/>
              <a:t> a node by setting FRONT = FRONT + 1 and </a:t>
            </a:r>
            <a:r>
              <a:rPr lang="en-US" sz="2200" dirty="0" err="1"/>
              <a:t>enqueue</a:t>
            </a:r>
            <a:r>
              <a:rPr lang="en-US" sz="2200" dirty="0"/>
              <a:t> the </a:t>
            </a:r>
            <a:r>
              <a:rPr lang="en-US" sz="2200" dirty="0" err="1"/>
              <a:t>neighbours</a:t>
            </a:r>
            <a:r>
              <a:rPr lang="en-US" sz="2200" dirty="0"/>
              <a:t> of G. Also, add G </a:t>
            </a:r>
            <a:r>
              <a:rPr lang="en-US" sz="2200" dirty="0" smtClean="0"/>
              <a:t>as the </a:t>
            </a:r>
            <a:r>
              <a:rPr lang="en-US" sz="2200" dirty="0"/>
              <a:t>ORIG of its </a:t>
            </a:r>
            <a:r>
              <a:rPr lang="en-US" sz="2200" dirty="0" err="1"/>
              <a:t>neighbours</a:t>
            </a:r>
            <a:r>
              <a:rPr lang="en-US" sz="2200" dirty="0"/>
              <a:t>. Note that G has three </a:t>
            </a:r>
            <a:r>
              <a:rPr lang="en-US" sz="2200" dirty="0" err="1"/>
              <a:t>neighbours</a:t>
            </a:r>
            <a:r>
              <a:rPr lang="en-US" sz="2200" dirty="0"/>
              <a:t> F, H, and I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  <a:p>
            <a:endParaRPr lang="en-US" sz="2200" dirty="0"/>
          </a:p>
          <a:p>
            <a:r>
              <a:rPr lang="en-US" sz="2200" dirty="0"/>
              <a:t>Since F has already been added to the queue, we will only add H and I. As I is our </a:t>
            </a:r>
            <a:r>
              <a:rPr lang="en-US" sz="2200" dirty="0" smtClean="0"/>
              <a:t>final destination</a:t>
            </a:r>
            <a:r>
              <a:rPr lang="en-US" sz="2200" dirty="0"/>
              <a:t>, we stop the execution of this algorithm as soon as it is encountered and </a:t>
            </a:r>
            <a:r>
              <a:rPr lang="en-US" sz="2200" dirty="0" smtClean="0"/>
              <a:t>added to </a:t>
            </a:r>
            <a:r>
              <a:rPr lang="en-US" sz="2200" dirty="0"/>
              <a:t>the QUEUE. Now, backtrack from I using ORIG to find the minimum path P. Thus, we </a:t>
            </a:r>
            <a:r>
              <a:rPr lang="en-US" sz="2200" dirty="0" smtClean="0"/>
              <a:t>have P as   </a:t>
            </a:r>
            <a:r>
              <a:rPr lang="en-US" sz="2200" dirty="0"/>
              <a:t>A -&gt; C -&gt; G -&gt; I.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786" y="2174860"/>
            <a:ext cx="5744377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65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</a:t>
            </a:r>
            <a:r>
              <a:rPr lang="en-US" dirty="0"/>
              <a:t>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11722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depth-first search algorithm </a:t>
            </a:r>
            <a:r>
              <a:rPr lang="en-US" dirty="0" smtClean="0"/>
              <a:t>progresses </a:t>
            </a:r>
            <a:r>
              <a:rPr lang="en-US" dirty="0"/>
              <a:t>by expanding the starting node of G </a:t>
            </a:r>
            <a:r>
              <a:rPr lang="en-US" dirty="0" smtClean="0"/>
              <a:t>and then </a:t>
            </a:r>
            <a:r>
              <a:rPr lang="en-US" dirty="0"/>
              <a:t>going deeper and deeper until the goal node is found, or until a node that has no children </a:t>
            </a:r>
            <a:r>
              <a:rPr lang="en-US" dirty="0" smtClean="0"/>
              <a:t>is encountered</a:t>
            </a:r>
            <a:r>
              <a:rPr lang="en-US" dirty="0"/>
              <a:t>. When a dead-end is reached, the algorithm backtracks, returning to the most </a:t>
            </a:r>
            <a:r>
              <a:rPr lang="en-US" dirty="0" smtClean="0"/>
              <a:t>recent node </a:t>
            </a:r>
            <a:r>
              <a:rPr lang="en-US" dirty="0"/>
              <a:t>that has not been completely explored.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22" y="2316944"/>
            <a:ext cx="6669041" cy="278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40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36" y="2033517"/>
            <a:ext cx="6295231" cy="3389739"/>
          </a:xfrm>
        </p:spPr>
      </p:pic>
    </p:spTree>
    <p:extLst>
      <p:ext uri="{BB962C8B-B14F-4D97-AF65-F5344CB8AC3E}">
        <p14:creationId xmlns:p14="http://schemas.microsoft.com/office/powerpoint/2010/main" val="962827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AVL tree is a self-balancing binary search tree invented by G.M. </a:t>
            </a:r>
            <a:r>
              <a:rPr lang="en-US" dirty="0" err="1"/>
              <a:t>Adelson-Velsky</a:t>
            </a:r>
            <a:r>
              <a:rPr lang="en-US" dirty="0"/>
              <a:t> and E.M. </a:t>
            </a:r>
            <a:r>
              <a:rPr lang="en-US" dirty="0" smtClean="0"/>
              <a:t>Landis in </a:t>
            </a:r>
            <a:r>
              <a:rPr lang="en-US" dirty="0"/>
              <a:t>1962. The tree is named AVL in </a:t>
            </a:r>
            <a:r>
              <a:rPr lang="en-US" dirty="0" err="1"/>
              <a:t>honour</a:t>
            </a:r>
            <a:r>
              <a:rPr lang="en-US" dirty="0"/>
              <a:t> of its inventors. In an AVL tree, the </a:t>
            </a:r>
            <a:r>
              <a:rPr lang="en-US" b="1" dirty="0"/>
              <a:t>heights of the </a:t>
            </a:r>
            <a:r>
              <a:rPr lang="en-US" b="1" dirty="0" smtClean="0"/>
              <a:t>two sub-trees </a:t>
            </a:r>
            <a:r>
              <a:rPr lang="en-US" dirty="0"/>
              <a:t>of a node may differ by at </a:t>
            </a:r>
            <a:r>
              <a:rPr lang="en-US" b="1" dirty="0"/>
              <a:t>most one</a:t>
            </a:r>
            <a:r>
              <a:rPr lang="en-US" dirty="0" smtClean="0"/>
              <a:t>.</a:t>
            </a:r>
          </a:p>
          <a:p>
            <a:r>
              <a:rPr lang="en-US" dirty="0"/>
              <a:t>The key advantage of using an AVL tree is that it takes O(log n) time </a:t>
            </a:r>
            <a:r>
              <a:rPr lang="en-US" dirty="0" smtClean="0"/>
              <a:t>to perform </a:t>
            </a:r>
            <a:r>
              <a:rPr lang="en-US" dirty="0"/>
              <a:t>search, insert, and delete operations in an average case as well as the worst case </a:t>
            </a:r>
            <a:r>
              <a:rPr lang="en-US" dirty="0" smtClean="0"/>
              <a:t>because the </a:t>
            </a:r>
            <a:r>
              <a:rPr lang="en-US" dirty="0"/>
              <a:t>height of the tree is limited to O(log n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5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654"/>
            <a:ext cx="5363548" cy="673249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" y="2097274"/>
            <a:ext cx="5442822" cy="7367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9323"/>
            <a:ext cx="5698260" cy="7796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7993"/>
            <a:ext cx="5753801" cy="8859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524" y="771711"/>
            <a:ext cx="5677692" cy="7525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60" y="2097274"/>
            <a:ext cx="5687219" cy="87642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997" y="3546679"/>
            <a:ext cx="5687219" cy="8764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997" y="5007993"/>
            <a:ext cx="5715798" cy="885949"/>
          </a:xfrm>
          <a:prstGeom prst="rect">
            <a:avLst/>
          </a:prstGeom>
        </p:spPr>
      </p:pic>
      <p:pic>
        <p:nvPicPr>
          <p:cNvPr id="20" name="Content Placeholder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403" y="6181125"/>
            <a:ext cx="3421188" cy="44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2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its structure, it stores an additional variable called the </a:t>
            </a:r>
            <a:r>
              <a:rPr lang="en-US" b="1" dirty="0" err="1"/>
              <a:t>BalanceFactor</a:t>
            </a:r>
            <a:r>
              <a:rPr lang="en-US" dirty="0"/>
              <a:t>. Thus, every node has </a:t>
            </a:r>
            <a:r>
              <a:rPr lang="en-US" dirty="0" smtClean="0"/>
              <a:t>a balance </a:t>
            </a:r>
            <a:r>
              <a:rPr lang="en-US" dirty="0"/>
              <a:t>factor associated with it. The balance factor of a node is calculated by subtracting </a:t>
            </a:r>
            <a:r>
              <a:rPr lang="en-US" dirty="0" smtClean="0"/>
              <a:t>the height </a:t>
            </a:r>
            <a:r>
              <a:rPr lang="en-US" dirty="0"/>
              <a:t>of its right sub-tree from the height of its left sub-tree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binary search tree in which </a:t>
            </a:r>
            <a:r>
              <a:rPr lang="en-US" dirty="0" smtClean="0"/>
              <a:t>every node </a:t>
            </a:r>
            <a:r>
              <a:rPr lang="en-US" dirty="0"/>
              <a:t>has a balance factor of –1, 0, or 1 is said to be height balanced.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node with any </a:t>
            </a:r>
            <a:r>
              <a:rPr lang="en-US" dirty="0" smtClean="0"/>
              <a:t>other balance </a:t>
            </a:r>
            <a:r>
              <a:rPr lang="en-US" dirty="0"/>
              <a:t>factor is considered to be unbalanced and requires rebalancing of the tree.</a:t>
            </a:r>
          </a:p>
        </p:txBody>
      </p:sp>
    </p:spTree>
    <p:extLst>
      <p:ext uri="{BB962C8B-B14F-4D97-AF65-F5344CB8AC3E}">
        <p14:creationId xmlns:p14="http://schemas.microsoft.com/office/powerpoint/2010/main" val="103521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Balance factor = Height (left sub-tree) – Height (right sub-tree)</a:t>
            </a:r>
          </a:p>
          <a:p>
            <a:r>
              <a:rPr lang="en-US" dirty="0"/>
              <a:t>Σ If the balance factor of a node is 1, then it means that the left sub-tree of the tree is one </a:t>
            </a:r>
            <a:r>
              <a:rPr lang="en-US" dirty="0" smtClean="0"/>
              <a:t>level higher </a:t>
            </a:r>
            <a:r>
              <a:rPr lang="en-US" dirty="0"/>
              <a:t>than that of the right sub-tree. Such a tree is therefore called as a </a:t>
            </a:r>
            <a:r>
              <a:rPr lang="en-US" i="1" dirty="0"/>
              <a:t>left-heavy tree</a:t>
            </a:r>
            <a:r>
              <a:rPr lang="en-US" dirty="0"/>
              <a:t>.</a:t>
            </a:r>
          </a:p>
          <a:p>
            <a:r>
              <a:rPr lang="en-US" dirty="0"/>
              <a:t>Σ If the balance factor of a node is 0, then it means that the height of the left sub-tree (</a:t>
            </a:r>
            <a:r>
              <a:rPr lang="en-US" dirty="0" smtClean="0"/>
              <a:t>longest path </a:t>
            </a:r>
            <a:r>
              <a:rPr lang="en-US" dirty="0"/>
              <a:t>in the left sub-tree) is equal to the height of the right sub-tree.</a:t>
            </a:r>
          </a:p>
          <a:p>
            <a:r>
              <a:rPr lang="en-US" dirty="0"/>
              <a:t>Σ If the balance factor of a node is –1, then it means that the left sub-tree of the tree is one </a:t>
            </a:r>
            <a:r>
              <a:rPr lang="en-US" dirty="0" smtClean="0"/>
              <a:t>level lower </a:t>
            </a:r>
            <a:r>
              <a:rPr lang="en-US" dirty="0"/>
              <a:t>than that of the right sub-tree. Such a tree is therefore called as a </a:t>
            </a:r>
            <a:r>
              <a:rPr lang="en-US" i="1" dirty="0"/>
              <a:t>right</a:t>
            </a:r>
            <a:r>
              <a:rPr lang="en-US" dirty="0"/>
              <a:t>-</a:t>
            </a:r>
            <a:r>
              <a:rPr lang="en-US" i="1" dirty="0"/>
              <a:t>heavy tree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505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278" y="2674962"/>
            <a:ext cx="9062298" cy="2406459"/>
          </a:xfrm>
        </p:spPr>
      </p:pic>
    </p:spTree>
    <p:extLst>
      <p:ext uri="{BB962C8B-B14F-4D97-AF65-F5344CB8AC3E}">
        <p14:creationId xmlns:p14="http://schemas.microsoft.com/office/powerpoint/2010/main" val="282645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binary heap is a </a:t>
            </a:r>
            <a:r>
              <a:rPr lang="en-US" b="1" dirty="0"/>
              <a:t>complete binary tree </a:t>
            </a:r>
            <a:r>
              <a:rPr lang="en-US" dirty="0"/>
              <a:t>in which every node satisfies the heap property </a:t>
            </a:r>
            <a:r>
              <a:rPr lang="en-US" dirty="0" smtClean="0"/>
              <a:t>which states </a:t>
            </a:r>
            <a:r>
              <a:rPr lang="en-US" dirty="0"/>
              <a:t>that:</a:t>
            </a:r>
          </a:p>
          <a:p>
            <a:pPr marL="0" indent="0">
              <a:buNone/>
            </a:pPr>
            <a:r>
              <a:rPr lang="en-US" dirty="0" smtClean="0"/>
              <a:t>		If </a:t>
            </a:r>
            <a:r>
              <a:rPr lang="en-US" dirty="0"/>
              <a:t>B is a child of A, then key(A) ≥ key(B)</a:t>
            </a:r>
          </a:p>
          <a:p>
            <a:r>
              <a:rPr lang="en-US" dirty="0"/>
              <a:t>This implies that elements at every node will be either greater than or equal to the element </a:t>
            </a:r>
            <a:r>
              <a:rPr lang="en-US" dirty="0" smtClean="0"/>
              <a:t>at its </a:t>
            </a:r>
            <a:r>
              <a:rPr lang="en-US" dirty="0"/>
              <a:t>left and right child. Thus, the root node has the highest key value in the heap. Such a heap </a:t>
            </a:r>
            <a:r>
              <a:rPr lang="en-US" dirty="0" smtClean="0"/>
              <a:t>is commonly </a:t>
            </a:r>
            <a:r>
              <a:rPr lang="en-US" dirty="0"/>
              <a:t>known as a </a:t>
            </a:r>
            <a:r>
              <a:rPr lang="en-US" i="1" dirty="0"/>
              <a:t>max-heap</a:t>
            </a:r>
            <a:r>
              <a:rPr lang="en-US" dirty="0" smtClean="0"/>
              <a:t>.</a:t>
            </a:r>
          </a:p>
          <a:p>
            <a:r>
              <a:rPr lang="en-US" dirty="0"/>
              <a:t>Alternatively, elements at every node </a:t>
            </a:r>
            <a:r>
              <a:rPr lang="en-US" dirty="0" smtClean="0"/>
              <a:t>will be </a:t>
            </a:r>
            <a:r>
              <a:rPr lang="en-US" dirty="0"/>
              <a:t>either less than or equal to the </a:t>
            </a:r>
            <a:r>
              <a:rPr lang="en-US" dirty="0" smtClean="0"/>
              <a:t>element at </a:t>
            </a:r>
            <a:r>
              <a:rPr lang="en-US" dirty="0"/>
              <a:t>its left and right child. Thus, the root </a:t>
            </a:r>
            <a:r>
              <a:rPr lang="en-US" dirty="0" smtClean="0"/>
              <a:t>has the </a:t>
            </a:r>
            <a:r>
              <a:rPr lang="en-US" dirty="0"/>
              <a:t>lowest key value. Such a heap is </a:t>
            </a:r>
            <a:r>
              <a:rPr lang="en-US" dirty="0" smtClean="0"/>
              <a:t>called a </a:t>
            </a:r>
            <a:r>
              <a:rPr lang="en-US" i="1" dirty="0"/>
              <a:t>min-heap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4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455" y="2088109"/>
            <a:ext cx="6898107" cy="2904466"/>
          </a:xfrm>
        </p:spPr>
      </p:pic>
    </p:spTree>
    <p:extLst>
      <p:ext uri="{BB962C8B-B14F-4D97-AF65-F5344CB8AC3E}">
        <p14:creationId xmlns:p14="http://schemas.microsoft.com/office/powerpoint/2010/main" val="175370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2888</Words>
  <Application>Microsoft Office PowerPoint</Application>
  <PresentationFormat>Widescreen</PresentationFormat>
  <Paragraphs>124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TimesNewRomanPSMT</vt:lpstr>
      <vt:lpstr>Office Theme</vt:lpstr>
      <vt:lpstr>CSE 220</vt:lpstr>
      <vt:lpstr>BST</vt:lpstr>
      <vt:lpstr>PowerPoint Presentation</vt:lpstr>
      <vt:lpstr>AVL TREES</vt:lpstr>
      <vt:lpstr>AVL TREES</vt:lpstr>
      <vt:lpstr>AVL TREES</vt:lpstr>
      <vt:lpstr>PowerPoint Presentation</vt:lpstr>
      <vt:lpstr>Heaps</vt:lpstr>
      <vt:lpstr>PowerPoint Presentation</vt:lpstr>
      <vt:lpstr>Inserting a New Element</vt:lpstr>
      <vt:lpstr>PowerPoint Presentation</vt:lpstr>
      <vt:lpstr>PowerPoint Presentation</vt:lpstr>
      <vt:lpstr>Deleting an Element</vt:lpstr>
      <vt:lpstr>PowerPoint Presentation</vt:lpstr>
      <vt:lpstr>Application</vt:lpstr>
      <vt:lpstr>Graphs</vt:lpstr>
      <vt:lpstr>PowerPoint Presentation</vt:lpstr>
      <vt:lpstr>Graph Terminology</vt:lpstr>
      <vt:lpstr>PowerPoint Presentation</vt:lpstr>
      <vt:lpstr>Graph Terminology</vt:lpstr>
      <vt:lpstr>Graph Terminology</vt:lpstr>
      <vt:lpstr>Graph Terminology</vt:lpstr>
      <vt:lpstr>PowerPoint Presentation</vt:lpstr>
      <vt:lpstr>REPRESENTATION OF GRAPHS</vt:lpstr>
      <vt:lpstr>Adjacency Matrix</vt:lpstr>
      <vt:lpstr>Adjacency List Representation</vt:lpstr>
      <vt:lpstr>PowerPoint Presentation</vt:lpstr>
      <vt:lpstr>Terminology of a Directed Graph</vt:lpstr>
      <vt:lpstr>Terminology of a Directed Graph</vt:lpstr>
      <vt:lpstr>Exercise</vt:lpstr>
      <vt:lpstr>Graph traversal</vt:lpstr>
      <vt:lpstr>Graph traversal</vt:lpstr>
      <vt:lpstr>Breadth-First Search Algorithm</vt:lpstr>
      <vt:lpstr>Sample Question</vt:lpstr>
      <vt:lpstr>Solution</vt:lpstr>
      <vt:lpstr>PowerPoint Presentation</vt:lpstr>
      <vt:lpstr>PowerPoint Presentation</vt:lpstr>
      <vt:lpstr>Depth-First Search Algorithm</vt:lpstr>
      <vt:lpstr>PowerPoint Presentation</vt:lpstr>
      <vt:lpstr>PowerPoint Presentation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</dc:title>
  <dc:creator>Saud</dc:creator>
  <cp:lastModifiedBy>Jannatun Noor Mukta</cp:lastModifiedBy>
  <cp:revision>175</cp:revision>
  <dcterms:created xsi:type="dcterms:W3CDTF">2018-10-22T15:56:13Z</dcterms:created>
  <dcterms:modified xsi:type="dcterms:W3CDTF">2019-03-18T04:59:49Z</dcterms:modified>
</cp:coreProperties>
</file>