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80" r:id="rId3"/>
    <p:sldId id="281" r:id="rId4"/>
    <p:sldId id="284" r:id="rId5"/>
    <p:sldId id="283" r:id="rId6"/>
    <p:sldId id="282" r:id="rId7"/>
    <p:sldId id="289" r:id="rId8"/>
    <p:sldId id="288" r:id="rId9"/>
    <p:sldId id="287" r:id="rId10"/>
    <p:sldId id="286" r:id="rId11"/>
    <p:sldId id="285" r:id="rId12"/>
    <p:sldId id="290" r:id="rId13"/>
    <p:sldId id="291"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3" autoAdjust="0"/>
    <p:restoredTop sz="94660"/>
  </p:normalViewPr>
  <p:slideViewPr>
    <p:cSldViewPr snapToGrid="0">
      <p:cViewPr varScale="1">
        <p:scale>
          <a:sx n="70" d="100"/>
          <a:sy n="70" d="100"/>
        </p:scale>
        <p:origin x="9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2DC40-00A0-4AFC-9674-01ED38607154}" type="datetimeFigureOut">
              <a:rPr lang="en-US" smtClean="0"/>
              <a:pPr/>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769F-63C3-4106-92F6-7241124F1D0C}" type="slidenum">
              <a:rPr lang="en-US" smtClean="0"/>
              <a:pPr/>
              <a:t>‹#›</a:t>
            </a:fld>
            <a:endParaRPr lang="en-US"/>
          </a:p>
        </p:txBody>
      </p:sp>
    </p:spTree>
    <p:extLst>
      <p:ext uri="{BB962C8B-B14F-4D97-AF65-F5344CB8AC3E}">
        <p14:creationId xmlns:p14="http://schemas.microsoft.com/office/powerpoint/2010/main" val="356216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5F769F-63C3-4106-92F6-7241124F1D0C}" type="slidenum">
              <a:rPr lang="en-US" smtClean="0"/>
              <a:pPr/>
              <a:t>1</a:t>
            </a:fld>
            <a:endParaRPr lang="en-US"/>
          </a:p>
        </p:txBody>
      </p:sp>
    </p:spTree>
    <p:extLst>
      <p:ext uri="{BB962C8B-B14F-4D97-AF65-F5344CB8AC3E}">
        <p14:creationId xmlns:p14="http://schemas.microsoft.com/office/powerpoint/2010/main" val="71176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2823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81646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87926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3540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22872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10/1/2018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07816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10/1/2018</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0110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10/1/2018</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68495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10/1/2018</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54264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56094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68865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10/1/2018</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8FDA8-9715-49BC-829E-F71238B68D23}" type="slidenum">
              <a:rPr lang="en-US" smtClean="0"/>
              <a:pPr/>
              <a:t>‹#›</a:t>
            </a:fld>
            <a:endParaRPr lang="en-US"/>
          </a:p>
        </p:txBody>
      </p:sp>
    </p:spTree>
    <p:extLst>
      <p:ext uri="{BB962C8B-B14F-4D97-AF65-F5344CB8AC3E}">
        <p14:creationId xmlns:p14="http://schemas.microsoft.com/office/powerpoint/2010/main" val="1992591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61279"/>
          </a:xfrm>
        </p:spPr>
        <p:txBody>
          <a:bodyPr/>
          <a:lstStyle/>
          <a:p>
            <a:r>
              <a:rPr lang="en-US" dirty="0" smtClean="0"/>
              <a:t>CSE 220</a:t>
            </a:r>
            <a:endParaRPr lang="en-US" dirty="0"/>
          </a:p>
        </p:txBody>
      </p:sp>
      <p:sp>
        <p:nvSpPr>
          <p:cNvPr id="3" name="Subtitle 2"/>
          <p:cNvSpPr>
            <a:spLocks noGrp="1"/>
          </p:cNvSpPr>
          <p:nvPr>
            <p:ph type="subTitle" idx="1"/>
          </p:nvPr>
        </p:nvSpPr>
        <p:spPr>
          <a:xfrm>
            <a:off x="1524000" y="3057099"/>
            <a:ext cx="9144000" cy="2200701"/>
          </a:xfrm>
        </p:spPr>
        <p:txBody>
          <a:bodyPr/>
          <a:lstStyle/>
          <a:p>
            <a:r>
              <a:rPr lang="en-US" dirty="0" smtClean="0"/>
              <a:t>Jannatun Noor</a:t>
            </a:r>
          </a:p>
          <a:p>
            <a:r>
              <a:rPr lang="en-US" dirty="0" smtClean="0"/>
              <a:t>Jannatun.noor@bracu.ac.bd</a:t>
            </a:r>
          </a:p>
          <a:p>
            <a:endParaRPr lang="en-US" dirty="0" smtClean="0"/>
          </a:p>
          <a:p>
            <a:r>
              <a:rPr lang="en-US" dirty="0" smtClean="0"/>
              <a:t>Lecture Made by: </a:t>
            </a:r>
            <a:r>
              <a:rPr lang="en-US" dirty="0" err="1" smtClean="0"/>
              <a:t>Aminul</a:t>
            </a:r>
            <a:r>
              <a:rPr lang="en-US" dirty="0" smtClean="0"/>
              <a:t> </a:t>
            </a:r>
            <a:r>
              <a:rPr lang="en-US" dirty="0" err="1" smtClean="0"/>
              <a:t>Huq</a:t>
            </a:r>
            <a:endParaRPr lang="en-US" dirty="0" smtClean="0"/>
          </a:p>
        </p:txBody>
      </p:sp>
    </p:spTree>
    <p:extLst>
      <p:ext uri="{BB962C8B-B14F-4D97-AF65-F5344CB8AC3E}">
        <p14:creationId xmlns:p14="http://schemas.microsoft.com/office/powerpoint/2010/main" val="2444421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lstStyle/>
          <a:p>
            <a:pPr algn="just"/>
            <a:r>
              <a:rPr lang="en-US" dirty="0" smtClean="0"/>
              <a:t>we are often given the offset from the front element (which is exactly what the index is for a linear array!), so we have to first compute the index where to start the shift. Once we know that, the process is exactly the same! </a:t>
            </a:r>
          </a:p>
          <a:p>
            <a:pPr algn="just"/>
            <a:r>
              <a:rPr lang="en-US" dirty="0" smtClean="0"/>
              <a:t>The number of elements to shift is given by size - offset</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11</a:t>
            </a:fld>
            <a:endParaRPr lang="en-US"/>
          </a:p>
        </p:txBody>
      </p:sp>
      <p:pic>
        <p:nvPicPr>
          <p:cNvPr id="7170" name="Picture 2" descr="E:\Fall 2018\CSE 220\Slides\7.PNG"/>
          <p:cNvPicPr>
            <a:picLocks noChangeAspect="1" noChangeArrowheads="1"/>
          </p:cNvPicPr>
          <p:nvPr/>
        </p:nvPicPr>
        <p:blipFill>
          <a:blip r:embed="rId2"/>
          <a:srcRect/>
          <a:stretch>
            <a:fillRect/>
          </a:stretch>
        </p:blipFill>
        <p:spPr bwMode="auto">
          <a:xfrm>
            <a:off x="2042079" y="422031"/>
            <a:ext cx="7713036" cy="569839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an element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we have to plug the hole left by removed element by shifting elements to the left by one position. </a:t>
            </a:r>
          </a:p>
          <a:p>
            <a:r>
              <a:rPr lang="en-US" dirty="0" smtClean="0"/>
              <a:t>to shift elements, we need to know the following:</a:t>
            </a:r>
          </a:p>
          <a:p>
            <a:pPr>
              <a:buNone/>
            </a:pPr>
            <a:r>
              <a:rPr lang="en-US" dirty="0" smtClean="0"/>
              <a:t> 	1. the index where to start shifting, and</a:t>
            </a:r>
          </a:p>
          <a:p>
            <a:pPr>
              <a:buNone/>
            </a:pPr>
            <a:r>
              <a:rPr lang="en-US" dirty="0" smtClean="0"/>
              <a:t>	2. the number of elements to shift.</a:t>
            </a:r>
          </a:p>
          <a:p>
            <a:r>
              <a:rPr lang="en-US" dirty="0" smtClean="0"/>
              <a:t>we are often given the offset from the front element (which is exactly what the index is for a linear array!), so we have to first compute the index where to start the shift. Once we know that, the process is exactly the same! The number of elements to shift is given by size - offset - 1</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an element</a:t>
            </a:r>
            <a:endParaRPr lang="en-US" dirty="0"/>
          </a:p>
        </p:txBody>
      </p:sp>
      <p:sp>
        <p:nvSpPr>
          <p:cNvPr id="3" name="Content Placeholder 2"/>
          <p:cNvSpPr>
            <a:spLocks noGrp="1"/>
          </p:cNvSpPr>
          <p:nvPr>
            <p:ph idx="1"/>
          </p:nvPr>
        </p:nvSpPr>
        <p:spPr/>
        <p:txBody>
          <a:bodyPr>
            <a:normAutofit/>
          </a:bodyPr>
          <a:lstStyle/>
          <a:p>
            <a:r>
              <a:rPr lang="en-US" dirty="0" smtClean="0"/>
              <a:t>We can do it one of two ways:</a:t>
            </a:r>
          </a:p>
          <a:p>
            <a:r>
              <a:rPr lang="en-US" dirty="0" smtClean="0"/>
              <a:t>Shift all subsequent elements to the left by one position, which is the way we remove an element from a linear array (so we call it the </a:t>
            </a:r>
            <a:r>
              <a:rPr lang="en-US" i="1" dirty="0" smtClean="0"/>
              <a:t>usual way). The code to do that is shown below. This is the first way of doing it in the </a:t>
            </a:r>
            <a:r>
              <a:rPr lang="en-US" dirty="0" smtClean="0"/>
              <a:t>illustration above.</a:t>
            </a:r>
          </a:p>
          <a:p>
            <a:r>
              <a:rPr lang="en-US" dirty="0" smtClean="0"/>
              <a:t>Shift the elements from the front to the given element right by one position, and then advance front. This is only possible for a circular array, since we can treat any index as the starting position. This is the second way of doing it in the illustration above.</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14</a:t>
            </a:fld>
            <a:endParaRPr lang="en-US"/>
          </a:p>
        </p:txBody>
      </p:sp>
      <p:pic>
        <p:nvPicPr>
          <p:cNvPr id="8194" name="Picture 2" descr="E:\Fall 2018\CSE 220\Slides\8.PNG"/>
          <p:cNvPicPr>
            <a:picLocks noChangeAspect="1" noChangeArrowheads="1"/>
          </p:cNvPicPr>
          <p:nvPr/>
        </p:nvPicPr>
        <p:blipFill>
          <a:blip r:embed="rId2"/>
          <a:srcRect/>
          <a:stretch>
            <a:fillRect/>
          </a:stretch>
        </p:blipFill>
        <p:spPr bwMode="auto">
          <a:xfrm>
            <a:off x="2377061" y="492369"/>
            <a:ext cx="6905443" cy="559190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Array</a:t>
            </a:r>
            <a:endParaRPr lang="en-US" dirty="0"/>
          </a:p>
        </p:txBody>
      </p:sp>
      <p:sp>
        <p:nvSpPr>
          <p:cNvPr id="3" name="Content Placeholder 2"/>
          <p:cNvSpPr>
            <a:spLocks noGrp="1"/>
          </p:cNvSpPr>
          <p:nvPr>
            <p:ph idx="1"/>
          </p:nvPr>
        </p:nvSpPr>
        <p:spPr/>
        <p:txBody>
          <a:bodyPr/>
          <a:lstStyle/>
          <a:p>
            <a:r>
              <a:rPr lang="en-US" dirty="0" smtClean="0"/>
              <a:t>In a ``normal'' linear array, the first available slot is at index 0 and ends with index </a:t>
            </a:r>
            <a:r>
              <a:rPr lang="en-US" dirty="0" err="1" smtClean="0"/>
              <a:t>arr.length</a:t>
            </a:r>
            <a:r>
              <a:rPr lang="en-US" dirty="0" smtClean="0"/>
              <a:t> - 1 </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a:t>
            </a:fld>
            <a:endParaRPr lang="en-US"/>
          </a:p>
        </p:txBody>
      </p:sp>
      <p:pic>
        <p:nvPicPr>
          <p:cNvPr id="1026" name="Picture 2" descr="E:\Fall 2018\CSE 220\Slides\1.PNG"/>
          <p:cNvPicPr>
            <a:picLocks noChangeAspect="1" noChangeArrowheads="1"/>
          </p:cNvPicPr>
          <p:nvPr/>
        </p:nvPicPr>
        <p:blipFill>
          <a:blip r:embed="rId2"/>
          <a:srcRect/>
          <a:stretch>
            <a:fillRect/>
          </a:stretch>
        </p:blipFill>
        <p:spPr bwMode="auto">
          <a:xfrm>
            <a:off x="1775300" y="2988860"/>
            <a:ext cx="8089827" cy="260672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Array</a:t>
            </a:r>
            <a:endParaRPr lang="en-US" dirty="0"/>
          </a:p>
        </p:txBody>
      </p:sp>
      <p:sp>
        <p:nvSpPr>
          <p:cNvPr id="3" name="Content Placeholder 2"/>
          <p:cNvSpPr>
            <a:spLocks noGrp="1"/>
          </p:cNvSpPr>
          <p:nvPr>
            <p:ph idx="1"/>
          </p:nvPr>
        </p:nvSpPr>
        <p:spPr/>
        <p:txBody>
          <a:bodyPr/>
          <a:lstStyle/>
          <a:p>
            <a:r>
              <a:rPr lang="en-US" dirty="0" smtClean="0"/>
              <a:t>In a </a:t>
            </a:r>
            <a:r>
              <a:rPr lang="en-US" i="1" dirty="0" smtClean="0"/>
              <a:t>circular array (also called circular buffer), the end of the array </a:t>
            </a:r>
            <a:r>
              <a:rPr lang="en-US" b="1" i="1" dirty="0" smtClean="0"/>
              <a:t>wraps around to the start of the array</a:t>
            </a:r>
          </a:p>
          <a:p>
            <a:r>
              <a:rPr lang="en-US" dirty="0" smtClean="0"/>
              <a:t>Simply watch the second hand of a watch go from 0 to 59, and then wrap around to 0 again, and you see a circular array at work.</a:t>
            </a:r>
          </a:p>
          <a:p>
            <a:r>
              <a:rPr lang="en-US" dirty="0" smtClean="0"/>
              <a:t>In a circular array the first element may start at any index, not necessarily at index</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4</a:t>
            </a:fld>
            <a:endParaRPr lang="en-US"/>
          </a:p>
        </p:txBody>
      </p:sp>
      <p:pic>
        <p:nvPicPr>
          <p:cNvPr id="2050" name="Picture 2" descr="E:\Fall 2018\CSE 220\Slides\2.PNG"/>
          <p:cNvPicPr>
            <a:picLocks noChangeAspect="1" noChangeArrowheads="1"/>
          </p:cNvPicPr>
          <p:nvPr/>
        </p:nvPicPr>
        <p:blipFill>
          <a:blip r:embed="rId2"/>
          <a:srcRect/>
          <a:stretch>
            <a:fillRect/>
          </a:stretch>
        </p:blipFill>
        <p:spPr bwMode="auto">
          <a:xfrm>
            <a:off x="2630659" y="1540357"/>
            <a:ext cx="6803244" cy="407101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&amp; Backward Traversing</a:t>
            </a:r>
            <a:endParaRPr lang="en-US" dirty="0"/>
          </a:p>
        </p:txBody>
      </p:sp>
      <p:sp>
        <p:nvSpPr>
          <p:cNvPr id="3" name="Content Placeholder 2"/>
          <p:cNvSpPr>
            <a:spLocks noGrp="1"/>
          </p:cNvSpPr>
          <p:nvPr>
            <p:ph idx="1"/>
          </p:nvPr>
        </p:nvSpPr>
        <p:spPr/>
        <p:txBody>
          <a:bodyPr/>
          <a:lstStyle/>
          <a:p>
            <a:r>
              <a:rPr lang="en-US" dirty="0" smtClean="0"/>
              <a:t>Suppose an array named </a:t>
            </a:r>
            <a:r>
              <a:rPr lang="en-US" dirty="0" err="1" smtClean="0"/>
              <a:t>arr</a:t>
            </a:r>
            <a:r>
              <a:rPr lang="en-US" dirty="0" smtClean="0"/>
              <a:t> [6] = {3,4,5,6,7,8}</a:t>
            </a:r>
          </a:p>
          <a:p>
            <a:pPr>
              <a:buNone/>
            </a:pP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5</a:t>
            </a:fld>
            <a:endParaRPr lang="en-US"/>
          </a:p>
        </p:txBody>
      </p:sp>
      <p:pic>
        <p:nvPicPr>
          <p:cNvPr id="3074" name="Picture 2" descr="E:\Fall 2018\CSE 220\Slides\3.PNG"/>
          <p:cNvPicPr>
            <a:picLocks noChangeAspect="1" noChangeArrowheads="1"/>
          </p:cNvPicPr>
          <p:nvPr/>
        </p:nvPicPr>
        <p:blipFill>
          <a:blip r:embed="rId2"/>
          <a:srcRect/>
          <a:stretch>
            <a:fillRect/>
          </a:stretch>
        </p:blipFill>
        <p:spPr bwMode="auto">
          <a:xfrm>
            <a:off x="5955557" y="2982351"/>
            <a:ext cx="6025427" cy="1856398"/>
          </a:xfrm>
          <a:prstGeom prst="rect">
            <a:avLst/>
          </a:prstGeom>
          <a:noFill/>
        </p:spPr>
      </p:pic>
      <p:graphicFrame>
        <p:nvGraphicFramePr>
          <p:cNvPr id="7" name="Table 6"/>
          <p:cNvGraphicFramePr>
            <a:graphicFrameLocks noGrp="1"/>
          </p:cNvGraphicFramePr>
          <p:nvPr/>
        </p:nvGraphicFramePr>
        <p:xfrm>
          <a:off x="737773" y="2752839"/>
          <a:ext cx="5128454" cy="2560320"/>
        </p:xfrm>
        <a:graphic>
          <a:graphicData uri="http://schemas.openxmlformats.org/drawingml/2006/table">
            <a:tbl>
              <a:tblPr firstRow="1" bandRow="1">
                <a:tableStyleId>{5C22544A-7EE6-4342-B048-85BDC9FD1C3A}</a:tableStyleId>
              </a:tblPr>
              <a:tblGrid>
                <a:gridCol w="536319"/>
                <a:gridCol w="601525"/>
                <a:gridCol w="811312"/>
                <a:gridCol w="464234"/>
                <a:gridCol w="801859"/>
                <a:gridCol w="1913205"/>
              </a:tblGrid>
              <a:tr h="365127">
                <a:tc>
                  <a:txBody>
                    <a:bodyPr/>
                    <a:lstStyle/>
                    <a:p>
                      <a:r>
                        <a:rPr lang="en-US" dirty="0" smtClean="0"/>
                        <a:t>i</a:t>
                      </a:r>
                      <a:endParaRPr lang="en-US" dirty="0"/>
                    </a:p>
                  </a:txBody>
                  <a:tcPr/>
                </a:tc>
                <a:tc>
                  <a:txBody>
                    <a:bodyPr/>
                    <a:lstStyle/>
                    <a:p>
                      <a:r>
                        <a:rPr lang="en-US" dirty="0" smtClean="0"/>
                        <a:t>size</a:t>
                      </a:r>
                      <a:endParaRPr lang="en-US" dirty="0"/>
                    </a:p>
                  </a:txBody>
                  <a:tcPr/>
                </a:tc>
                <a:tc>
                  <a:txBody>
                    <a:bodyPr/>
                    <a:lstStyle/>
                    <a:p>
                      <a:r>
                        <a:rPr lang="en-US" dirty="0" err="1" smtClean="0"/>
                        <a:t>i</a:t>
                      </a:r>
                      <a:r>
                        <a:rPr lang="en-US" baseline="0" dirty="0" smtClean="0"/>
                        <a:t> &lt; size</a:t>
                      </a:r>
                      <a:endParaRPr lang="en-US" dirty="0"/>
                    </a:p>
                  </a:txBody>
                  <a:tcPr/>
                </a:tc>
                <a:tc>
                  <a:txBody>
                    <a:bodyPr/>
                    <a:lstStyle/>
                    <a:p>
                      <a:r>
                        <a:rPr lang="en-US" dirty="0" smtClean="0"/>
                        <a:t>k</a:t>
                      </a:r>
                      <a:endParaRPr lang="en-US" dirty="0"/>
                    </a:p>
                  </a:txBody>
                  <a:tcPr/>
                </a:tc>
                <a:tc>
                  <a:txBody>
                    <a:bodyPr/>
                    <a:lstStyle/>
                    <a:p>
                      <a:r>
                        <a:rPr lang="en-US" dirty="0" smtClean="0"/>
                        <a:t> </a:t>
                      </a:r>
                      <a:r>
                        <a:rPr lang="en-US" dirty="0" err="1" smtClean="0"/>
                        <a:t>arr</a:t>
                      </a:r>
                      <a:r>
                        <a:rPr lang="en-US" dirty="0" smtClean="0"/>
                        <a:t>[k]</a:t>
                      </a:r>
                      <a:endParaRPr lang="en-US" dirty="0"/>
                    </a:p>
                  </a:txBody>
                  <a:tcPr/>
                </a:tc>
                <a:tc>
                  <a:txBody>
                    <a:bodyPr/>
                    <a:lstStyle/>
                    <a:p>
                      <a:r>
                        <a:rPr lang="en-US" dirty="0" smtClean="0"/>
                        <a:t>(k+1)%</a:t>
                      </a:r>
                      <a:r>
                        <a:rPr lang="en-US" dirty="0" err="1" smtClean="0"/>
                        <a:t>arr.length</a:t>
                      </a:r>
                      <a:endParaRPr lang="en-US" dirty="0"/>
                    </a:p>
                  </a:txBody>
                  <a:tcPr/>
                </a:tc>
              </a:tr>
              <a:tr h="365127">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36512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6512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6512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6512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6512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8" name="Table 7"/>
          <p:cNvGraphicFramePr>
            <a:graphicFrameLocks noGrp="1"/>
          </p:cNvGraphicFramePr>
          <p:nvPr/>
        </p:nvGraphicFramePr>
        <p:xfrm>
          <a:off x="721361" y="2764563"/>
          <a:ext cx="5128454" cy="2560320"/>
        </p:xfrm>
        <a:graphic>
          <a:graphicData uri="http://schemas.openxmlformats.org/drawingml/2006/table">
            <a:tbl>
              <a:tblPr firstRow="1" bandRow="1">
                <a:tableStyleId>{5C22544A-7EE6-4342-B048-85BDC9FD1C3A}</a:tableStyleId>
              </a:tblPr>
              <a:tblGrid>
                <a:gridCol w="536319"/>
                <a:gridCol w="601525"/>
                <a:gridCol w="811312"/>
                <a:gridCol w="464234"/>
                <a:gridCol w="801859"/>
                <a:gridCol w="1913205"/>
              </a:tblGrid>
              <a:tr h="365127">
                <a:tc>
                  <a:txBody>
                    <a:bodyPr/>
                    <a:lstStyle/>
                    <a:p>
                      <a:r>
                        <a:rPr lang="en-US" dirty="0" smtClean="0"/>
                        <a:t>i</a:t>
                      </a:r>
                      <a:endParaRPr lang="en-US" dirty="0"/>
                    </a:p>
                  </a:txBody>
                  <a:tcPr/>
                </a:tc>
                <a:tc>
                  <a:txBody>
                    <a:bodyPr/>
                    <a:lstStyle/>
                    <a:p>
                      <a:r>
                        <a:rPr lang="en-US" dirty="0" smtClean="0"/>
                        <a:t>size</a:t>
                      </a:r>
                      <a:endParaRPr lang="en-US" dirty="0"/>
                    </a:p>
                  </a:txBody>
                  <a:tcPr/>
                </a:tc>
                <a:tc>
                  <a:txBody>
                    <a:bodyPr/>
                    <a:lstStyle/>
                    <a:p>
                      <a:r>
                        <a:rPr lang="en-US" dirty="0" err="1" smtClean="0"/>
                        <a:t>i</a:t>
                      </a:r>
                      <a:r>
                        <a:rPr lang="en-US" baseline="0" dirty="0" smtClean="0"/>
                        <a:t> &lt; size</a:t>
                      </a:r>
                      <a:endParaRPr lang="en-US" dirty="0"/>
                    </a:p>
                  </a:txBody>
                  <a:tcPr/>
                </a:tc>
                <a:tc>
                  <a:txBody>
                    <a:bodyPr/>
                    <a:lstStyle/>
                    <a:p>
                      <a:r>
                        <a:rPr lang="en-US" dirty="0" smtClean="0"/>
                        <a:t>k</a:t>
                      </a:r>
                      <a:endParaRPr lang="en-US" dirty="0"/>
                    </a:p>
                  </a:txBody>
                  <a:tcPr/>
                </a:tc>
                <a:tc>
                  <a:txBody>
                    <a:bodyPr/>
                    <a:lstStyle/>
                    <a:p>
                      <a:r>
                        <a:rPr lang="en-US" dirty="0" smtClean="0"/>
                        <a:t> </a:t>
                      </a:r>
                      <a:r>
                        <a:rPr lang="en-US" dirty="0" err="1" smtClean="0"/>
                        <a:t>arr</a:t>
                      </a:r>
                      <a:r>
                        <a:rPr lang="en-US" dirty="0" smtClean="0"/>
                        <a:t>[k]</a:t>
                      </a:r>
                      <a:endParaRPr lang="en-US" dirty="0"/>
                    </a:p>
                  </a:txBody>
                  <a:tcPr/>
                </a:tc>
                <a:tc>
                  <a:txBody>
                    <a:bodyPr/>
                    <a:lstStyle/>
                    <a:p>
                      <a:r>
                        <a:rPr lang="en-US" dirty="0" smtClean="0"/>
                        <a:t>(k+1)%</a:t>
                      </a:r>
                      <a:r>
                        <a:rPr lang="en-US" dirty="0" err="1" smtClean="0"/>
                        <a:t>arr.length</a:t>
                      </a:r>
                      <a:endParaRPr lang="en-US" dirty="0"/>
                    </a:p>
                  </a:txBody>
                  <a:tcPr/>
                </a:tc>
              </a:tr>
              <a:tr h="365127">
                <a:tc>
                  <a:txBody>
                    <a:bodyPr/>
                    <a:lstStyle/>
                    <a:p>
                      <a:r>
                        <a:rPr lang="en-US" dirty="0" smtClean="0"/>
                        <a:t>0</a:t>
                      </a:r>
                      <a:endParaRPr lang="en-US" dirty="0"/>
                    </a:p>
                  </a:txBody>
                  <a:tcPr/>
                </a:tc>
                <a:tc>
                  <a:txBody>
                    <a:bodyPr/>
                    <a:lstStyle/>
                    <a:p>
                      <a:r>
                        <a:rPr lang="en-US" dirty="0" smtClean="0"/>
                        <a:t>6</a:t>
                      </a:r>
                      <a:endParaRPr lang="en-US" dirty="0"/>
                    </a:p>
                  </a:txBody>
                  <a:tcPr/>
                </a:tc>
                <a:tc>
                  <a:txBody>
                    <a:bodyPr/>
                    <a:lstStyle/>
                    <a:p>
                      <a:r>
                        <a:rPr lang="en-US" dirty="0" smtClean="0"/>
                        <a:t>Y</a:t>
                      </a:r>
                      <a:endParaRPr lang="en-US" dirty="0"/>
                    </a:p>
                  </a:txBody>
                  <a:tcPr/>
                </a:tc>
                <a:tc>
                  <a:txBody>
                    <a:bodyPr/>
                    <a:lstStyle/>
                    <a:p>
                      <a:r>
                        <a:rPr lang="en-US" dirty="0" smtClean="0"/>
                        <a:t>0</a:t>
                      </a:r>
                      <a:endParaRPr lang="en-US" dirty="0"/>
                    </a:p>
                  </a:txBody>
                  <a:tcPr/>
                </a:tc>
                <a:tc>
                  <a:txBody>
                    <a:bodyPr/>
                    <a:lstStyle/>
                    <a:p>
                      <a:r>
                        <a:rPr lang="en-US" dirty="0" smtClean="0"/>
                        <a:t>3</a:t>
                      </a:r>
                      <a:endParaRPr lang="en-US" dirty="0"/>
                    </a:p>
                  </a:txBody>
                  <a:tcPr/>
                </a:tc>
                <a:tc>
                  <a:txBody>
                    <a:bodyPr/>
                    <a:lstStyle/>
                    <a:p>
                      <a:r>
                        <a:rPr lang="en-US" dirty="0" smtClean="0"/>
                        <a:t>(0+1)%6 = 1</a:t>
                      </a:r>
                      <a:endParaRPr lang="en-US" dirty="0"/>
                    </a:p>
                  </a:txBody>
                  <a:tcPr/>
                </a:tc>
              </a:tr>
              <a:tr h="365127">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Y</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(1+1)%6 = 2</a:t>
                      </a:r>
                      <a:endParaRPr lang="en-US" dirty="0"/>
                    </a:p>
                  </a:txBody>
                  <a:tcPr/>
                </a:tc>
              </a:tr>
              <a:tr h="365127">
                <a:tc>
                  <a:txBody>
                    <a:bodyPr/>
                    <a:lstStyle/>
                    <a:p>
                      <a:r>
                        <a:rPr lang="en-US" dirty="0" smtClean="0"/>
                        <a:t>2</a:t>
                      </a:r>
                      <a:endParaRPr lang="en-US" dirty="0"/>
                    </a:p>
                  </a:txBody>
                  <a:tcPr/>
                </a:tc>
                <a:tc>
                  <a:txBody>
                    <a:bodyPr/>
                    <a:lstStyle/>
                    <a:p>
                      <a:r>
                        <a:rPr lang="en-US" dirty="0" smtClean="0"/>
                        <a:t>6</a:t>
                      </a:r>
                      <a:endParaRPr lang="en-US" dirty="0"/>
                    </a:p>
                  </a:txBody>
                  <a:tcPr/>
                </a:tc>
                <a:tc>
                  <a:txBody>
                    <a:bodyPr/>
                    <a:lstStyle/>
                    <a:p>
                      <a:r>
                        <a:rPr lang="en-US" dirty="0" smtClean="0"/>
                        <a:t>Y</a:t>
                      </a:r>
                      <a:endParaRPr lang="en-US" dirty="0"/>
                    </a:p>
                  </a:txBody>
                  <a:tcPr/>
                </a:tc>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(2+1)%6 = 3</a:t>
                      </a:r>
                      <a:endParaRPr lang="en-US" dirty="0"/>
                    </a:p>
                  </a:txBody>
                  <a:tcPr/>
                </a:tc>
              </a:tr>
              <a:tr h="365127">
                <a:tc>
                  <a:txBody>
                    <a:bodyPr/>
                    <a:lstStyle/>
                    <a:p>
                      <a:r>
                        <a:rPr lang="en-US" dirty="0" smtClean="0"/>
                        <a:t>3</a:t>
                      </a:r>
                      <a:endParaRPr lang="en-US" dirty="0"/>
                    </a:p>
                  </a:txBody>
                  <a:tcPr/>
                </a:tc>
                <a:tc>
                  <a:txBody>
                    <a:bodyPr/>
                    <a:lstStyle/>
                    <a:p>
                      <a:r>
                        <a:rPr lang="en-US" dirty="0" smtClean="0"/>
                        <a:t>6</a:t>
                      </a:r>
                      <a:endParaRPr lang="en-US" dirty="0"/>
                    </a:p>
                  </a:txBody>
                  <a:tcPr/>
                </a:tc>
                <a:tc>
                  <a:txBody>
                    <a:bodyPr/>
                    <a:lstStyle/>
                    <a:p>
                      <a:r>
                        <a:rPr lang="en-US" dirty="0" smtClean="0"/>
                        <a:t>Y</a:t>
                      </a:r>
                      <a:endParaRPr lang="en-US" dirty="0"/>
                    </a:p>
                  </a:txBody>
                  <a:tcPr/>
                </a:tc>
                <a:tc>
                  <a:txBody>
                    <a:bodyPr/>
                    <a:lstStyle/>
                    <a:p>
                      <a:r>
                        <a:rPr lang="en-US" dirty="0" smtClean="0"/>
                        <a:t>3</a:t>
                      </a:r>
                      <a:endParaRPr lang="en-US" dirty="0"/>
                    </a:p>
                  </a:txBody>
                  <a:tcPr/>
                </a:tc>
                <a:tc>
                  <a:txBody>
                    <a:bodyPr/>
                    <a:lstStyle/>
                    <a:p>
                      <a:r>
                        <a:rPr lang="en-US" dirty="0" smtClean="0"/>
                        <a:t>6</a:t>
                      </a:r>
                      <a:endParaRPr lang="en-US" dirty="0"/>
                    </a:p>
                  </a:txBody>
                  <a:tcPr/>
                </a:tc>
                <a:tc>
                  <a:txBody>
                    <a:bodyPr/>
                    <a:lstStyle/>
                    <a:p>
                      <a:r>
                        <a:rPr lang="en-US" dirty="0" smtClean="0"/>
                        <a:t>(3+1)%6 = 4</a:t>
                      </a:r>
                      <a:endParaRPr lang="en-US" dirty="0"/>
                    </a:p>
                  </a:txBody>
                  <a:tcPr/>
                </a:tc>
              </a:tr>
              <a:tr h="365127">
                <a:tc>
                  <a:txBody>
                    <a:bodyPr/>
                    <a:lstStyle/>
                    <a:p>
                      <a:r>
                        <a:rPr lang="en-US" dirty="0" smtClean="0"/>
                        <a:t>4</a:t>
                      </a:r>
                      <a:endParaRPr lang="en-US" dirty="0"/>
                    </a:p>
                  </a:txBody>
                  <a:tcPr/>
                </a:tc>
                <a:tc>
                  <a:txBody>
                    <a:bodyPr/>
                    <a:lstStyle/>
                    <a:p>
                      <a:r>
                        <a:rPr lang="en-US" dirty="0" smtClean="0"/>
                        <a:t>6</a:t>
                      </a:r>
                      <a:endParaRPr lang="en-US" dirty="0"/>
                    </a:p>
                  </a:txBody>
                  <a:tcPr/>
                </a:tc>
                <a:tc>
                  <a:txBody>
                    <a:bodyPr/>
                    <a:lstStyle/>
                    <a:p>
                      <a:r>
                        <a:rPr lang="en-US" dirty="0" smtClean="0"/>
                        <a:t>Y</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c>
                  <a:txBody>
                    <a:bodyPr/>
                    <a:lstStyle/>
                    <a:p>
                      <a:r>
                        <a:rPr lang="en-US" dirty="0" smtClean="0"/>
                        <a:t>(4+1)%6 = 5</a:t>
                      </a:r>
                      <a:endParaRPr lang="en-US" dirty="0"/>
                    </a:p>
                  </a:txBody>
                  <a:tcPr/>
                </a:tc>
              </a:tr>
              <a:tr h="365127">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Y</a:t>
                      </a:r>
                      <a:endParaRPr lang="en-US" dirty="0"/>
                    </a:p>
                  </a:txBody>
                  <a:tcPr/>
                </a:tc>
                <a:tc>
                  <a:txBody>
                    <a:bodyPr/>
                    <a:lstStyle/>
                    <a:p>
                      <a:r>
                        <a:rPr lang="en-US" dirty="0" smtClean="0"/>
                        <a:t>5</a:t>
                      </a:r>
                      <a:endParaRPr lang="en-US" dirty="0"/>
                    </a:p>
                  </a:txBody>
                  <a:tcPr/>
                </a:tc>
                <a:tc>
                  <a:txBody>
                    <a:bodyPr/>
                    <a:lstStyle/>
                    <a:p>
                      <a:r>
                        <a:rPr lang="en-US" dirty="0" smtClean="0"/>
                        <a:t>8</a:t>
                      </a:r>
                      <a:endParaRPr lang="en-US" dirty="0"/>
                    </a:p>
                  </a:txBody>
                  <a:tcPr/>
                </a:tc>
                <a:tc>
                  <a:txBody>
                    <a:bodyPr/>
                    <a:lstStyle/>
                    <a:p>
                      <a:r>
                        <a:rPr lang="en-US" dirty="0" smtClean="0"/>
                        <a:t>(5+1)%6 = 0</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	</a:t>
            </a:r>
            <a:endParaRPr lang="en-US" dirty="0"/>
          </a:p>
        </p:txBody>
      </p:sp>
      <p:sp>
        <p:nvSpPr>
          <p:cNvPr id="3" name="Content Placeholder 2"/>
          <p:cNvSpPr>
            <a:spLocks noGrp="1"/>
          </p:cNvSpPr>
          <p:nvPr>
            <p:ph idx="1"/>
          </p:nvPr>
        </p:nvSpPr>
        <p:spPr/>
        <p:txBody>
          <a:bodyPr/>
          <a:lstStyle/>
          <a:p>
            <a:r>
              <a:rPr lang="en-US" dirty="0" smtClean="0"/>
              <a:t>Create a Tracing of the backward traversal</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6</a:t>
            </a:fld>
            <a:endParaRPr lang="en-US"/>
          </a:p>
        </p:txBody>
      </p:sp>
      <p:pic>
        <p:nvPicPr>
          <p:cNvPr id="4098" name="Picture 2" descr="E:\Fall 2018\CSE 220\Slides\4.PNG"/>
          <p:cNvPicPr>
            <a:picLocks noChangeAspect="1" noChangeArrowheads="1"/>
          </p:cNvPicPr>
          <p:nvPr/>
        </p:nvPicPr>
        <p:blipFill>
          <a:blip r:embed="rId2"/>
          <a:srcRect/>
          <a:stretch>
            <a:fillRect/>
          </a:stretch>
        </p:blipFill>
        <p:spPr bwMode="auto">
          <a:xfrm>
            <a:off x="2647189" y="2518117"/>
            <a:ext cx="5807494" cy="295737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2321"/>
          </a:xfrm>
        </p:spPr>
        <p:txBody>
          <a:bodyPr/>
          <a:lstStyle/>
          <a:p>
            <a:r>
              <a:rPr lang="en-US" dirty="0" err="1" smtClean="0"/>
              <a:t>Linearizing</a:t>
            </a:r>
            <a:r>
              <a:rPr lang="en-US" dirty="0" smtClean="0"/>
              <a:t> a Circular Array</a:t>
            </a:r>
            <a:endParaRPr lang="en-US" dirty="0"/>
          </a:p>
        </p:txBody>
      </p:sp>
      <p:sp>
        <p:nvSpPr>
          <p:cNvPr id="3" name="Content Placeholder 2"/>
          <p:cNvSpPr>
            <a:spLocks noGrp="1"/>
          </p:cNvSpPr>
          <p:nvPr>
            <p:ph idx="1"/>
          </p:nvPr>
        </p:nvSpPr>
        <p:spPr>
          <a:xfrm>
            <a:off x="838200" y="1645920"/>
            <a:ext cx="10515600" cy="4531043"/>
          </a:xfrm>
        </p:spPr>
        <p:txBody>
          <a:bodyPr/>
          <a:lstStyle/>
          <a:p>
            <a:pPr algn="just"/>
            <a:r>
              <a:rPr lang="en-US" dirty="0" err="1" smtClean="0"/>
              <a:t>Linearizing</a:t>
            </a:r>
            <a:r>
              <a:rPr lang="en-US" dirty="0" smtClean="0"/>
              <a:t> a circular produces a linear array where the first element is at index 0, and the last element is at index size - 1. It's basically copying the circular array into a linear one, element by element, such that </a:t>
            </a:r>
            <a:r>
              <a:rPr lang="en-US" dirty="0" err="1" smtClean="0"/>
              <a:t>circArr</a:t>
            </a:r>
            <a:r>
              <a:rPr lang="en-US" dirty="0" smtClean="0"/>
              <a:t>[start] -&gt; </a:t>
            </a:r>
            <a:r>
              <a:rPr lang="en-US" dirty="0" err="1" smtClean="0"/>
              <a:t>linearArr</a:t>
            </a:r>
            <a:r>
              <a:rPr lang="en-US" dirty="0" smtClean="0"/>
              <a:t>[0], </a:t>
            </a:r>
            <a:r>
              <a:rPr lang="en-US" dirty="0" err="1" smtClean="0"/>
              <a:t>circArr</a:t>
            </a:r>
            <a:r>
              <a:rPr lang="en-US" dirty="0" smtClean="0"/>
              <a:t>[start + 1] -&gt; </a:t>
            </a:r>
            <a:r>
              <a:rPr lang="en-US" dirty="0" err="1" smtClean="0"/>
              <a:t>linearArr</a:t>
            </a:r>
            <a:r>
              <a:rPr lang="en-US" dirty="0" smtClean="0"/>
              <a:t>[1], </a:t>
            </a:r>
            <a:r>
              <a:rPr lang="en-US" dirty="0" err="1" smtClean="0"/>
              <a:t>circArr</a:t>
            </a:r>
            <a:r>
              <a:rPr lang="en-US" dirty="0" smtClean="0"/>
              <a:t>[start + 2] -&gt; </a:t>
            </a:r>
            <a:r>
              <a:rPr lang="en-US" dirty="0" err="1" smtClean="0"/>
              <a:t>linearArr</a:t>
            </a:r>
            <a:r>
              <a:rPr lang="en-US" dirty="0" smtClean="0"/>
              <a:t>[2], and so on.</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7</a:t>
            </a:fld>
            <a:endParaRPr lang="en-US"/>
          </a:p>
        </p:txBody>
      </p:sp>
      <p:pic>
        <p:nvPicPr>
          <p:cNvPr id="5122" name="Picture 2" descr="E:\Fall 2018\CSE 220\Slides\5.PNG"/>
          <p:cNvPicPr>
            <a:picLocks noChangeAspect="1" noChangeArrowheads="1"/>
          </p:cNvPicPr>
          <p:nvPr/>
        </p:nvPicPr>
        <p:blipFill>
          <a:blip r:embed="rId2"/>
          <a:srcRect/>
          <a:stretch>
            <a:fillRect/>
          </a:stretch>
        </p:blipFill>
        <p:spPr bwMode="auto">
          <a:xfrm>
            <a:off x="2149417" y="3685737"/>
            <a:ext cx="7155020" cy="269171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a circular array, the position is not the index, but rather it is the offset from the front element. You can compute the index into the underlying array using the by-now familiar relation</a:t>
            </a:r>
          </a:p>
          <a:p>
            <a:pPr>
              <a:buNone/>
            </a:pPr>
            <a:r>
              <a:rPr lang="en-US" dirty="0" smtClean="0"/>
              <a:t>   (front + offset) % </a:t>
            </a:r>
            <a:r>
              <a:rPr lang="en-US" dirty="0" err="1" smtClean="0"/>
              <a:t>circArr.length</a:t>
            </a:r>
            <a:r>
              <a:rPr lang="en-US" dirty="0" smtClean="0"/>
              <a:t>.</a:t>
            </a:r>
          </a:p>
          <a:p>
            <a:r>
              <a:rPr lang="en-US" dirty="0" smtClean="0"/>
              <a:t>Inserting into a circular array is no different that inserting into a linear array — we need to </a:t>
            </a:r>
            <a:r>
              <a:rPr lang="en-US" b="1" dirty="0" smtClean="0"/>
              <a:t>shift elements one position </a:t>
            </a:r>
            <a:r>
              <a:rPr lang="en-US" dirty="0" smtClean="0"/>
              <a:t>to the </a:t>
            </a:r>
            <a:r>
              <a:rPr lang="en-US" b="1" dirty="0" smtClean="0"/>
              <a:t>right </a:t>
            </a:r>
            <a:r>
              <a:rPr lang="en-US" dirty="0" smtClean="0"/>
              <a:t>to create a space for the new element.</a:t>
            </a:r>
          </a:p>
          <a:p>
            <a:r>
              <a:rPr lang="en-US" dirty="0" smtClean="0"/>
              <a:t>we need to know the following:</a:t>
            </a:r>
          </a:p>
          <a:p>
            <a:pPr>
              <a:buNone/>
            </a:pPr>
            <a:r>
              <a:rPr lang="en-US" dirty="0" smtClean="0"/>
              <a:t>		1. the </a:t>
            </a:r>
            <a:r>
              <a:rPr lang="en-US" b="1" dirty="0" smtClean="0"/>
              <a:t>index where to start shifting, and</a:t>
            </a:r>
          </a:p>
          <a:p>
            <a:pPr>
              <a:buNone/>
            </a:pPr>
            <a:r>
              <a:rPr lang="en-US" dirty="0" smtClean="0"/>
              <a:t>		2. the </a:t>
            </a:r>
            <a:r>
              <a:rPr lang="en-US" b="1" dirty="0" smtClean="0"/>
              <a:t>number of elements to shift.</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r>
              <a:rPr lang="en-US" smtClean="0"/>
              <a:t>10/1/2018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9</a:t>
            </a:fld>
            <a:endParaRPr lang="en-US"/>
          </a:p>
        </p:txBody>
      </p:sp>
      <p:pic>
        <p:nvPicPr>
          <p:cNvPr id="6" name="Picture 2" descr="E:\Fall 2018\CSE 220\Slides\6.PNG"/>
          <p:cNvPicPr>
            <a:picLocks noGrp="1" noChangeAspect="1" noChangeArrowheads="1"/>
          </p:cNvPicPr>
          <p:nvPr>
            <p:ph idx="1"/>
          </p:nvPr>
        </p:nvPicPr>
        <p:blipFill>
          <a:blip r:embed="rId2"/>
          <a:srcRect/>
          <a:stretch>
            <a:fillRect/>
          </a:stretch>
        </p:blipFill>
        <p:spPr bwMode="auto">
          <a:xfrm>
            <a:off x="2027625" y="1828800"/>
            <a:ext cx="7796255" cy="382973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630</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CSE 220</vt:lpstr>
      <vt:lpstr>Linear Array</vt:lpstr>
      <vt:lpstr>Circular Array</vt:lpstr>
      <vt:lpstr>Example</vt:lpstr>
      <vt:lpstr>Forward &amp; Backward Traversing</vt:lpstr>
      <vt:lpstr>Assignment 1 </vt:lpstr>
      <vt:lpstr>Linearizing a Circular Array</vt:lpstr>
      <vt:lpstr>Insertion</vt:lpstr>
      <vt:lpstr>Example</vt:lpstr>
      <vt:lpstr>Insertion</vt:lpstr>
      <vt:lpstr>PowerPoint Presentation</vt:lpstr>
      <vt:lpstr>Removing an element</vt:lpstr>
      <vt:lpstr>Removing an element</vt:lpstr>
      <vt:lpstr>PowerPoint Presentation</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110</dc:title>
  <dc:creator>Saud</dc:creator>
  <cp:lastModifiedBy>Jannatun Noor Mukta</cp:lastModifiedBy>
  <cp:revision>74</cp:revision>
  <dcterms:created xsi:type="dcterms:W3CDTF">2018-09-29T15:24:35Z</dcterms:created>
  <dcterms:modified xsi:type="dcterms:W3CDTF">2019-05-13T04:07:49Z</dcterms:modified>
</cp:coreProperties>
</file>