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60" r:id="rId5"/>
    <p:sldId id="259" r:id="rId6"/>
    <p:sldId id="265" r:id="rId7"/>
    <p:sldId id="264" r:id="rId8"/>
    <p:sldId id="263" r:id="rId9"/>
    <p:sldId id="262" r:id="rId10"/>
    <p:sldId id="261" r:id="rId11"/>
    <p:sldId id="270" r:id="rId12"/>
    <p:sldId id="269" r:id="rId13"/>
    <p:sldId id="268" r:id="rId14"/>
    <p:sldId id="267" r:id="rId15"/>
    <p:sldId id="266" r:id="rId16"/>
    <p:sldId id="275" r:id="rId17"/>
    <p:sldId id="274" r:id="rId18"/>
    <p:sldId id="276" r:id="rId19"/>
    <p:sldId id="278" r:id="rId20"/>
    <p:sldId id="277" r:id="rId21"/>
    <p:sldId id="280" r:id="rId22"/>
    <p:sldId id="279" r:id="rId23"/>
    <p:sldId id="273" r:id="rId24"/>
    <p:sldId id="272" r:id="rId25"/>
    <p:sldId id="27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660"/>
  </p:normalViewPr>
  <p:slideViewPr>
    <p:cSldViewPr snapToGrid="0">
      <p:cViewPr varScale="1">
        <p:scale>
          <a:sx n="70" d="100"/>
          <a:sy n="70" d="100"/>
        </p:scale>
        <p:origin x="9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6/12/2019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6</a:t>
            </a:fld>
            <a:endParaRPr lang="en-US"/>
          </a:p>
        </p:txBody>
      </p:sp>
    </p:spTree>
    <p:extLst>
      <p:ext uri="{BB962C8B-B14F-4D97-AF65-F5344CB8AC3E}">
        <p14:creationId xmlns:p14="http://schemas.microsoft.com/office/powerpoint/2010/main" val="13330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2823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81646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8792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354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2287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0781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10/9/2018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0110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10/9/2018</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68495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10/9/2018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54264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56094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68865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10/9/2018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199259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988" y="439975"/>
            <a:ext cx="9144000" cy="2387600"/>
          </a:xfrm>
        </p:spPr>
        <p:txBody>
          <a:bodyPr/>
          <a:lstStyle/>
          <a:p>
            <a:r>
              <a:rPr lang="en-US" dirty="0" smtClean="0"/>
              <a:t>CSE 220</a:t>
            </a:r>
            <a:endParaRPr lang="en-US" dirty="0"/>
          </a:p>
        </p:txBody>
      </p:sp>
      <p:sp>
        <p:nvSpPr>
          <p:cNvPr id="3" name="Subtitle 2"/>
          <p:cNvSpPr>
            <a:spLocks noGrp="1"/>
          </p:cNvSpPr>
          <p:nvPr>
            <p:ph type="subTitle" idx="1"/>
          </p:nvPr>
        </p:nvSpPr>
        <p:spPr/>
        <p:txBody>
          <a:bodyPr>
            <a:normAutofit lnSpcReduction="10000"/>
          </a:bodyPr>
          <a:lstStyle/>
          <a:p>
            <a:r>
              <a:rPr lang="en-US" dirty="0"/>
              <a:t>Jannatun Noor</a:t>
            </a:r>
          </a:p>
          <a:p>
            <a:r>
              <a:rPr lang="en-US" dirty="0"/>
              <a:t>Jannatun.noor@bracu.ac.bd</a:t>
            </a:r>
          </a:p>
          <a:p>
            <a:endParaRPr lang="en-US" dirty="0"/>
          </a:p>
          <a:p>
            <a:r>
              <a:rPr lang="en-US" dirty="0"/>
              <a:t>Lecture Made by: </a:t>
            </a:r>
            <a:r>
              <a:rPr lang="en-US" dirty="0" err="1"/>
              <a:t>Aminul</a:t>
            </a:r>
            <a:r>
              <a:rPr lang="en-US" dirty="0"/>
              <a:t> </a:t>
            </a:r>
            <a:r>
              <a:rPr lang="en-US" dirty="0" err="1"/>
              <a:t>Huq</a:t>
            </a:r>
            <a:endParaRPr lang="en-US" dirty="0"/>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an infix expression to postfix</a:t>
            </a:r>
          </a:p>
        </p:txBody>
      </p:sp>
      <p:sp>
        <p:nvSpPr>
          <p:cNvPr id="3" name="Content Placeholder 2"/>
          <p:cNvSpPr>
            <a:spLocks noGrp="1"/>
          </p:cNvSpPr>
          <p:nvPr>
            <p:ph idx="1"/>
          </p:nvPr>
        </p:nvSpPr>
        <p:spPr/>
        <p:txBody>
          <a:bodyPr/>
          <a:lstStyle/>
          <a:p>
            <a:pPr algn="just"/>
            <a:r>
              <a:rPr lang="en-US" dirty="0"/>
              <a:t>This sequence shows the use of a stack to convert the infix expression (5 * ( ( (9 + 8) * (4 * 6) ) + 7) ) to its postfix form 5 9 8 + 4 6 * * 7 + *. We proceed from left to right through the expression: If we encounter a number, we write it to the output; if we encounter a left parenthesis, we ignore it; if we encounter an operator, we push it on the stack; and if we encounter a right parenthesis, we write the operator at the top of the stack to the output.</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10</a:t>
            </a:fld>
            <a:endParaRPr lang="en-US"/>
          </a:p>
        </p:txBody>
      </p:sp>
    </p:spTree>
    <p:extLst>
      <p:ext uri="{BB962C8B-B14F-4D97-AF65-F5344CB8AC3E}">
        <p14:creationId xmlns:p14="http://schemas.microsoft.com/office/powerpoint/2010/main" val="315010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121" y="704291"/>
            <a:ext cx="2267324" cy="5418237"/>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11</a:t>
            </a:fld>
            <a:endParaRPr lang="en-US"/>
          </a:p>
        </p:txBody>
      </p:sp>
      <p:sp>
        <p:nvSpPr>
          <p:cNvPr id="7" name="TextBox 6"/>
          <p:cNvSpPr txBox="1"/>
          <p:nvPr/>
        </p:nvSpPr>
        <p:spPr>
          <a:xfrm>
            <a:off x="5718412" y="2456597"/>
            <a:ext cx="5076967" cy="923330"/>
          </a:xfrm>
          <a:prstGeom prst="rect">
            <a:avLst/>
          </a:prstGeom>
          <a:noFill/>
        </p:spPr>
        <p:txBody>
          <a:bodyPr wrap="square" rtlCol="0">
            <a:spAutoFit/>
          </a:bodyPr>
          <a:lstStyle/>
          <a:p>
            <a:pPr marL="342900" indent="-342900">
              <a:buAutoNum type="arabicPeriod"/>
            </a:pPr>
            <a:r>
              <a:rPr lang="en-US" dirty="0" smtClean="0"/>
              <a:t>Convert </a:t>
            </a:r>
            <a:r>
              <a:rPr lang="en-US" dirty="0"/>
              <a:t>to postfix </a:t>
            </a:r>
            <a:r>
              <a:rPr lang="en-US" dirty="0" smtClean="0"/>
              <a:t>expression from the following expression</a:t>
            </a:r>
          </a:p>
          <a:p>
            <a:r>
              <a:rPr lang="en-US" dirty="0"/>
              <a:t>( 5 * ( ( 9 * 8 ) + ( 7 * ( 4 + 6 ) ) ) </a:t>
            </a:r>
            <a:r>
              <a:rPr lang="en-US" dirty="0" smtClean="0"/>
              <a:t>) </a:t>
            </a:r>
            <a:endParaRPr lang="en-US" dirty="0"/>
          </a:p>
        </p:txBody>
      </p:sp>
    </p:spTree>
    <p:extLst>
      <p:ext uri="{BB962C8B-B14F-4D97-AF65-F5344CB8AC3E}">
        <p14:creationId xmlns:p14="http://schemas.microsoft.com/office/powerpoint/2010/main" val="273729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Rather than removing the most recently inserted element, we remove the element that has been in the queue the longest.</a:t>
            </a:r>
          </a:p>
          <a:p>
            <a:pPr algn="just"/>
            <a:r>
              <a:rPr lang="en-US" dirty="0"/>
              <a:t>The first-in, first-out (FIFO) queue is </a:t>
            </a:r>
            <a:r>
              <a:rPr lang="en-US" dirty="0" smtClean="0"/>
              <a:t>similar </a:t>
            </a:r>
            <a:r>
              <a:rPr lang="en-US" dirty="0"/>
              <a:t>to the pushdown stack but uses the opposite rule to decide which element to remove for </a:t>
            </a:r>
            <a:r>
              <a:rPr lang="en-US" dirty="0" smtClean="0"/>
              <a:t>remove</a:t>
            </a:r>
          </a:p>
          <a:p>
            <a:r>
              <a:rPr lang="en-US" dirty="0"/>
              <a:t>People moving on an escalator. The people who got on the escalator first will be the first </a:t>
            </a:r>
            <a:r>
              <a:rPr lang="en-US" dirty="0" smtClean="0"/>
              <a:t>one to </a:t>
            </a:r>
            <a:r>
              <a:rPr lang="en-US" dirty="0"/>
              <a:t>step out of it</a:t>
            </a:r>
            <a:r>
              <a:rPr lang="en-US" dirty="0" smtClean="0"/>
              <a:t>.</a:t>
            </a:r>
          </a:p>
          <a:p>
            <a:r>
              <a:rPr lang="en-US" dirty="0"/>
              <a:t>People standing outside the ticketing window of a cinema hall. The first person in the </a:t>
            </a:r>
            <a:r>
              <a:rPr lang="en-US" dirty="0" smtClean="0"/>
              <a:t>line will </a:t>
            </a:r>
            <a:r>
              <a:rPr lang="en-US" dirty="0"/>
              <a:t>get the ticket first and thus will be the first one to move out of it</a:t>
            </a:r>
            <a:r>
              <a:rPr lang="en-US" dirty="0" smtClean="0"/>
              <a:t>.</a:t>
            </a:r>
          </a:p>
          <a:p>
            <a:r>
              <a:rPr lang="en-US" dirty="0"/>
              <a:t>The elements in a queue are added at one </a:t>
            </a:r>
            <a:r>
              <a:rPr lang="en-US" dirty="0" smtClean="0"/>
              <a:t>end called </a:t>
            </a:r>
            <a:r>
              <a:rPr lang="en-US" dirty="0"/>
              <a:t>the REAR and removed from the other end called the FRONT.</a:t>
            </a:r>
            <a:endParaRPr lang="en-US" dirty="0" smtClean="0"/>
          </a:p>
          <a:p>
            <a:pPr algn="just"/>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12</a:t>
            </a:fld>
            <a:endParaRPr lang="en-US"/>
          </a:p>
        </p:txBody>
      </p:sp>
    </p:spTree>
    <p:extLst>
      <p:ext uri="{BB962C8B-B14F-4D97-AF65-F5344CB8AC3E}">
        <p14:creationId xmlns:p14="http://schemas.microsoft.com/office/powerpoint/2010/main" val="252286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queue example</a:t>
            </a:r>
          </a:p>
        </p:txBody>
      </p:sp>
      <p:sp>
        <p:nvSpPr>
          <p:cNvPr id="3" name="Content Placeholder 2"/>
          <p:cNvSpPr>
            <a:spLocks noGrp="1"/>
          </p:cNvSpPr>
          <p:nvPr>
            <p:ph idx="1"/>
          </p:nvPr>
        </p:nvSpPr>
        <p:spPr/>
        <p:txBody>
          <a:bodyPr/>
          <a:lstStyle/>
          <a:p>
            <a:pPr algn="just"/>
            <a:r>
              <a:rPr lang="en-US" dirty="0"/>
              <a:t>This list shows the result of the sequence of operations in the left column (top to bottom), where a letter denotes put and an asterisk denotes get. Each line displays the operation, the letter returned for get operations, and the contents of the queue in order from least recently inserted to most recently inserted, left to right.</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13</a:t>
            </a:fld>
            <a:endParaRPr lang="en-US"/>
          </a:p>
        </p:txBody>
      </p:sp>
    </p:spTree>
    <p:extLst>
      <p:ext uri="{BB962C8B-B14F-4D97-AF65-F5344CB8AC3E}">
        <p14:creationId xmlns:p14="http://schemas.microsoft.com/office/powerpoint/2010/main" val="301751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70361"/>
            <a:ext cx="2325069" cy="6168551"/>
          </a:xfrm>
          <a:prstGeom prst="rect">
            <a:avLst/>
          </a:prstGeom>
        </p:spPr>
      </p:pic>
      <p:sp>
        <p:nvSpPr>
          <p:cNvPr id="7" name="TextBox 6"/>
          <p:cNvSpPr txBox="1"/>
          <p:nvPr/>
        </p:nvSpPr>
        <p:spPr>
          <a:xfrm>
            <a:off x="5595582" y="3862316"/>
            <a:ext cx="5349922" cy="2031325"/>
          </a:xfrm>
          <a:prstGeom prst="rect">
            <a:avLst/>
          </a:prstGeom>
          <a:noFill/>
        </p:spPr>
        <p:txBody>
          <a:bodyPr wrap="square" rtlCol="0">
            <a:spAutoFit/>
          </a:bodyPr>
          <a:lstStyle/>
          <a:p>
            <a:r>
              <a:rPr lang="en-US" dirty="0"/>
              <a:t>1. A letter means </a:t>
            </a:r>
            <a:r>
              <a:rPr lang="en-US" dirty="0" smtClean="0"/>
              <a:t>put/push </a:t>
            </a:r>
            <a:r>
              <a:rPr lang="en-US" dirty="0"/>
              <a:t>and an asterisk </a:t>
            </a:r>
            <a:r>
              <a:rPr lang="en-US"/>
              <a:t>means </a:t>
            </a:r>
            <a:r>
              <a:rPr lang="en-US" smtClean="0"/>
              <a:t>get/pop </a:t>
            </a:r>
            <a:r>
              <a:rPr lang="en-US" dirty="0"/>
              <a:t>in the sequence</a:t>
            </a:r>
          </a:p>
          <a:p>
            <a:r>
              <a:rPr lang="en-US" dirty="0"/>
              <a:t>E A S * Y * Q U E * * * S T * * * I O * N * * *.</a:t>
            </a:r>
          </a:p>
          <a:p>
            <a:r>
              <a:rPr lang="en-US" dirty="0"/>
              <a:t>Give the sequence of values returned by the get operations when this sequence of operations is performed on an initially empty FIFO queue.</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489" y="570878"/>
            <a:ext cx="4591691" cy="2562583"/>
          </a:xfrm>
          <a:prstGeom prst="rect">
            <a:avLst/>
          </a:prstGeom>
        </p:spPr>
      </p:pic>
    </p:spTree>
    <p:extLst>
      <p:ext uri="{BB962C8B-B14F-4D97-AF65-F5344CB8AC3E}">
        <p14:creationId xmlns:p14="http://schemas.microsoft.com/office/powerpoint/2010/main" val="100307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 &amp; Underflow</a:t>
            </a:r>
            <a:endParaRPr lang="en-US" dirty="0"/>
          </a:p>
        </p:txBody>
      </p:sp>
      <p:sp>
        <p:nvSpPr>
          <p:cNvPr id="3" name="Content Placeholder 2"/>
          <p:cNvSpPr>
            <a:spLocks noGrp="1"/>
          </p:cNvSpPr>
          <p:nvPr>
            <p:ph idx="1"/>
          </p:nvPr>
        </p:nvSpPr>
        <p:spPr/>
        <p:txBody>
          <a:bodyPr/>
          <a:lstStyle/>
          <a:p>
            <a:r>
              <a:rPr lang="en-US" dirty="0"/>
              <a:t>before inserting an element in a queue, we </a:t>
            </a:r>
            <a:r>
              <a:rPr lang="en-US" dirty="0" smtClean="0"/>
              <a:t>must check </a:t>
            </a:r>
            <a:r>
              <a:rPr lang="en-US" dirty="0"/>
              <a:t>for overflow conditions. An overflow will occur </a:t>
            </a:r>
            <a:r>
              <a:rPr lang="en-US" dirty="0" smtClean="0"/>
              <a:t>when we </a:t>
            </a:r>
            <a:r>
              <a:rPr lang="en-US" dirty="0"/>
              <a:t>try to insert an element into a queue that is already full</a:t>
            </a:r>
            <a:r>
              <a:rPr lang="en-US" dirty="0" smtClean="0"/>
              <a:t>. When </a:t>
            </a:r>
            <a:r>
              <a:rPr lang="en-US" dirty="0"/>
              <a:t>REAR = MAX – 1, where MAX is the size of the queue, </a:t>
            </a:r>
            <a:r>
              <a:rPr lang="en-US" dirty="0" smtClean="0"/>
              <a:t>we have </a:t>
            </a:r>
            <a:r>
              <a:rPr lang="en-US" dirty="0"/>
              <a:t>an overflow condition</a:t>
            </a:r>
            <a:r>
              <a:rPr lang="en-US" dirty="0" smtClean="0"/>
              <a:t>.</a:t>
            </a:r>
          </a:p>
          <a:p>
            <a:r>
              <a:rPr lang="en-US" dirty="0"/>
              <a:t>before deleting an element from a queue, </a:t>
            </a:r>
            <a:r>
              <a:rPr lang="en-US" dirty="0" smtClean="0"/>
              <a:t>we must </a:t>
            </a:r>
            <a:r>
              <a:rPr lang="en-US" dirty="0"/>
              <a:t>check for underflow conditions. An underflow </a:t>
            </a:r>
            <a:r>
              <a:rPr lang="en-US" dirty="0" smtClean="0"/>
              <a:t>condition occurs </a:t>
            </a:r>
            <a:r>
              <a:rPr lang="en-US" dirty="0"/>
              <a:t>when we try to delete an element from a queue </a:t>
            </a:r>
            <a:r>
              <a:rPr lang="en-US" dirty="0" smtClean="0"/>
              <a:t>that is </a:t>
            </a:r>
            <a:r>
              <a:rPr lang="en-US" dirty="0"/>
              <a:t>already empty. If FRONT = –1 and REAR = –1, it means </a:t>
            </a:r>
            <a:r>
              <a:rPr lang="en-US" dirty="0" smtClean="0"/>
              <a:t>there is </a:t>
            </a:r>
            <a:r>
              <a:rPr lang="en-US" dirty="0"/>
              <a:t>no element in the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15</a:t>
            </a:fld>
            <a:endParaRPr lang="en-US"/>
          </a:p>
        </p:txBody>
      </p:sp>
    </p:spTree>
    <p:extLst>
      <p:ext uri="{BB962C8B-B14F-4D97-AF65-F5344CB8AC3E}">
        <p14:creationId xmlns:p14="http://schemas.microsoft.com/office/powerpoint/2010/main" val="184322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Queue</a:t>
            </a:r>
            <a:endParaRPr lang="en-US" dirty="0"/>
          </a:p>
        </p:txBody>
      </p:sp>
      <p:sp>
        <p:nvSpPr>
          <p:cNvPr id="3" name="Content Placeholder 2"/>
          <p:cNvSpPr>
            <a:spLocks noGrp="1"/>
          </p:cNvSpPr>
          <p:nvPr>
            <p:ph idx="1"/>
          </p:nvPr>
        </p:nvSpPr>
        <p:spPr/>
        <p:txBody>
          <a:bodyPr/>
          <a:lstStyle/>
          <a:p>
            <a:r>
              <a:rPr lang="en-US" dirty="0"/>
              <a:t>A queue data structure can be classified into the following types:</a:t>
            </a:r>
          </a:p>
          <a:p>
            <a:pPr marL="0" indent="0">
              <a:buNone/>
            </a:pPr>
            <a:r>
              <a:rPr lang="en-US" dirty="0"/>
              <a:t>1. Circular Queue </a:t>
            </a:r>
            <a:endParaRPr lang="en-US" dirty="0" smtClean="0"/>
          </a:p>
          <a:p>
            <a:pPr marL="0" indent="0">
              <a:buNone/>
            </a:pPr>
            <a:r>
              <a:rPr lang="en-US" dirty="0" smtClean="0"/>
              <a:t>2</a:t>
            </a:r>
            <a:r>
              <a:rPr lang="en-US" dirty="0"/>
              <a:t>. </a:t>
            </a:r>
            <a:r>
              <a:rPr lang="en-US" dirty="0" err="1"/>
              <a:t>Deque</a:t>
            </a:r>
            <a:r>
              <a:rPr lang="en-US" dirty="0"/>
              <a:t> </a:t>
            </a:r>
            <a:endParaRPr lang="en-US" dirty="0" smtClean="0"/>
          </a:p>
          <a:p>
            <a:pPr marL="0" indent="0">
              <a:buNone/>
            </a:pPr>
            <a:r>
              <a:rPr lang="en-US" dirty="0" smtClean="0"/>
              <a:t>3</a:t>
            </a:r>
            <a:r>
              <a:rPr lang="en-US" dirty="0"/>
              <a:t>. Priority Queue </a:t>
            </a:r>
            <a:endParaRPr lang="en-US" dirty="0" smtClean="0"/>
          </a:p>
          <a:p>
            <a:pPr marL="0" indent="0">
              <a:buNone/>
            </a:pPr>
            <a:r>
              <a:rPr lang="en-US" dirty="0" smtClean="0"/>
              <a:t>4</a:t>
            </a:r>
            <a:r>
              <a:rPr lang="en-US" dirty="0"/>
              <a:t>. Multiple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16</a:t>
            </a:fld>
            <a:endParaRPr lang="en-US"/>
          </a:p>
        </p:txBody>
      </p:sp>
    </p:spTree>
    <p:extLst>
      <p:ext uri="{BB962C8B-B14F-4D97-AF65-F5344CB8AC3E}">
        <p14:creationId xmlns:p14="http://schemas.microsoft.com/office/powerpoint/2010/main" val="3056694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Queue</a:t>
            </a:r>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FRONT </a:t>
            </a:r>
            <a:r>
              <a:rPr lang="en-US" dirty="0"/>
              <a:t>= 2 and REAR = 9.</a:t>
            </a:r>
          </a:p>
          <a:p>
            <a:r>
              <a:rPr lang="en-US" dirty="0"/>
              <a:t>Suppose we want to insert a new element in the queue shown in Fig. </a:t>
            </a:r>
            <a:r>
              <a:rPr lang="en-US" dirty="0" smtClean="0"/>
              <a:t>Even </a:t>
            </a:r>
            <a:r>
              <a:rPr lang="en-US" dirty="0"/>
              <a:t>though </a:t>
            </a:r>
            <a:r>
              <a:rPr lang="en-US" dirty="0" smtClean="0"/>
              <a:t>there is </a:t>
            </a:r>
            <a:r>
              <a:rPr lang="en-US" dirty="0"/>
              <a:t>space available, the overflow condition still exists because the condition rear = MAX – 1 still </a:t>
            </a:r>
            <a:r>
              <a:rPr lang="en-US" dirty="0" smtClean="0"/>
              <a:t>holds true</a:t>
            </a:r>
            <a:r>
              <a:rPr lang="en-US" dirty="0"/>
              <a:t>. This is a major drawback of a linear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64" y="1825625"/>
            <a:ext cx="5706271" cy="685896"/>
          </a:xfrm>
          <a:prstGeom prst="rect">
            <a:avLst/>
          </a:prstGeom>
        </p:spPr>
      </p:pic>
    </p:spTree>
    <p:extLst>
      <p:ext uri="{BB962C8B-B14F-4D97-AF65-F5344CB8AC3E}">
        <p14:creationId xmlns:p14="http://schemas.microsoft.com/office/powerpoint/2010/main" val="296823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rmAutofit/>
          </a:bodyPr>
          <a:lstStyle/>
          <a:p>
            <a:r>
              <a:rPr lang="en-US" dirty="0"/>
              <a:t>For insertion, we now have to </a:t>
            </a:r>
            <a:r>
              <a:rPr lang="en-US" dirty="0" smtClean="0"/>
              <a:t>check for </a:t>
            </a:r>
            <a:r>
              <a:rPr lang="en-US" dirty="0"/>
              <a:t>the following three conditions:</a:t>
            </a:r>
          </a:p>
          <a:p>
            <a:r>
              <a:rPr lang="en-US" dirty="0" smtClean="0"/>
              <a:t>If </a:t>
            </a:r>
            <a:r>
              <a:rPr lang="en-US" dirty="0"/>
              <a:t>front = 0 and rear = MAX – 1, then </a:t>
            </a:r>
            <a:r>
              <a:rPr lang="en-US" dirty="0" smtClean="0"/>
              <a:t>the circular </a:t>
            </a:r>
            <a:r>
              <a:rPr lang="en-US" dirty="0"/>
              <a:t>queue is full. Look at the </a:t>
            </a:r>
            <a:r>
              <a:rPr lang="en-US" dirty="0" smtClean="0"/>
              <a:t>queue given </a:t>
            </a:r>
            <a:r>
              <a:rPr lang="en-US" dirty="0"/>
              <a:t>in Fig. 8.16 which illustrates </a:t>
            </a:r>
            <a:r>
              <a:rPr lang="en-US" dirty="0" smtClean="0"/>
              <a:t>this point</a:t>
            </a:r>
            <a:r>
              <a:rPr lang="en-US" dirty="0"/>
              <a:t>.</a:t>
            </a:r>
          </a:p>
          <a:p>
            <a:r>
              <a:rPr lang="en-US" dirty="0" smtClean="0"/>
              <a:t>If </a:t>
            </a:r>
            <a:r>
              <a:rPr lang="en-US" dirty="0"/>
              <a:t>rear != MAX – 1, then rear will </a:t>
            </a:r>
            <a:r>
              <a:rPr lang="en-US" dirty="0" smtClean="0"/>
              <a:t>be incremented </a:t>
            </a:r>
            <a:r>
              <a:rPr lang="en-US" dirty="0"/>
              <a:t>and the value will be </a:t>
            </a:r>
            <a:r>
              <a:rPr lang="en-US" dirty="0" smtClean="0"/>
              <a:t>inserted as </a:t>
            </a:r>
            <a:r>
              <a:rPr lang="en-US" dirty="0"/>
              <a:t>illustrated in Fig. 8.17</a:t>
            </a:r>
            <a:r>
              <a:rPr lang="en-US" dirty="0" smtClean="0"/>
              <a:t>. </a:t>
            </a:r>
            <a:endParaRPr lang="en-US" dirty="0"/>
          </a:p>
          <a:p>
            <a:r>
              <a:rPr lang="en-US" dirty="0" smtClean="0"/>
              <a:t>If </a:t>
            </a:r>
            <a:r>
              <a:rPr lang="en-US" dirty="0"/>
              <a:t>front != 0 and rear = MAX – 1, then it </a:t>
            </a:r>
            <a:r>
              <a:rPr lang="en-US" dirty="0" smtClean="0"/>
              <a:t>means that </a:t>
            </a:r>
            <a:r>
              <a:rPr lang="en-US" dirty="0"/>
              <a:t>the queue is not full. So, set rear = </a:t>
            </a:r>
            <a:r>
              <a:rPr lang="en-US" dirty="0" smtClean="0"/>
              <a:t>0 and </a:t>
            </a:r>
            <a:r>
              <a:rPr lang="en-US" dirty="0"/>
              <a:t>insert the new element there, as </a:t>
            </a:r>
            <a:r>
              <a:rPr lang="en-US" dirty="0" smtClean="0"/>
              <a:t>shown in </a:t>
            </a:r>
            <a:r>
              <a:rPr lang="en-US" dirty="0"/>
              <a:t>Fig. 8.18.</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18</a:t>
            </a:fld>
            <a:endParaRPr lang="en-US"/>
          </a:p>
        </p:txBody>
      </p:sp>
    </p:spTree>
    <p:extLst>
      <p:ext uri="{BB962C8B-B14F-4D97-AF65-F5344CB8AC3E}">
        <p14:creationId xmlns:p14="http://schemas.microsoft.com/office/powerpoint/2010/main" val="30253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574" y="1160060"/>
            <a:ext cx="6390852" cy="4348961"/>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19</a:t>
            </a:fld>
            <a:endParaRPr lang="en-US"/>
          </a:p>
        </p:txBody>
      </p:sp>
    </p:spTree>
    <p:extLst>
      <p:ext uri="{BB962C8B-B14F-4D97-AF65-F5344CB8AC3E}">
        <p14:creationId xmlns:p14="http://schemas.microsoft.com/office/powerpoint/2010/main" val="321253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A Stack is a restricted ordered sequence in which we can only add to and remove from one end — the </a:t>
            </a:r>
            <a:r>
              <a:rPr lang="en-US" b="1" dirty="0" smtClean="0"/>
              <a:t>top </a:t>
            </a:r>
            <a:r>
              <a:rPr lang="en-US" dirty="0" smtClean="0"/>
              <a:t>of </a:t>
            </a:r>
            <a:r>
              <a:rPr lang="en-US" dirty="0"/>
              <a:t>the </a:t>
            </a:r>
            <a:r>
              <a:rPr lang="en-US" dirty="0" smtClean="0"/>
              <a:t>stack.</a:t>
            </a:r>
          </a:p>
          <a:p>
            <a:r>
              <a:rPr lang="en-US" dirty="0"/>
              <a:t>Imagine stacking a set of books on top of each other — you can </a:t>
            </a:r>
            <a:r>
              <a:rPr lang="en-US" b="1" dirty="0"/>
              <a:t>push </a:t>
            </a:r>
            <a:r>
              <a:rPr lang="en-US" dirty="0"/>
              <a:t>a new book on </a:t>
            </a:r>
            <a:r>
              <a:rPr lang="en-US" b="1" dirty="0"/>
              <a:t>top </a:t>
            </a:r>
            <a:r>
              <a:rPr lang="en-US" dirty="0" smtClean="0"/>
              <a:t>of the </a:t>
            </a:r>
            <a:r>
              <a:rPr lang="en-US" dirty="0"/>
              <a:t>stack, and you can </a:t>
            </a:r>
            <a:r>
              <a:rPr lang="en-US" b="1" dirty="0"/>
              <a:t>pop </a:t>
            </a:r>
            <a:r>
              <a:rPr lang="en-US" dirty="0"/>
              <a:t>the book that is currently on the top of the stack</a:t>
            </a:r>
            <a:r>
              <a:rPr lang="en-US" dirty="0" smtClean="0"/>
              <a:t>.</a:t>
            </a:r>
          </a:p>
          <a:p>
            <a:r>
              <a:rPr lang="en-US" dirty="0"/>
              <a:t>The only book that can be taken out of the stack is the </a:t>
            </a:r>
            <a:r>
              <a:rPr lang="en-US" b="1" dirty="0"/>
              <a:t>most recently added </a:t>
            </a:r>
            <a:r>
              <a:rPr lang="en-US" dirty="0"/>
              <a:t>one; </a:t>
            </a:r>
            <a:r>
              <a:rPr lang="en-US" dirty="0" smtClean="0"/>
              <a:t>a stack </a:t>
            </a:r>
            <a:r>
              <a:rPr lang="en-US" dirty="0"/>
              <a:t>is thus a "last in, first out" (LIFO) data structure.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56794"/>
            <a:ext cx="2208939" cy="1964681"/>
          </a:xfrm>
          <a:prstGeom prst="rect">
            <a:avLst/>
          </a:prstGeom>
        </p:spPr>
      </p:pic>
    </p:spTree>
    <p:extLst>
      <p:ext uri="{BB962C8B-B14F-4D97-AF65-F5344CB8AC3E}">
        <p14:creationId xmlns:p14="http://schemas.microsoft.com/office/powerpoint/2010/main" val="67395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a:bodyPr>
          <a:lstStyle/>
          <a:p>
            <a:r>
              <a:rPr lang="en-US" dirty="0"/>
              <a:t>To delete an element, again we check </a:t>
            </a:r>
            <a:r>
              <a:rPr lang="en-US" dirty="0" smtClean="0"/>
              <a:t>for three </a:t>
            </a:r>
            <a:r>
              <a:rPr lang="en-US" dirty="0"/>
              <a:t>conditions</a:t>
            </a:r>
            <a:r>
              <a:rPr lang="en-US" dirty="0" smtClean="0"/>
              <a:t>.</a:t>
            </a:r>
          </a:p>
          <a:p>
            <a:r>
              <a:rPr lang="en-US" dirty="0"/>
              <a:t>Look at Fig. 8.20. If front = –1, then </a:t>
            </a:r>
            <a:r>
              <a:rPr lang="en-US" dirty="0" smtClean="0"/>
              <a:t>there are </a:t>
            </a:r>
            <a:r>
              <a:rPr lang="en-US" dirty="0"/>
              <a:t>no elements in the queue. So, an </a:t>
            </a:r>
            <a:r>
              <a:rPr lang="en-US" dirty="0" smtClean="0"/>
              <a:t>underflow condition </a:t>
            </a:r>
            <a:r>
              <a:rPr lang="en-US" dirty="0"/>
              <a:t>will be reported</a:t>
            </a:r>
            <a:r>
              <a:rPr lang="en-US" dirty="0" smtClean="0"/>
              <a:t>. </a:t>
            </a:r>
          </a:p>
          <a:p>
            <a:r>
              <a:rPr lang="en-US" dirty="0" smtClean="0"/>
              <a:t>If </a:t>
            </a:r>
            <a:r>
              <a:rPr lang="en-US" dirty="0"/>
              <a:t>the queue is not empty and front = rear</a:t>
            </a:r>
            <a:r>
              <a:rPr lang="en-US" dirty="0" smtClean="0"/>
              <a:t>, then </a:t>
            </a:r>
            <a:r>
              <a:rPr lang="en-US" dirty="0"/>
              <a:t>after deleting the element at the </a:t>
            </a:r>
            <a:r>
              <a:rPr lang="en-US" dirty="0" smtClean="0"/>
              <a:t>front the </a:t>
            </a:r>
            <a:r>
              <a:rPr lang="en-US" dirty="0"/>
              <a:t>queue becomes empty and so </a:t>
            </a:r>
            <a:r>
              <a:rPr lang="en-US" dirty="0" smtClean="0"/>
              <a:t>front and </a:t>
            </a:r>
            <a:r>
              <a:rPr lang="en-US" dirty="0"/>
              <a:t>rear are set to –1. This is illustrated </a:t>
            </a:r>
            <a:r>
              <a:rPr lang="en-US" dirty="0" smtClean="0"/>
              <a:t>in Fig</a:t>
            </a:r>
            <a:r>
              <a:rPr lang="en-US" dirty="0"/>
              <a:t>. 8.21.</a:t>
            </a:r>
          </a:p>
          <a:p>
            <a:r>
              <a:rPr lang="en-US" dirty="0" smtClean="0"/>
              <a:t>If </a:t>
            </a:r>
            <a:r>
              <a:rPr lang="en-US" dirty="0"/>
              <a:t>the queue is not empty and front = MAX–1</a:t>
            </a:r>
            <a:r>
              <a:rPr lang="en-US" dirty="0" smtClean="0"/>
              <a:t>, then </a:t>
            </a:r>
            <a:r>
              <a:rPr lang="en-US" dirty="0"/>
              <a:t>after deleting the element at the front</a:t>
            </a:r>
            <a:r>
              <a:rPr lang="en-US" dirty="0" smtClean="0"/>
              <a:t>, front </a:t>
            </a:r>
            <a:r>
              <a:rPr lang="en-US" dirty="0"/>
              <a:t>is set to 0. This is shown in Fig. 8.22.</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20</a:t>
            </a:fld>
            <a:endParaRPr lang="en-US"/>
          </a:p>
        </p:txBody>
      </p:sp>
    </p:spTree>
    <p:extLst>
      <p:ext uri="{BB962C8B-B14F-4D97-AF65-F5344CB8AC3E}">
        <p14:creationId xmlns:p14="http://schemas.microsoft.com/office/powerpoint/2010/main" val="323290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679" y="1228300"/>
            <a:ext cx="5760772" cy="4404564"/>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21</a:t>
            </a:fld>
            <a:endParaRPr lang="en-US"/>
          </a:p>
        </p:txBody>
      </p:sp>
    </p:spTree>
    <p:extLst>
      <p:ext uri="{BB962C8B-B14F-4D97-AF65-F5344CB8AC3E}">
        <p14:creationId xmlns:p14="http://schemas.microsoft.com/office/powerpoint/2010/main" val="197401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Deques</a:t>
            </a:r>
            <a:endParaRPr lang="en-US" dirty="0"/>
          </a:p>
        </p:txBody>
      </p:sp>
      <p:sp>
        <p:nvSpPr>
          <p:cNvPr id="3" name="Content Placeholder 2"/>
          <p:cNvSpPr>
            <a:spLocks noGrp="1"/>
          </p:cNvSpPr>
          <p:nvPr>
            <p:ph idx="1"/>
          </p:nvPr>
        </p:nvSpPr>
        <p:spPr/>
        <p:txBody>
          <a:bodyPr/>
          <a:lstStyle/>
          <a:p>
            <a:r>
              <a:rPr lang="en-US" dirty="0"/>
              <a:t>A </a:t>
            </a:r>
            <a:r>
              <a:rPr lang="en-US" dirty="0" err="1"/>
              <a:t>deque</a:t>
            </a:r>
            <a:r>
              <a:rPr lang="en-US" dirty="0"/>
              <a:t> (pronounced as ‘deck’ or ‘</a:t>
            </a:r>
            <a:r>
              <a:rPr lang="en-US" dirty="0" err="1"/>
              <a:t>dequeue</a:t>
            </a:r>
            <a:r>
              <a:rPr lang="en-US" dirty="0"/>
              <a:t>’) is a list in which the elements can be inserted </a:t>
            </a:r>
            <a:r>
              <a:rPr lang="en-US" dirty="0" smtClean="0"/>
              <a:t>or deleted </a:t>
            </a:r>
            <a:r>
              <a:rPr lang="en-US" dirty="0"/>
              <a:t>at either end</a:t>
            </a:r>
            <a:r>
              <a:rPr lang="en-US" dirty="0" smtClean="0"/>
              <a:t>.</a:t>
            </a:r>
          </a:p>
          <a:p>
            <a:r>
              <a:rPr lang="en-US" dirty="0"/>
              <a:t>no element can be added and deleted from the middle</a:t>
            </a:r>
            <a:r>
              <a:rPr lang="en-US" dirty="0" smtClean="0"/>
              <a:t>.</a:t>
            </a:r>
          </a:p>
          <a:p>
            <a:r>
              <a:rPr lang="en-US" dirty="0"/>
              <a:t>In a </a:t>
            </a:r>
            <a:r>
              <a:rPr lang="en-US" dirty="0" err="1"/>
              <a:t>deque</a:t>
            </a:r>
            <a:r>
              <a:rPr lang="en-US" dirty="0"/>
              <a:t>, </a:t>
            </a:r>
            <a:r>
              <a:rPr lang="en-US" dirty="0" smtClean="0"/>
              <a:t>two pointers </a:t>
            </a:r>
            <a:r>
              <a:rPr lang="en-US" dirty="0"/>
              <a:t>are maintained, LEFT and RIGHT, which point to either end of the </a:t>
            </a:r>
            <a:r>
              <a:rPr lang="en-US" dirty="0" err="1"/>
              <a:t>deque</a:t>
            </a:r>
            <a:r>
              <a:rPr lang="en-US" dirty="0"/>
              <a:t>. The elements in </a:t>
            </a:r>
            <a:r>
              <a:rPr lang="en-US" dirty="0" smtClean="0"/>
              <a:t>a </a:t>
            </a:r>
            <a:r>
              <a:rPr lang="en-US" dirty="0" err="1" smtClean="0"/>
              <a:t>deque</a:t>
            </a:r>
            <a:r>
              <a:rPr lang="en-US" dirty="0" smtClean="0"/>
              <a:t> </a:t>
            </a:r>
            <a:r>
              <a:rPr lang="en-US" dirty="0"/>
              <a:t>extend from the LEFT end to the RIGHT end and since it is circular, </a:t>
            </a:r>
            <a:r>
              <a:rPr lang="en-US" dirty="0" err="1"/>
              <a:t>Dequeue</a:t>
            </a:r>
            <a:r>
              <a:rPr lang="en-US" dirty="0"/>
              <a:t>[N–1] is </a:t>
            </a:r>
            <a:r>
              <a:rPr lang="en-US" dirty="0" smtClean="0"/>
              <a:t>followed by </a:t>
            </a:r>
            <a:r>
              <a:rPr lang="en-US" dirty="0" err="1"/>
              <a:t>Dequeue</a:t>
            </a:r>
            <a:r>
              <a:rPr lang="en-US" dirty="0"/>
              <a:t>[0].</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074" y="5064620"/>
            <a:ext cx="5343851" cy="1247280"/>
          </a:xfrm>
          <a:prstGeom prst="rect">
            <a:avLst/>
          </a:prstGeom>
        </p:spPr>
      </p:pic>
    </p:spTree>
    <p:extLst>
      <p:ext uri="{BB962C8B-B14F-4D97-AF65-F5344CB8AC3E}">
        <p14:creationId xmlns:p14="http://schemas.microsoft.com/office/powerpoint/2010/main" val="62963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US" dirty="0"/>
          </a:p>
        </p:txBody>
      </p:sp>
      <p:sp>
        <p:nvSpPr>
          <p:cNvPr id="3" name="Content Placeholder 2"/>
          <p:cNvSpPr>
            <a:spLocks noGrp="1"/>
          </p:cNvSpPr>
          <p:nvPr>
            <p:ph idx="1"/>
          </p:nvPr>
        </p:nvSpPr>
        <p:spPr/>
        <p:txBody>
          <a:bodyPr/>
          <a:lstStyle/>
          <a:p>
            <a:r>
              <a:rPr lang="en-US" dirty="0"/>
              <a:t>There are two variants of a double-ended queue. They include</a:t>
            </a:r>
          </a:p>
          <a:p>
            <a:r>
              <a:rPr lang="en-US" i="1" dirty="0" smtClean="0"/>
              <a:t>Input </a:t>
            </a:r>
            <a:r>
              <a:rPr lang="en-US" i="1" dirty="0"/>
              <a:t>restricted </a:t>
            </a:r>
            <a:r>
              <a:rPr lang="en-US" i="1" dirty="0" err="1"/>
              <a:t>deque</a:t>
            </a:r>
            <a:r>
              <a:rPr lang="en-US" i="1" dirty="0"/>
              <a:t> </a:t>
            </a:r>
            <a:r>
              <a:rPr lang="en-US" dirty="0"/>
              <a:t>In this </a:t>
            </a:r>
            <a:r>
              <a:rPr lang="en-US" dirty="0" err="1"/>
              <a:t>dequeue</a:t>
            </a:r>
            <a:r>
              <a:rPr lang="en-US" dirty="0" smtClean="0"/>
              <a:t>, insertions </a:t>
            </a:r>
            <a:r>
              <a:rPr lang="en-US" dirty="0"/>
              <a:t>can be done only at one of the ends</a:t>
            </a:r>
            <a:r>
              <a:rPr lang="en-US" dirty="0" smtClean="0"/>
              <a:t>, while </a:t>
            </a:r>
            <a:r>
              <a:rPr lang="en-US" dirty="0"/>
              <a:t>deletions can be done from both ends.</a:t>
            </a:r>
          </a:p>
          <a:p>
            <a:r>
              <a:rPr lang="en-US" i="1" dirty="0" smtClean="0"/>
              <a:t>Output </a:t>
            </a:r>
            <a:r>
              <a:rPr lang="en-US" i="1" dirty="0"/>
              <a:t>restricted </a:t>
            </a:r>
            <a:r>
              <a:rPr lang="en-US" i="1" dirty="0" err="1"/>
              <a:t>deque</a:t>
            </a:r>
            <a:r>
              <a:rPr lang="en-US" i="1" dirty="0"/>
              <a:t> </a:t>
            </a:r>
            <a:r>
              <a:rPr lang="en-US" dirty="0"/>
              <a:t>In this </a:t>
            </a:r>
            <a:r>
              <a:rPr lang="en-US" dirty="0" err="1"/>
              <a:t>dequeue</a:t>
            </a:r>
            <a:r>
              <a:rPr lang="en-US" dirty="0" smtClean="0"/>
              <a:t>, deletions </a:t>
            </a:r>
            <a:r>
              <a:rPr lang="en-US" dirty="0"/>
              <a:t>can be done only at one of the ends</a:t>
            </a:r>
            <a:r>
              <a:rPr lang="en-US" dirty="0" smtClean="0"/>
              <a:t>, while </a:t>
            </a:r>
            <a:r>
              <a:rPr lang="en-US" dirty="0"/>
              <a:t>insertions can be done on both ends.</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23</a:t>
            </a:fld>
            <a:endParaRPr lang="en-US"/>
          </a:p>
        </p:txBody>
      </p:sp>
    </p:spTree>
    <p:extLst>
      <p:ext uri="{BB962C8B-B14F-4D97-AF65-F5344CB8AC3E}">
        <p14:creationId xmlns:p14="http://schemas.microsoft.com/office/powerpoint/2010/main" val="241704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Queues</a:t>
            </a:r>
            <a:endParaRPr lang="en-US" dirty="0"/>
          </a:p>
        </p:txBody>
      </p:sp>
      <p:sp>
        <p:nvSpPr>
          <p:cNvPr id="3" name="Content Placeholder 2"/>
          <p:cNvSpPr>
            <a:spLocks noGrp="1"/>
          </p:cNvSpPr>
          <p:nvPr>
            <p:ph idx="1"/>
          </p:nvPr>
        </p:nvSpPr>
        <p:spPr/>
        <p:txBody>
          <a:bodyPr>
            <a:normAutofit lnSpcReduction="10000"/>
          </a:bodyPr>
          <a:lstStyle/>
          <a:p>
            <a:r>
              <a:rPr lang="en-US" dirty="0"/>
              <a:t>When we implement a queue using an array, the size of the array must be known in advance. If </a:t>
            </a:r>
            <a:r>
              <a:rPr lang="en-US" dirty="0" smtClean="0"/>
              <a:t>the queue </a:t>
            </a:r>
            <a:r>
              <a:rPr lang="en-US" dirty="0"/>
              <a:t>is allocated less space, then frequent overflow conditions will be encountered. To deal </a:t>
            </a:r>
            <a:r>
              <a:rPr lang="en-US" dirty="0" smtClean="0"/>
              <a:t>with this </a:t>
            </a:r>
            <a:r>
              <a:rPr lang="en-US" dirty="0"/>
              <a:t>problem, the code will have to be modified to reallocate more space for the array</a:t>
            </a:r>
            <a:r>
              <a:rPr lang="en-US" dirty="0" smtClean="0"/>
              <a:t>.</a:t>
            </a:r>
          </a:p>
          <a:p>
            <a:r>
              <a:rPr lang="en-US" dirty="0"/>
              <a:t>In case we allocate a large amount of space for the queue, it will result in sheer wastage of </a:t>
            </a:r>
            <a:r>
              <a:rPr lang="en-US" dirty="0" smtClean="0"/>
              <a:t>the memory</a:t>
            </a:r>
            <a:r>
              <a:rPr lang="en-US" dirty="0"/>
              <a:t>. Thus, there lies a tradeoff between the frequency of overflows and the space allocated</a:t>
            </a:r>
            <a:r>
              <a:rPr lang="en-US" dirty="0" smtClean="0"/>
              <a:t>.</a:t>
            </a:r>
          </a:p>
          <a:p>
            <a:r>
              <a:rPr lang="en-US" dirty="0"/>
              <a:t>So a better solution to deal with this problem is to have multiple queues or to have more </a:t>
            </a:r>
            <a:r>
              <a:rPr lang="en-US" dirty="0" smtClean="0"/>
              <a:t>than one </a:t>
            </a:r>
            <a:r>
              <a:rPr lang="en-US" dirty="0"/>
              <a:t>queue in the same array of sufficient size. </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24</a:t>
            </a:fld>
            <a:endParaRPr lang="en-US"/>
          </a:p>
        </p:txBody>
      </p:sp>
    </p:spTree>
    <p:extLst>
      <p:ext uri="{BB962C8B-B14F-4D97-AF65-F5344CB8AC3E}">
        <p14:creationId xmlns:p14="http://schemas.microsoft.com/office/powerpoint/2010/main" val="157624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Queues</a:t>
            </a:r>
            <a:endParaRPr lang="en-US" dirty="0"/>
          </a:p>
        </p:txBody>
      </p:sp>
      <p:sp>
        <p:nvSpPr>
          <p:cNvPr id="3" name="Content Placeholder 2"/>
          <p:cNvSpPr>
            <a:spLocks noGrp="1"/>
          </p:cNvSpPr>
          <p:nvPr>
            <p:ph idx="1"/>
          </p:nvPr>
        </p:nvSpPr>
        <p:spPr/>
        <p:txBody>
          <a:bodyPr/>
          <a:lstStyle/>
          <a:p>
            <a:r>
              <a:rPr lang="en-US" dirty="0"/>
              <a:t>In the figure, an array Queue[n] is used to represent two queues, Queue A and Queue B. The </a:t>
            </a:r>
            <a:r>
              <a:rPr lang="en-US" dirty="0" smtClean="0"/>
              <a:t>value of </a:t>
            </a:r>
            <a:r>
              <a:rPr lang="en-US" dirty="0"/>
              <a:t>n is such that the combined size of both the queues will never exceed n</a:t>
            </a:r>
            <a:r>
              <a:rPr lang="en-US" dirty="0" smtClean="0"/>
              <a:t>.</a:t>
            </a:r>
          </a:p>
          <a:p>
            <a:r>
              <a:rPr lang="en-US" dirty="0"/>
              <a:t>While operating </a:t>
            </a:r>
            <a:r>
              <a:rPr lang="en-US" dirty="0" smtClean="0"/>
              <a:t>on these </a:t>
            </a:r>
            <a:r>
              <a:rPr lang="en-US" dirty="0"/>
              <a:t>queues, it is important to note one </a:t>
            </a:r>
            <a:r>
              <a:rPr lang="en-US" dirty="0" smtClean="0"/>
              <a:t>thing—queue A </a:t>
            </a:r>
            <a:r>
              <a:rPr lang="en-US" dirty="0"/>
              <a:t>will grow from left to right, whereas queue B </a:t>
            </a:r>
            <a:r>
              <a:rPr lang="en-US" dirty="0" smtClean="0"/>
              <a:t>will grow </a:t>
            </a:r>
            <a:r>
              <a:rPr lang="en-US" dirty="0"/>
              <a:t>from right to left at the same time.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812" y="4298663"/>
            <a:ext cx="4702640" cy="2252262"/>
          </a:xfrm>
          <a:prstGeom prst="rect">
            <a:avLst/>
          </a:prstGeom>
        </p:spPr>
      </p:pic>
    </p:spTree>
    <p:extLst>
      <p:ext uri="{BB962C8B-B14F-4D97-AF65-F5344CB8AC3E}">
        <p14:creationId xmlns:p14="http://schemas.microsoft.com/office/powerpoint/2010/main" val="112007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3408" y="2305436"/>
            <a:ext cx="4494383" cy="2689644"/>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98544"/>
            <a:ext cx="4764206" cy="2107725"/>
          </a:xfrm>
          <a:prstGeom prst="rect">
            <a:avLst/>
          </a:prstGeom>
        </p:spPr>
      </p:pic>
    </p:spTree>
    <p:extLst>
      <p:ext uri="{BB962C8B-B14F-4D97-AF65-F5344CB8AC3E}">
        <p14:creationId xmlns:p14="http://schemas.microsoft.com/office/powerpoint/2010/main" val="142055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a:bodyPr>
          <a:lstStyle/>
          <a:p>
            <a:r>
              <a:rPr lang="en-US" dirty="0"/>
              <a:t>Three basic stack operations are:</a:t>
            </a:r>
          </a:p>
          <a:p>
            <a:r>
              <a:rPr lang="en-US" b="1" dirty="0"/>
              <a:t>push(</a:t>
            </a:r>
            <a:r>
              <a:rPr lang="en-US" b="1" dirty="0" err="1"/>
              <a:t>obj</a:t>
            </a:r>
            <a:r>
              <a:rPr lang="en-US" b="1" dirty="0"/>
              <a:t>)</a:t>
            </a:r>
            <a:r>
              <a:rPr lang="en-US" dirty="0"/>
              <a:t>: adds </a:t>
            </a:r>
            <a:r>
              <a:rPr lang="en-US" dirty="0" err="1"/>
              <a:t>obj</a:t>
            </a:r>
            <a:r>
              <a:rPr lang="en-US" dirty="0"/>
              <a:t> to the top of the stack ("overflow" error if the stack has fixed capacity, and </a:t>
            </a:r>
            <a:r>
              <a:rPr lang="en-US" dirty="0" smtClean="0"/>
              <a:t>is full</a:t>
            </a:r>
            <a:r>
              <a:rPr lang="en-US" dirty="0"/>
              <a:t>)</a:t>
            </a:r>
          </a:p>
          <a:p>
            <a:r>
              <a:rPr lang="en-US" b="1" dirty="0"/>
              <a:t>pop</a:t>
            </a:r>
            <a:r>
              <a:rPr lang="en-US" dirty="0"/>
              <a:t>: removes and returns the item from the top of the stack ("underflow" error if the stack </a:t>
            </a:r>
            <a:r>
              <a:rPr lang="en-US" dirty="0" smtClean="0"/>
              <a:t>is empty</a:t>
            </a:r>
            <a:r>
              <a:rPr lang="en-US" dirty="0"/>
              <a:t>)</a:t>
            </a:r>
          </a:p>
          <a:p>
            <a:r>
              <a:rPr lang="en-US" b="1" dirty="0"/>
              <a:t>peek</a:t>
            </a:r>
            <a:r>
              <a:rPr lang="en-US" dirty="0"/>
              <a:t>: returns the item that is on the top of the stack, but does not remove it ("underflow" error if </a:t>
            </a:r>
            <a:r>
              <a:rPr lang="en-US" dirty="0" smtClean="0"/>
              <a:t>the stack </a:t>
            </a:r>
            <a:r>
              <a:rPr lang="en-US" dirty="0"/>
              <a:t>is empty)</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3</a:t>
            </a:fld>
            <a:endParaRPr lang="en-US"/>
          </a:p>
        </p:txBody>
      </p:sp>
    </p:spTree>
    <p:extLst>
      <p:ext uri="{BB962C8B-B14F-4D97-AF65-F5344CB8AC3E}">
        <p14:creationId xmlns:p14="http://schemas.microsoft.com/office/powerpoint/2010/main" val="360949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6281" y="242901"/>
            <a:ext cx="5332391" cy="6113449"/>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4</a:t>
            </a:fld>
            <a:endParaRPr lang="en-US"/>
          </a:p>
        </p:txBody>
      </p:sp>
    </p:spTree>
    <p:extLst>
      <p:ext uri="{BB962C8B-B14F-4D97-AF65-F5344CB8AC3E}">
        <p14:creationId xmlns:p14="http://schemas.microsoft.com/office/powerpoint/2010/main" val="302672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a:t>
            </a:r>
          </a:p>
        </p:txBody>
      </p:sp>
      <p:sp>
        <p:nvSpPr>
          <p:cNvPr id="3" name="Content Placeholder 2"/>
          <p:cNvSpPr>
            <a:spLocks noGrp="1"/>
          </p:cNvSpPr>
          <p:nvPr>
            <p:ph idx="1"/>
          </p:nvPr>
        </p:nvSpPr>
        <p:spPr/>
        <p:txBody>
          <a:bodyPr>
            <a:normAutofit fontScale="92500" lnSpcReduction="20000"/>
          </a:bodyPr>
          <a:lstStyle/>
          <a:p>
            <a:r>
              <a:rPr lang="en-US" b="1" dirty="0"/>
              <a:t>Reverse</a:t>
            </a:r>
            <a:r>
              <a:rPr lang="en-US" dirty="0"/>
              <a:t>: The simplest application of a stack is to reverse a word. You push a given word to stack </a:t>
            </a:r>
            <a:r>
              <a:rPr lang="en-US" dirty="0" smtClean="0"/>
              <a:t>– letter </a:t>
            </a:r>
            <a:r>
              <a:rPr lang="en-US" dirty="0"/>
              <a:t>by letter – and then pop letters from the stack</a:t>
            </a:r>
            <a:r>
              <a:rPr lang="en-US" dirty="0" smtClean="0"/>
              <a:t>.</a:t>
            </a:r>
          </a:p>
          <a:p>
            <a:r>
              <a:rPr lang="en-US" b="1" dirty="0"/>
              <a:t>Undo</a:t>
            </a:r>
            <a:r>
              <a:rPr lang="en-US" dirty="0"/>
              <a:t>: Another application is an "undo" mechanism in text editors; this operation is </a:t>
            </a:r>
            <a:r>
              <a:rPr lang="en-US" dirty="0" smtClean="0"/>
              <a:t>accomplished by </a:t>
            </a:r>
            <a:r>
              <a:rPr lang="en-US" dirty="0"/>
              <a:t>keeping all text changes in a stack. Popping the stack is equivalent to "undoing" the last action</a:t>
            </a:r>
            <a:r>
              <a:rPr lang="en-US" dirty="0" smtClean="0"/>
              <a:t>.</a:t>
            </a:r>
          </a:p>
          <a:p>
            <a:r>
              <a:rPr lang="en-US" b="1" dirty="0"/>
              <a:t>Expression evaluation</a:t>
            </a:r>
            <a:r>
              <a:rPr lang="en-US" dirty="0"/>
              <a:t>: When an arithmetic expression is presented in the </a:t>
            </a:r>
            <a:r>
              <a:rPr lang="en-US" i="1" dirty="0"/>
              <a:t>postfix </a:t>
            </a:r>
            <a:r>
              <a:rPr lang="en-US" dirty="0"/>
              <a:t>form, you </a:t>
            </a:r>
            <a:r>
              <a:rPr lang="en-US" dirty="0" smtClean="0"/>
              <a:t>can use </a:t>
            </a:r>
            <a:r>
              <a:rPr lang="en-US" dirty="0"/>
              <a:t>a stack to evaluate it to get the final value. For example: the expression 3 + 5 * 9 (which is </a:t>
            </a:r>
            <a:r>
              <a:rPr lang="en-US" dirty="0" smtClean="0"/>
              <a:t>in the </a:t>
            </a:r>
            <a:r>
              <a:rPr lang="en-US" dirty="0"/>
              <a:t>usual </a:t>
            </a:r>
            <a:r>
              <a:rPr lang="en-US" i="1" dirty="0"/>
              <a:t>infix </a:t>
            </a:r>
            <a:r>
              <a:rPr lang="en-US" dirty="0"/>
              <a:t>form) can be written as 3 5 9 * + in the </a:t>
            </a:r>
            <a:r>
              <a:rPr lang="en-US" i="1" dirty="0"/>
              <a:t>postfix</a:t>
            </a:r>
            <a:r>
              <a:rPr lang="en-US" dirty="0"/>
              <a:t>. More interestingly, postfix </a:t>
            </a:r>
            <a:r>
              <a:rPr lang="en-US" dirty="0" smtClean="0"/>
              <a:t>form removes </a:t>
            </a:r>
            <a:r>
              <a:rPr lang="en-US" dirty="0"/>
              <a:t>all parentheses and thus all implicit precedence rules; for example, the infix </a:t>
            </a:r>
            <a:r>
              <a:rPr lang="en-US" dirty="0" smtClean="0"/>
              <a:t>expression ((</a:t>
            </a:r>
            <a:r>
              <a:rPr lang="en-US" dirty="0"/>
              <a:t>3 + 2) * 4) / (5 - 1) is written as the postfix 3 2 + 4 * 5 1 - /. You can now </a:t>
            </a:r>
            <a:r>
              <a:rPr lang="en-US" dirty="0" smtClean="0"/>
              <a:t>design a </a:t>
            </a:r>
            <a:r>
              <a:rPr lang="en-US" dirty="0"/>
              <a:t>calculator for expressions in postfix form using a stack.</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5</a:t>
            </a:fld>
            <a:endParaRPr lang="en-US"/>
          </a:p>
        </p:txBody>
      </p:sp>
    </p:spTree>
    <p:extLst>
      <p:ext uri="{BB962C8B-B14F-4D97-AF65-F5344CB8AC3E}">
        <p14:creationId xmlns:p14="http://schemas.microsoft.com/office/powerpoint/2010/main" val="66875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8042" y="623574"/>
            <a:ext cx="6223552" cy="5594333"/>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6</a:t>
            </a:fld>
            <a:endParaRPr lang="en-US"/>
          </a:p>
        </p:txBody>
      </p:sp>
    </p:spTree>
    <p:extLst>
      <p:ext uri="{BB962C8B-B14F-4D97-AF65-F5344CB8AC3E}">
        <p14:creationId xmlns:p14="http://schemas.microsoft.com/office/powerpoint/2010/main" val="104282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81" y="508397"/>
            <a:ext cx="3385900" cy="5688505"/>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7</a:t>
            </a:fld>
            <a:endParaRPr lang="en-US"/>
          </a:p>
        </p:txBody>
      </p:sp>
      <p:sp>
        <p:nvSpPr>
          <p:cNvPr id="7" name="TextBox 6"/>
          <p:cNvSpPr txBox="1"/>
          <p:nvPr/>
        </p:nvSpPr>
        <p:spPr>
          <a:xfrm>
            <a:off x="4899546" y="1842448"/>
            <a:ext cx="6005015" cy="2031325"/>
          </a:xfrm>
          <a:prstGeom prst="rect">
            <a:avLst/>
          </a:prstGeom>
          <a:noFill/>
        </p:spPr>
        <p:txBody>
          <a:bodyPr wrap="square" rtlCol="0">
            <a:spAutoFit/>
          </a:bodyPr>
          <a:lstStyle/>
          <a:p>
            <a:r>
              <a:rPr lang="en-US" dirty="0" smtClean="0"/>
              <a:t>1. A </a:t>
            </a:r>
            <a:r>
              <a:rPr lang="en-US" dirty="0"/>
              <a:t>letter means push and an asterisk means pop in the sequence</a:t>
            </a:r>
          </a:p>
          <a:p>
            <a:endParaRPr lang="en-US" dirty="0"/>
          </a:p>
          <a:p>
            <a:r>
              <a:rPr lang="en-US" dirty="0"/>
              <a:t>E A S * Y * Q U E * * * S T * * * I O * N * * *.</a:t>
            </a:r>
          </a:p>
          <a:p>
            <a:endParaRPr lang="en-US" dirty="0"/>
          </a:p>
          <a:p>
            <a:r>
              <a:rPr lang="en-US" dirty="0"/>
              <a:t>Give the sequence of values returned by the pop operations.</a:t>
            </a:r>
          </a:p>
          <a:p>
            <a:endParaRPr lang="en-US" dirty="0"/>
          </a:p>
        </p:txBody>
      </p:sp>
    </p:spTree>
    <p:extLst>
      <p:ext uri="{BB962C8B-B14F-4D97-AF65-F5344CB8AC3E}">
        <p14:creationId xmlns:p14="http://schemas.microsoft.com/office/powerpoint/2010/main" val="155087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evaluation</a:t>
            </a:r>
            <a:endParaRPr lang="en-US" dirty="0"/>
          </a:p>
        </p:txBody>
      </p:sp>
      <p:sp>
        <p:nvSpPr>
          <p:cNvPr id="3" name="Content Placeholder 2"/>
          <p:cNvSpPr>
            <a:spLocks noGrp="1"/>
          </p:cNvSpPr>
          <p:nvPr>
            <p:ph idx="1"/>
          </p:nvPr>
        </p:nvSpPr>
        <p:spPr/>
        <p:txBody>
          <a:bodyPr/>
          <a:lstStyle/>
          <a:p>
            <a:r>
              <a:rPr lang="en-US" dirty="0"/>
              <a:t>we shall see, any arithmetic expression can be arranged in this form, which is called postfix, by contrast with infix, the customary way of writing arithmetic expressions</a:t>
            </a:r>
            <a:r>
              <a:rPr lang="en-US" dirty="0" smtClean="0"/>
              <a:t>.</a:t>
            </a:r>
          </a:p>
          <a:p>
            <a:r>
              <a:rPr lang="en-US" dirty="0"/>
              <a:t>5 9 8 + 4 6 * * 7 + * </a:t>
            </a:r>
            <a:r>
              <a:rPr lang="en-US" dirty="0" smtClean="0"/>
              <a:t> - Postfix</a:t>
            </a:r>
          </a:p>
          <a:p>
            <a:r>
              <a:rPr lang="en-US" dirty="0"/>
              <a:t>5 * ( ( (9 + 8) * (4 * 6) ) + 7</a:t>
            </a:r>
            <a:r>
              <a:rPr lang="en-US" dirty="0" smtClean="0"/>
              <a:t>) – Infix</a:t>
            </a:r>
          </a:p>
          <a:p>
            <a:r>
              <a:rPr lang="en-US" dirty="0"/>
              <a:t>The reverse of postfix is called prefix, or Polish notation </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8</a:t>
            </a:fld>
            <a:endParaRPr lang="en-US"/>
          </a:p>
        </p:txBody>
      </p:sp>
    </p:spTree>
    <p:extLst>
      <p:ext uri="{BB962C8B-B14F-4D97-AF65-F5344CB8AC3E}">
        <p14:creationId xmlns:p14="http://schemas.microsoft.com/office/powerpoint/2010/main" val="22265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 postfix expression</a:t>
            </a:r>
          </a:p>
        </p:txBody>
      </p:sp>
      <p:sp>
        <p:nvSpPr>
          <p:cNvPr id="3" name="Content Placeholder 2"/>
          <p:cNvSpPr>
            <a:spLocks noGrp="1"/>
          </p:cNvSpPr>
          <p:nvPr>
            <p:ph idx="1"/>
          </p:nvPr>
        </p:nvSpPr>
        <p:spPr/>
        <p:txBody>
          <a:bodyPr/>
          <a:lstStyle/>
          <a:p>
            <a:r>
              <a:rPr lang="en-US" dirty="0"/>
              <a:t>This sequence shows the use of a stack to evaluate the postfix expression 5 9 8 + 4 6 * * 7 + *. Proceeding from left to right through the expression, if we encounter a number, we push it on the stack; and if we encounter an operator, we push the result of applying the operator to the top two numbers on the stack.</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127" y="3771769"/>
            <a:ext cx="2899187" cy="3086231"/>
          </a:xfrm>
          <a:prstGeom prst="rect">
            <a:avLst/>
          </a:prstGeom>
        </p:spPr>
      </p:pic>
    </p:spTree>
    <p:extLst>
      <p:ext uri="{BB962C8B-B14F-4D97-AF65-F5344CB8AC3E}">
        <p14:creationId xmlns:p14="http://schemas.microsoft.com/office/powerpoint/2010/main" val="174569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1864</Words>
  <Application>Microsoft Office PowerPoint</Application>
  <PresentationFormat>Widescreen</PresentationFormat>
  <Paragraphs>137</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CSE 220</vt:lpstr>
      <vt:lpstr>Stack</vt:lpstr>
      <vt:lpstr>Operations</vt:lpstr>
      <vt:lpstr>PowerPoint Presentation</vt:lpstr>
      <vt:lpstr>Stack applications</vt:lpstr>
      <vt:lpstr>PowerPoint Presentation</vt:lpstr>
      <vt:lpstr>PowerPoint Presentation</vt:lpstr>
      <vt:lpstr>Equation evaluation</vt:lpstr>
      <vt:lpstr>Evaluation of a postfix expression</vt:lpstr>
      <vt:lpstr>Conversion of an infix expression to postfix</vt:lpstr>
      <vt:lpstr>PowerPoint Presentation</vt:lpstr>
      <vt:lpstr>Queue</vt:lpstr>
      <vt:lpstr>FIFO queue example</vt:lpstr>
      <vt:lpstr>PowerPoint Presentation</vt:lpstr>
      <vt:lpstr>Overflow &amp; Underflow</vt:lpstr>
      <vt:lpstr>Types of Queue</vt:lpstr>
      <vt:lpstr>Circular Queue</vt:lpstr>
      <vt:lpstr>Insertion</vt:lpstr>
      <vt:lpstr>PowerPoint Presentation</vt:lpstr>
      <vt:lpstr>Deletion</vt:lpstr>
      <vt:lpstr>PowerPoint Presentation</vt:lpstr>
      <vt:lpstr>Deques</vt:lpstr>
      <vt:lpstr>Deque</vt:lpstr>
      <vt:lpstr>Multiple Queues</vt:lpstr>
      <vt:lpstr>Multiple Queues</vt:lpstr>
      <vt:lpstr>Practice</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Jannatun Noor Mukta</cp:lastModifiedBy>
  <cp:revision>173</cp:revision>
  <dcterms:created xsi:type="dcterms:W3CDTF">2018-09-29T15:24:35Z</dcterms:created>
  <dcterms:modified xsi:type="dcterms:W3CDTF">2019-06-12T11:19:10Z</dcterms:modified>
</cp:coreProperties>
</file>