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40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9" r:id="rId8"/>
    <p:sldId id="270" r:id="rId9"/>
    <p:sldId id="261" r:id="rId10"/>
    <p:sldId id="262" r:id="rId11"/>
    <p:sldId id="271" r:id="rId12"/>
    <p:sldId id="272" r:id="rId13"/>
    <p:sldId id="273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9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05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059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7680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000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612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014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4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5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6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5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7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01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1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3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9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871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8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  <p:sldLayoutId id="2147484055" r:id="rId15"/>
    <p:sldLayoutId id="2147484056" r:id="rId16"/>
    <p:sldLayoutId id="21474840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8F1CC-E45B-3A40-A6D7-F38251028C31}"/>
              </a:ext>
            </a:extLst>
          </p:cNvPr>
          <p:cNvSpPr txBox="1"/>
          <p:nvPr/>
        </p:nvSpPr>
        <p:spPr>
          <a:xfrm>
            <a:off x="3063751" y="1534509"/>
            <a:ext cx="5386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3000" b="1" dirty="0">
                <a:latin typeface="ACADEMY ENGRAVED LET PLAIN:1.0" panose="02000000000000000000" pitchFamily="2" charset="0"/>
              </a:rPr>
              <a:t>    C</a:t>
            </a:r>
            <a:r>
              <a:rPr lang="en-GB" sz="3000" b="1" dirty="0">
                <a:latin typeface="ACADEMY ENGRAVED LET PLAIN:1.0" panose="02000000000000000000" pitchFamily="2" charset="0"/>
              </a:rPr>
              <a:t>OIN CHANGE</a:t>
            </a:r>
            <a:endParaRPr lang="en-BD" sz="3000" b="1" dirty="0">
              <a:latin typeface="ACADEMY ENGRAVED LET PLAIN:1.0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895DF-C0F0-9240-A4D7-BB004C2F3A03}"/>
              </a:ext>
            </a:extLst>
          </p:cNvPr>
          <p:cNvSpPr txBox="1"/>
          <p:nvPr/>
        </p:nvSpPr>
        <p:spPr>
          <a:xfrm>
            <a:off x="2245260" y="2715085"/>
            <a:ext cx="702354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300" dirty="0">
                <a:latin typeface="Al Tarikh" pitchFamily="2" charset="-78"/>
                <a:cs typeface="Al Tarikh" pitchFamily="2" charset="-78"/>
              </a:rPr>
              <a:t>Muhtasim Mahmud			        Sahed Sharif  Ratul</a:t>
            </a:r>
          </a:p>
          <a:p>
            <a:pPr algn="ctr"/>
            <a:r>
              <a:rPr lang="en-BD" sz="2300" dirty="0">
                <a:latin typeface="Al Tarikh" pitchFamily="2" charset="-78"/>
                <a:cs typeface="Al Tarikh" pitchFamily="2" charset="-78"/>
              </a:rPr>
              <a:t>19101652								 19101302</a:t>
            </a:r>
          </a:p>
          <a:p>
            <a:pPr algn="ctr"/>
            <a:endParaRPr lang="en-BD" sz="2300" dirty="0">
              <a:latin typeface="Al Tarikh" pitchFamily="2" charset="-78"/>
              <a:cs typeface="Al Tarikh" pitchFamily="2" charset="-78"/>
            </a:endParaRPr>
          </a:p>
          <a:p>
            <a:pPr algn="ctr"/>
            <a:endParaRPr lang="en-BD" sz="2300" dirty="0">
              <a:latin typeface="Al Tarikh" pitchFamily="2" charset="-78"/>
              <a:cs typeface="Al Tarikh" pitchFamily="2" charset="-78"/>
            </a:endParaRPr>
          </a:p>
          <a:p>
            <a:pPr algn="ctr"/>
            <a:endParaRPr lang="en-BD" sz="2300" dirty="0">
              <a:latin typeface="Al Tarikh" pitchFamily="2" charset="-78"/>
              <a:cs typeface="Al Tarikh" pitchFamily="2" charset="-78"/>
            </a:endParaRPr>
          </a:p>
          <a:p>
            <a:pPr algn="ctr"/>
            <a:r>
              <a:rPr lang="en-BD" sz="2300" dirty="0">
                <a:latin typeface="Al Tarikh" pitchFamily="2" charset="-78"/>
                <a:cs typeface="Al Tarikh" pitchFamily="2" charset="-78"/>
              </a:rPr>
              <a:t> Department Of Computer Science and Engineering</a:t>
            </a:r>
          </a:p>
          <a:p>
            <a:pPr algn="ctr"/>
            <a:r>
              <a:rPr lang="en-BD" sz="2300" dirty="0">
                <a:latin typeface="Al Tarikh" pitchFamily="2" charset="-78"/>
                <a:cs typeface="Al Tarikh" pitchFamily="2" charset="-78"/>
              </a:rPr>
              <a:t> Brac University</a:t>
            </a:r>
          </a:p>
          <a:p>
            <a:pPr algn="ctr"/>
            <a:endParaRPr lang="en-BD" sz="2300" dirty="0">
              <a:latin typeface="Al Tarikh" pitchFamily="2" charset="-78"/>
              <a:cs typeface="Al Tarikh" pitchFamily="2" charset="-78"/>
            </a:endParaRPr>
          </a:p>
          <a:p>
            <a:pPr algn="ctr"/>
            <a:r>
              <a:rPr lang="en-BD" sz="2300" dirty="0">
                <a:latin typeface="Al Tarikh" pitchFamily="2" charset="-78"/>
                <a:cs typeface="Al Tarikh" pitchFamily="2" charset="-78"/>
              </a:rPr>
              <a:t>   Spring 2021</a:t>
            </a:r>
          </a:p>
          <a:p>
            <a:pPr algn="ctr"/>
            <a:endParaRPr lang="en-BD" dirty="0"/>
          </a:p>
          <a:p>
            <a:pPr algn="ctr"/>
            <a:endParaRPr lang="en-BD" dirty="0"/>
          </a:p>
          <a:p>
            <a:pPr algn="ctr"/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45419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378E-DE9E-A847-B7B4-69E677F9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45932"/>
            <a:ext cx="8946541" cy="777765"/>
          </a:xfrm>
        </p:spPr>
        <p:txBody>
          <a:bodyPr/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								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B563-2723-D147-A38B-CDBB22A9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60" y="2154622"/>
            <a:ext cx="10489324" cy="4351282"/>
          </a:xfrm>
        </p:spPr>
        <p:txBody>
          <a:bodyPr/>
          <a:lstStyle/>
          <a:p>
            <a:pPr marL="0" indent="0">
              <a:buNone/>
            </a:pPr>
            <a:r>
              <a:rPr lang="en-BD" dirty="0"/>
              <a:t>There are n number of coins and an amount will be given. We have to make the</a:t>
            </a:r>
          </a:p>
          <a:p>
            <a:pPr marL="0" indent="0">
              <a:buNone/>
            </a:pPr>
            <a:r>
              <a:rPr lang="en-BD" dirty="0"/>
              <a:t>amount </a:t>
            </a:r>
            <a:r>
              <a:rPr lang="en-GB" dirty="0"/>
              <a:t>b</a:t>
            </a:r>
            <a:r>
              <a:rPr lang="en-BD" dirty="0"/>
              <a:t>y using the given coins. The supply of each coin in unlimited.</a:t>
            </a:r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r>
              <a:rPr lang="en-BD" dirty="0"/>
              <a:t>Input case :			</a:t>
            </a:r>
          </a:p>
          <a:p>
            <a:pPr marL="0" indent="0">
              <a:buNone/>
            </a:pPr>
            <a:r>
              <a:rPr lang="en-GB" dirty="0"/>
              <a:t>N</a:t>
            </a:r>
            <a:r>
              <a:rPr lang="en-BD" dirty="0"/>
              <a:t>umber of coins = 4</a:t>
            </a:r>
          </a:p>
          <a:p>
            <a:pPr marL="0" indent="0">
              <a:buNone/>
            </a:pPr>
            <a:r>
              <a:rPr lang="en-BD" dirty="0"/>
              <a:t>Coins = {5, 2, 7, 6}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BD" dirty="0"/>
              <a:t>mount = 15 taka</a:t>
            </a:r>
          </a:p>
          <a:p>
            <a:pPr marL="0" indent="0">
              <a:buNone/>
            </a:pPr>
            <a:r>
              <a:rPr lang="en-BD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A882C-ED46-504A-BA6E-52089BC34CBE}"/>
              </a:ext>
            </a:extLst>
          </p:cNvPr>
          <p:cNvSpPr txBox="1"/>
          <p:nvPr/>
        </p:nvSpPr>
        <p:spPr>
          <a:xfrm>
            <a:off x="10646229" y="57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4442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798AA8-FE8F-0843-945D-A718F651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09296"/>
            <a:ext cx="8892026" cy="725214"/>
          </a:xfrm>
        </p:spPr>
        <p:txBody>
          <a:bodyPr/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							Pseudocode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224AC4-06C6-AA41-ACD0-3C0A440F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07" y="1618593"/>
            <a:ext cx="10016359" cy="5065986"/>
          </a:xfrm>
        </p:spPr>
        <p:txBody>
          <a:bodyPr/>
          <a:lstStyle/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 :  minimum_coin(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, amount</a:t>
            </a: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if(amount &lt; 0) return INF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== n</a:t>
            </a: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if(amount == 0)then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		return 0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else return INF</a:t>
            </a:r>
          </a:p>
          <a:p>
            <a:pPr marL="0" indent="0">
              <a:buNone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r1 = 1 +  minimum_coin(i, amount – coins[i])      //we are updating only this line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r2 = minimum_coin(i+1, amount)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min(r1, r2)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47DEE-08E2-9E43-9FF9-0E3CADC2875F}"/>
              </a:ext>
            </a:extLst>
          </p:cNvPr>
          <p:cNvSpPr txBox="1"/>
          <p:nvPr/>
        </p:nvSpPr>
        <p:spPr>
          <a:xfrm>
            <a:off x="10539393" y="5484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0040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AD4D0F-773B-6E45-AA1A-DBEB25CF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01" y="1443318"/>
            <a:ext cx="9601475" cy="5546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[20] [10005] →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-1 </a:t>
            </a: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 :  minimum_coin(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, amount</a:t>
            </a: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if(amount &lt; 0) return INF       	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== n</a:t>
            </a: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if(amount == 0)then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		return 0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else return INF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if(mem[i] [amount]  !=  -1) then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return mem[i] [amount]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r1 = 1 +  minimum_coin(i, amount – coins[i])            //updated line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r2 = minimum_coin(i+1, amount)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mem[i] [amount] = min(r1, r2)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mem[i] [amount]</a:t>
            </a:r>
          </a:p>
          <a:p>
            <a:endParaRPr lang="en-B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4A524-4D0F-DB46-9C0A-D2D6B8F73042}"/>
              </a:ext>
            </a:extLst>
          </p:cNvPr>
          <p:cNvSpPr txBox="1"/>
          <p:nvPr/>
        </p:nvSpPr>
        <p:spPr>
          <a:xfrm>
            <a:off x="635601" y="546538"/>
            <a:ext cx="8382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3000" b="1" dirty="0">
                <a:latin typeface="Al Tarikh" pitchFamily="2" charset="-78"/>
                <a:cs typeface="Al Tarikh" pitchFamily="2" charset="-78"/>
              </a:rPr>
              <a:t>			Pseudo code with memoization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E2DAD-4EAA-774E-8A01-E3DD8EC87F35}"/>
              </a:ext>
            </a:extLst>
          </p:cNvPr>
          <p:cNvSpPr txBox="1"/>
          <p:nvPr/>
        </p:nvSpPr>
        <p:spPr>
          <a:xfrm>
            <a:off x="10570029" y="546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1743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A93ACE-B0C0-354A-A5C4-7B7B44FB1D5E}"/>
              </a:ext>
            </a:extLst>
          </p:cNvPr>
          <p:cNvSpPr txBox="1"/>
          <p:nvPr/>
        </p:nvSpPr>
        <p:spPr>
          <a:xfrm>
            <a:off x="956440" y="1187670"/>
            <a:ext cx="12987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700" b="1" dirty="0">
                <a:latin typeface="Al Tarikh" pitchFamily="2" charset="-78"/>
                <a:cs typeface="Al Tarikh" pitchFamily="2" charset="-78"/>
              </a:rPr>
              <a:t>Output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422BB0-2266-314C-B2BC-A57684B70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91844"/>
              </p:ext>
            </p:extLst>
          </p:nvPr>
        </p:nvGraphicFramePr>
        <p:xfrm>
          <a:off x="2690376" y="2532643"/>
          <a:ext cx="7122512" cy="483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628">
                  <a:extLst>
                    <a:ext uri="{9D8B030D-6E8A-4147-A177-3AD203B41FA5}">
                      <a16:colId xmlns:a16="http://schemas.microsoft.com/office/drawing/2014/main" val="4246374666"/>
                    </a:ext>
                  </a:extLst>
                </a:gridCol>
                <a:gridCol w="1780628">
                  <a:extLst>
                    <a:ext uri="{9D8B030D-6E8A-4147-A177-3AD203B41FA5}">
                      <a16:colId xmlns:a16="http://schemas.microsoft.com/office/drawing/2014/main" val="1886568111"/>
                    </a:ext>
                  </a:extLst>
                </a:gridCol>
                <a:gridCol w="1780628">
                  <a:extLst>
                    <a:ext uri="{9D8B030D-6E8A-4147-A177-3AD203B41FA5}">
                      <a16:colId xmlns:a16="http://schemas.microsoft.com/office/drawing/2014/main" val="1422724252"/>
                    </a:ext>
                  </a:extLst>
                </a:gridCol>
                <a:gridCol w="1780628">
                  <a:extLst>
                    <a:ext uri="{9D8B030D-6E8A-4147-A177-3AD203B41FA5}">
                      <a16:colId xmlns:a16="http://schemas.microsoft.com/office/drawing/2014/main" val="4029736842"/>
                    </a:ext>
                  </a:extLst>
                </a:gridCol>
              </a:tblGrid>
              <a:tr h="483826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8060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296DD1-5BCE-954C-B183-74A862B60144}"/>
              </a:ext>
            </a:extLst>
          </p:cNvPr>
          <p:cNvCxnSpPr/>
          <p:nvPr/>
        </p:nvCxnSpPr>
        <p:spPr>
          <a:xfrm>
            <a:off x="3563007" y="3090041"/>
            <a:ext cx="0" cy="104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2EB6D3-DF90-7B47-8227-18E92C694A56}"/>
              </a:ext>
            </a:extLst>
          </p:cNvPr>
          <p:cNvSpPr txBox="1"/>
          <p:nvPr/>
        </p:nvSpPr>
        <p:spPr>
          <a:xfrm>
            <a:off x="3051488" y="427771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3 times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061AA-A9FD-FD4A-B8B9-8E4768291695}"/>
              </a:ext>
            </a:extLst>
          </p:cNvPr>
          <p:cNvSpPr txBox="1"/>
          <p:nvPr/>
        </p:nvSpPr>
        <p:spPr>
          <a:xfrm>
            <a:off x="1621042" y="204352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BD" dirty="0"/>
              <a:t>ndex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B2339-3B4C-5242-A747-A4D26103E092}"/>
              </a:ext>
            </a:extLst>
          </p:cNvPr>
          <p:cNvSpPr txBox="1"/>
          <p:nvPr/>
        </p:nvSpPr>
        <p:spPr>
          <a:xfrm>
            <a:off x="3504843" y="20467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E0F53-179C-B242-A576-F6EA318DBDB9}"/>
              </a:ext>
            </a:extLst>
          </p:cNvPr>
          <p:cNvSpPr txBox="1"/>
          <p:nvPr/>
        </p:nvSpPr>
        <p:spPr>
          <a:xfrm>
            <a:off x="5219231" y="2043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96924-8D6F-E044-B1DA-E646EE7ED831}"/>
              </a:ext>
            </a:extLst>
          </p:cNvPr>
          <p:cNvSpPr txBox="1"/>
          <p:nvPr/>
        </p:nvSpPr>
        <p:spPr>
          <a:xfrm>
            <a:off x="6987775" y="2043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E65B7-13EB-694E-89B7-6B99F94CDEEB}"/>
              </a:ext>
            </a:extLst>
          </p:cNvPr>
          <p:cNvSpPr txBox="1"/>
          <p:nvPr/>
        </p:nvSpPr>
        <p:spPr>
          <a:xfrm>
            <a:off x="8756319" y="2050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9210F-54EC-934A-B374-E6FD697D47FB}"/>
              </a:ext>
            </a:extLst>
          </p:cNvPr>
          <p:cNvSpPr txBox="1"/>
          <p:nvPr/>
        </p:nvSpPr>
        <p:spPr>
          <a:xfrm>
            <a:off x="4777233" y="518160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BD" dirty="0"/>
              <a:t>o, 3 coins is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EA584-64BF-0A4A-A10A-F2FFE196CADB}"/>
              </a:ext>
            </a:extLst>
          </p:cNvPr>
          <p:cNvSpPr txBox="1"/>
          <p:nvPr/>
        </p:nvSpPr>
        <p:spPr>
          <a:xfrm>
            <a:off x="10548258" y="544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2460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DDD5-0EEF-A643-ACC3-B8DEA609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5682"/>
            <a:ext cx="8946541" cy="587807"/>
          </a:xfrm>
        </p:spPr>
        <p:txBody>
          <a:bodyPr/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						 	 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7DFC-975B-564F-BA4B-493D2258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305166"/>
            <a:ext cx="8946541" cy="3265317"/>
          </a:xfrm>
        </p:spPr>
        <p:txBody>
          <a:bodyPr/>
          <a:lstStyle/>
          <a:p>
            <a:pPr marL="0" indent="0">
              <a:buNone/>
            </a:pPr>
            <a:r>
              <a:rPr lang="en-BD" dirty="0">
                <a:latin typeface="+mn-lt"/>
              </a:rPr>
              <a:t>❒ Automated drinks machine</a:t>
            </a:r>
          </a:p>
          <a:p>
            <a:pPr marL="0" indent="0">
              <a:buNone/>
            </a:pPr>
            <a:endParaRPr lang="en-BD" dirty="0">
              <a:latin typeface="+mn-lt"/>
            </a:endParaRPr>
          </a:p>
          <a:p>
            <a:pPr marL="0" indent="0">
              <a:buNone/>
            </a:pPr>
            <a:r>
              <a:rPr lang="en-BD" dirty="0">
                <a:latin typeface="+mn-lt"/>
              </a:rPr>
              <a:t>❒ Can be used in robot also to run a shop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80F61-77FC-5941-A386-EEFEE9A15DF6}"/>
              </a:ext>
            </a:extLst>
          </p:cNvPr>
          <p:cNvSpPr txBox="1"/>
          <p:nvPr/>
        </p:nvSpPr>
        <p:spPr>
          <a:xfrm>
            <a:off x="10568527" y="5563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6928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F016-18EE-1E44-B27A-D59209A2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263" y="2936714"/>
            <a:ext cx="5791474" cy="9845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BD" sz="6000" b="1" dirty="0">
                <a:latin typeface="ACADEMY ENGRAVED LET PLAIN:1.0" panose="02000000000000000000" pitchFamily="2" charset="0"/>
              </a:rPr>
              <a:t> THANK YOU </a:t>
            </a:r>
          </a:p>
        </p:txBody>
      </p:sp>
    </p:spTree>
    <p:extLst>
      <p:ext uri="{BB962C8B-B14F-4D97-AF65-F5344CB8AC3E}">
        <p14:creationId xmlns:p14="http://schemas.microsoft.com/office/powerpoint/2010/main" val="19761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CEE32A-21A7-BB4E-B84F-446A9797BE69}"/>
              </a:ext>
            </a:extLst>
          </p:cNvPr>
          <p:cNvSpPr txBox="1"/>
          <p:nvPr/>
        </p:nvSpPr>
        <p:spPr>
          <a:xfrm>
            <a:off x="966951" y="1030014"/>
            <a:ext cx="902838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 						What is coin change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942CF-21B7-7242-8A50-B703011D9E81}"/>
              </a:ext>
            </a:extLst>
          </p:cNvPr>
          <p:cNvSpPr txBox="1"/>
          <p:nvPr/>
        </p:nvSpPr>
        <p:spPr>
          <a:xfrm>
            <a:off x="1108840" y="2452484"/>
            <a:ext cx="98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❒  Coin change means making change of a note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F8E16-4541-BE47-9E40-231C91FC4E33}"/>
              </a:ext>
            </a:extLst>
          </p:cNvPr>
          <p:cNvSpPr txBox="1"/>
          <p:nvPr/>
        </p:nvSpPr>
        <p:spPr>
          <a:xfrm>
            <a:off x="1072055" y="3305135"/>
            <a:ext cx="99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❒ Making change of note means making the same amount of it by some certain coins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7D4CE-0BBF-A143-8076-D78E03BE8A29}"/>
              </a:ext>
            </a:extLst>
          </p:cNvPr>
          <p:cNvSpPr txBox="1"/>
          <p:nvPr/>
        </p:nvSpPr>
        <p:spPr>
          <a:xfrm>
            <a:off x="1072055" y="4059620"/>
            <a:ext cx="1003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❒ A note and some coins will be given and we have to find the minumum              </a:t>
            </a:r>
          </a:p>
          <a:p>
            <a:r>
              <a:rPr lang="en-BD" dirty="0"/>
              <a:t>    coin needed to make same amount of note.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FAA83E-F851-8A49-B42C-143424F7EF6C}"/>
              </a:ext>
            </a:extLst>
          </p:cNvPr>
          <p:cNvSpPr txBox="1"/>
          <p:nvPr/>
        </p:nvSpPr>
        <p:spPr>
          <a:xfrm>
            <a:off x="10623105" y="5116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901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82F6-AC87-E84A-BBAB-D974E71C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77462"/>
            <a:ext cx="9070702" cy="588577"/>
          </a:xfrm>
        </p:spPr>
        <p:txBody>
          <a:bodyPr/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						Example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257E-7733-5543-9456-0AE2E9A55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577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BD" sz="1800" dirty="0">
                <a:latin typeface="+mn-lt"/>
              </a:rPr>
              <a:t>There are n coins will be given and we have to make an amount by using </a:t>
            </a:r>
          </a:p>
          <a:p>
            <a:pPr marL="0" indent="0">
              <a:buNone/>
            </a:pPr>
            <a:r>
              <a:rPr lang="en-BD" sz="1800" dirty="0">
                <a:latin typeface="+mn-lt"/>
              </a:rPr>
              <a:t>minimum number of coins from the given n coins.</a:t>
            </a:r>
          </a:p>
          <a:p>
            <a:pPr marL="0" indent="0">
              <a:buNone/>
            </a:pPr>
            <a:endParaRPr lang="en-BD" sz="1800" dirty="0">
              <a:latin typeface="+mn-lt"/>
            </a:endParaRPr>
          </a:p>
          <a:p>
            <a:pPr marL="0" indent="0">
              <a:buNone/>
            </a:pPr>
            <a:r>
              <a:rPr lang="en-BD" sz="1800" dirty="0">
                <a:latin typeface="+mn-lt"/>
              </a:rPr>
              <a:t>Input case :			</a:t>
            </a:r>
          </a:p>
          <a:p>
            <a:pPr marL="0" indent="0">
              <a:buNone/>
            </a:pPr>
            <a:r>
              <a:rPr lang="en-GB" sz="1800" dirty="0">
                <a:latin typeface="+mn-lt"/>
              </a:rPr>
              <a:t>N</a:t>
            </a:r>
            <a:r>
              <a:rPr lang="en-BD" sz="1800" dirty="0">
                <a:latin typeface="+mn-lt"/>
              </a:rPr>
              <a:t>umber of coins = 4</a:t>
            </a:r>
          </a:p>
          <a:p>
            <a:pPr marL="0" indent="0">
              <a:buNone/>
            </a:pPr>
            <a:r>
              <a:rPr lang="en-BD" sz="1800" dirty="0">
                <a:latin typeface="+mn-lt"/>
              </a:rPr>
              <a:t>Coins = {5, 2, 10, 7}</a:t>
            </a:r>
          </a:p>
          <a:p>
            <a:pPr marL="0" indent="0">
              <a:buNone/>
            </a:pPr>
            <a:r>
              <a:rPr lang="en-GB" sz="1800" dirty="0"/>
              <a:t>A</a:t>
            </a:r>
            <a:r>
              <a:rPr lang="en-BD" sz="1800" dirty="0"/>
              <a:t>mount = 17 taka</a:t>
            </a:r>
            <a:endParaRPr lang="en-BD" sz="1800" dirty="0">
              <a:latin typeface="+mn-lt"/>
            </a:endParaRPr>
          </a:p>
          <a:p>
            <a:pPr marL="0" indent="0">
              <a:buNone/>
            </a:pPr>
            <a:r>
              <a:rPr lang="en-BD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C7186-7905-3A4B-8A92-601DCFC60CCF}"/>
              </a:ext>
            </a:extLst>
          </p:cNvPr>
          <p:cNvSpPr txBox="1"/>
          <p:nvPr/>
        </p:nvSpPr>
        <p:spPr>
          <a:xfrm>
            <a:off x="10624457" y="5116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485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7D14-47B5-A440-BE78-C52944C0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8744881" cy="903888"/>
          </a:xfrm>
        </p:spPr>
        <p:txBody>
          <a:bodyPr vert="horz" anchor="b"/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							How to solve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131B4-6330-4342-BF6D-11D39860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D" dirty="0"/>
              <a:t>❒ We will divide the whole problem into subproblems</a:t>
            </a:r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r>
              <a:rPr lang="en-BD" dirty="0"/>
              <a:t>		index		 0                       1                         2                      3</a:t>
            </a:r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endParaRPr lang="en-B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71349D-1403-B94F-B229-8141F3B96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38893"/>
              </p:ext>
            </p:extLst>
          </p:nvPr>
        </p:nvGraphicFramePr>
        <p:xfrm>
          <a:off x="2652109" y="3429000"/>
          <a:ext cx="7122512" cy="483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628">
                  <a:extLst>
                    <a:ext uri="{9D8B030D-6E8A-4147-A177-3AD203B41FA5}">
                      <a16:colId xmlns:a16="http://schemas.microsoft.com/office/drawing/2014/main" val="1258599678"/>
                    </a:ext>
                  </a:extLst>
                </a:gridCol>
                <a:gridCol w="1780628">
                  <a:extLst>
                    <a:ext uri="{9D8B030D-6E8A-4147-A177-3AD203B41FA5}">
                      <a16:colId xmlns:a16="http://schemas.microsoft.com/office/drawing/2014/main" val="2946450836"/>
                    </a:ext>
                  </a:extLst>
                </a:gridCol>
                <a:gridCol w="1780628">
                  <a:extLst>
                    <a:ext uri="{9D8B030D-6E8A-4147-A177-3AD203B41FA5}">
                      <a16:colId xmlns:a16="http://schemas.microsoft.com/office/drawing/2014/main" val="4064514346"/>
                    </a:ext>
                  </a:extLst>
                </a:gridCol>
                <a:gridCol w="1780628">
                  <a:extLst>
                    <a:ext uri="{9D8B030D-6E8A-4147-A177-3AD203B41FA5}">
                      <a16:colId xmlns:a16="http://schemas.microsoft.com/office/drawing/2014/main" val="4188430345"/>
                    </a:ext>
                  </a:extLst>
                </a:gridCol>
              </a:tblGrid>
              <a:tr h="483826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59843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72A2C-0189-644B-90D3-A0503EC77C7B}"/>
              </a:ext>
            </a:extLst>
          </p:cNvPr>
          <p:cNvCxnSpPr>
            <a:cxnSpLocks/>
          </p:cNvCxnSpPr>
          <p:nvPr/>
        </p:nvCxnSpPr>
        <p:spPr>
          <a:xfrm>
            <a:off x="4025462" y="4151586"/>
            <a:ext cx="3226676" cy="103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E9A5D2-0D70-3148-90A3-B81B31B5749A}"/>
              </a:ext>
            </a:extLst>
          </p:cNvPr>
          <p:cNvCxnSpPr>
            <a:cxnSpLocks/>
          </p:cNvCxnSpPr>
          <p:nvPr/>
        </p:nvCxnSpPr>
        <p:spPr>
          <a:xfrm flipH="1">
            <a:off x="2280745" y="4151586"/>
            <a:ext cx="1481958" cy="1137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31F20C28-91B5-6142-8977-71F76D85A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41149"/>
              </p:ext>
            </p:extLst>
          </p:nvPr>
        </p:nvGraphicFramePr>
        <p:xfrm>
          <a:off x="488865" y="5487836"/>
          <a:ext cx="5377796" cy="45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449">
                  <a:extLst>
                    <a:ext uri="{9D8B030D-6E8A-4147-A177-3AD203B41FA5}">
                      <a16:colId xmlns:a16="http://schemas.microsoft.com/office/drawing/2014/main" val="1258599678"/>
                    </a:ext>
                  </a:extLst>
                </a:gridCol>
                <a:gridCol w="1344449">
                  <a:extLst>
                    <a:ext uri="{9D8B030D-6E8A-4147-A177-3AD203B41FA5}">
                      <a16:colId xmlns:a16="http://schemas.microsoft.com/office/drawing/2014/main" val="2946450836"/>
                    </a:ext>
                  </a:extLst>
                </a:gridCol>
                <a:gridCol w="1344449">
                  <a:extLst>
                    <a:ext uri="{9D8B030D-6E8A-4147-A177-3AD203B41FA5}">
                      <a16:colId xmlns:a16="http://schemas.microsoft.com/office/drawing/2014/main" val="4064514346"/>
                    </a:ext>
                  </a:extLst>
                </a:gridCol>
                <a:gridCol w="1344449">
                  <a:extLst>
                    <a:ext uri="{9D8B030D-6E8A-4147-A177-3AD203B41FA5}">
                      <a16:colId xmlns:a16="http://schemas.microsoft.com/office/drawing/2014/main" val="4188430345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598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9F3EDBF-BF12-804F-8A4E-5BA83C4AE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61689"/>
              </p:ext>
            </p:extLst>
          </p:nvPr>
        </p:nvGraphicFramePr>
        <p:xfrm>
          <a:off x="6255269" y="5487837"/>
          <a:ext cx="5377796" cy="45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449">
                  <a:extLst>
                    <a:ext uri="{9D8B030D-6E8A-4147-A177-3AD203B41FA5}">
                      <a16:colId xmlns:a16="http://schemas.microsoft.com/office/drawing/2014/main" val="1125535413"/>
                    </a:ext>
                  </a:extLst>
                </a:gridCol>
                <a:gridCol w="1344449">
                  <a:extLst>
                    <a:ext uri="{9D8B030D-6E8A-4147-A177-3AD203B41FA5}">
                      <a16:colId xmlns:a16="http://schemas.microsoft.com/office/drawing/2014/main" val="89210166"/>
                    </a:ext>
                  </a:extLst>
                </a:gridCol>
                <a:gridCol w="1344449">
                  <a:extLst>
                    <a:ext uri="{9D8B030D-6E8A-4147-A177-3AD203B41FA5}">
                      <a16:colId xmlns:a16="http://schemas.microsoft.com/office/drawing/2014/main" val="316984676"/>
                    </a:ext>
                  </a:extLst>
                </a:gridCol>
                <a:gridCol w="1344449">
                  <a:extLst>
                    <a:ext uri="{9D8B030D-6E8A-4147-A177-3AD203B41FA5}">
                      <a16:colId xmlns:a16="http://schemas.microsoft.com/office/drawing/2014/main" val="2175431069"/>
                    </a:ext>
                  </a:extLst>
                </a:gridCol>
              </a:tblGrid>
              <a:tr h="454325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5867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719530D-F726-9541-83EF-716CFB17BB16}"/>
              </a:ext>
            </a:extLst>
          </p:cNvPr>
          <p:cNvSpPr txBox="1"/>
          <p:nvPr/>
        </p:nvSpPr>
        <p:spPr>
          <a:xfrm>
            <a:off x="6836640" y="59620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0C279-406F-3948-ACCD-56A95B9AFED1}"/>
                  </a:ext>
                </a:extLst>
              </p:cNvPr>
              <p:cNvSpPr txBox="1"/>
              <p:nvPr/>
            </p:nvSpPr>
            <p:spPr>
              <a:xfrm>
                <a:off x="863503" y="5942161"/>
                <a:ext cx="479618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✅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0C279-406F-3948-ACCD-56A95B9A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03" y="5942161"/>
                <a:ext cx="479618" cy="408253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AF5F37-2782-304B-86FB-729F6A79BBC2}"/>
              </a:ext>
            </a:extLst>
          </p:cNvPr>
          <p:cNvSpPr txBox="1"/>
          <p:nvPr/>
        </p:nvSpPr>
        <p:spPr>
          <a:xfrm>
            <a:off x="10624459" y="546506"/>
            <a:ext cx="4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07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8D6F-D68F-4F49-A269-31ECD981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09296"/>
            <a:ext cx="8892026" cy="725214"/>
          </a:xfrm>
        </p:spPr>
        <p:txBody>
          <a:bodyPr/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							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0B1A-C315-8347-8084-A0C0EE417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07" y="1618593"/>
            <a:ext cx="10016359" cy="5065986"/>
          </a:xfrm>
        </p:spPr>
        <p:txBody>
          <a:bodyPr/>
          <a:lstStyle/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 :  minimum_coin(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, amount</a:t>
            </a: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if(amount &lt; 0 ) return INF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== n</a:t>
            </a: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if(amount == 0)then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		return 0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else return INF</a:t>
            </a:r>
          </a:p>
          <a:p>
            <a:pPr marL="0" indent="0">
              <a:buNone/>
            </a:pP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r1 = 1 +  minimum_coin(i+1, amount – coins[i])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r2 = minimum_coin(i+1, amount)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min(r1, r2)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73732-9404-5941-9466-D785A747A365}"/>
              </a:ext>
            </a:extLst>
          </p:cNvPr>
          <p:cNvSpPr txBox="1"/>
          <p:nvPr/>
        </p:nvSpPr>
        <p:spPr>
          <a:xfrm>
            <a:off x="10582569" y="537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D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71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FA8F-4E87-B84C-8366-86269F573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01" y="1443318"/>
            <a:ext cx="9601475" cy="5546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[20] [10005] →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-1 </a:t>
            </a: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 :  minimum_coin(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, amount</a:t>
            </a: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if(amount &lt; 0) return INF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 (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== n</a:t>
            </a: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if(amount == 0)then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		return 0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else return INF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if(mem[i] [amount]  !=  -1) then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return mem[i] [amount]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r1 = 1 +  minimum_coin(i+1, amount – coins[i])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r2 = minimum_coin(i+1, amount)</a:t>
            </a:r>
          </a:p>
          <a:p>
            <a:pPr marL="800100" lvl="2" indent="0">
              <a:buNone/>
            </a:pPr>
            <a:r>
              <a:rPr lang="en-B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mem[i] [amount] = min(r1, r2)</a:t>
            </a:r>
          </a:p>
          <a:p>
            <a:pPr marL="0" indent="0">
              <a:buNone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mem[i] [amount]</a:t>
            </a:r>
          </a:p>
          <a:p>
            <a:endParaRPr lang="en-B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3AEB1-09CB-034F-8B1F-405A6D3D27BB}"/>
              </a:ext>
            </a:extLst>
          </p:cNvPr>
          <p:cNvSpPr txBox="1"/>
          <p:nvPr/>
        </p:nvSpPr>
        <p:spPr>
          <a:xfrm>
            <a:off x="635601" y="546538"/>
            <a:ext cx="8382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3000" b="1" dirty="0">
                <a:latin typeface="Al Tarikh" pitchFamily="2" charset="-78"/>
                <a:cs typeface="Al Tarikh" pitchFamily="2" charset="-78"/>
              </a:rPr>
              <a:t>			Pseudo code with memoization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CF2F6-047D-174A-B9DD-D9436F1F0EA3}"/>
              </a:ext>
            </a:extLst>
          </p:cNvPr>
          <p:cNvSpPr txBox="1"/>
          <p:nvPr/>
        </p:nvSpPr>
        <p:spPr>
          <a:xfrm>
            <a:off x="10613571" y="546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281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4EB79D-3F69-5F48-A84C-825D1EDA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48" y="1936064"/>
            <a:ext cx="11445903" cy="3180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BD" sz="1800" dirty="0">
              <a:latin typeface="+mn-lt"/>
            </a:endParaRPr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endParaRPr lang="en-B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CC5CE3-EF14-D645-9465-D5572773AA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66330" y="2063521"/>
            <a:ext cx="2835825" cy="976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439CB7-36C2-D74D-B34F-DB6CEAB93DC7}"/>
              </a:ext>
            </a:extLst>
          </p:cNvPr>
          <p:cNvCxnSpPr>
            <a:cxnSpLocks/>
          </p:cNvCxnSpPr>
          <p:nvPr/>
        </p:nvCxnSpPr>
        <p:spPr>
          <a:xfrm>
            <a:off x="5696607" y="2081846"/>
            <a:ext cx="2669627" cy="97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9414A4-923B-824D-A567-626EBB79D277}"/>
              </a:ext>
            </a:extLst>
          </p:cNvPr>
          <p:cNvSpPr txBox="1"/>
          <p:nvPr/>
        </p:nvSpPr>
        <p:spPr>
          <a:xfrm>
            <a:off x="1894699" y="303963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1+f(1,12)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9DA1-1EBA-D34E-80E0-29E1B01BC826}"/>
              </a:ext>
            </a:extLst>
          </p:cNvPr>
          <p:cNvSpPr txBox="1"/>
          <p:nvPr/>
        </p:nvSpPr>
        <p:spPr>
          <a:xfrm>
            <a:off x="8065573" y="3055099"/>
            <a:ext cx="9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f(1,17)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DA6C56-E148-0E44-913C-1B701391B51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102048" y="3408968"/>
            <a:ext cx="1364282" cy="751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6945CC-4B2D-4444-B0E1-F9DED3246FF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698426" y="3429000"/>
            <a:ext cx="1354548" cy="751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745C95-16FF-6947-AD47-04BAD1F321D0}"/>
              </a:ext>
            </a:extLst>
          </p:cNvPr>
          <p:cNvSpPr txBox="1"/>
          <p:nvPr/>
        </p:nvSpPr>
        <p:spPr>
          <a:xfrm>
            <a:off x="645145" y="412857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1+f(2,10)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D6ED9-B3EC-2545-9754-20572A6B6987}"/>
              </a:ext>
            </a:extLst>
          </p:cNvPr>
          <p:cNvSpPr txBox="1"/>
          <p:nvPr/>
        </p:nvSpPr>
        <p:spPr>
          <a:xfrm>
            <a:off x="3615193" y="418082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f(2,12)</a:t>
            </a:r>
            <a:endParaRPr lang="en-B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EDE8C-D346-204B-8890-63FF1597D44A}"/>
              </a:ext>
            </a:extLst>
          </p:cNvPr>
          <p:cNvSpPr txBox="1"/>
          <p:nvPr/>
        </p:nvSpPr>
        <p:spPr>
          <a:xfrm>
            <a:off x="5015461" y="167705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f</a:t>
            </a:r>
            <a:r>
              <a:rPr lang="en-BD" dirty="0"/>
              <a:t>(0,17)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FEA2C6-8A15-AC40-A3E7-F1CE5EC4E33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981122" y="3490257"/>
            <a:ext cx="1545079" cy="638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5F67A8-C8C0-FA4C-9B34-5A0822BE9CB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713955" y="3458735"/>
            <a:ext cx="1476120" cy="701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123E0-1C5D-224A-8B38-F2B749900F0E}"/>
              </a:ext>
            </a:extLst>
          </p:cNvPr>
          <p:cNvSpPr txBox="1"/>
          <p:nvPr/>
        </p:nvSpPr>
        <p:spPr>
          <a:xfrm>
            <a:off x="6409491" y="412857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1+f(2,15)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D1DAD-17AA-4442-9616-118E3446289A}"/>
              </a:ext>
            </a:extLst>
          </p:cNvPr>
          <p:cNvSpPr txBox="1"/>
          <p:nvPr/>
        </p:nvSpPr>
        <p:spPr>
          <a:xfrm>
            <a:off x="9752294" y="416069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f(2,17)</a:t>
            </a:r>
            <a:endParaRPr lang="en-B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EE43BF-DA45-4749-ACE8-D89436B2EEE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309908" y="4507251"/>
            <a:ext cx="535296" cy="638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234C1F-EDF0-E54C-8C64-37DC54425462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70755" y="4507251"/>
            <a:ext cx="431291" cy="615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452887-1981-B245-944C-F018AF5162B9}"/>
              </a:ext>
            </a:extLst>
          </p:cNvPr>
          <p:cNvSpPr txBox="1"/>
          <p:nvPr/>
        </p:nvSpPr>
        <p:spPr>
          <a:xfrm>
            <a:off x="163244" y="512308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1+f(3,0)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8B18A6-B4E0-2441-9FF8-15A8095C051F}"/>
              </a:ext>
            </a:extLst>
          </p:cNvPr>
          <p:cNvSpPr txBox="1"/>
          <p:nvPr/>
        </p:nvSpPr>
        <p:spPr>
          <a:xfrm>
            <a:off x="1407423" y="514573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(3,10)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6FBEE9-DDA6-E141-9109-76A8ACE910C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426354" y="4564334"/>
            <a:ext cx="522303" cy="604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F9DF71-7774-4D4D-8455-B2AB48CD1C3C}"/>
              </a:ext>
            </a:extLst>
          </p:cNvPr>
          <p:cNvSpPr txBox="1"/>
          <p:nvPr/>
        </p:nvSpPr>
        <p:spPr>
          <a:xfrm>
            <a:off x="2918843" y="516876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1+f(3,2)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250A66-D039-D348-B8CA-EF92A1E7BA1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097479" y="4552846"/>
            <a:ext cx="618053" cy="58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2C9B50-40AD-294B-98A6-4685632F319F}"/>
              </a:ext>
            </a:extLst>
          </p:cNvPr>
          <p:cNvSpPr txBox="1"/>
          <p:nvPr/>
        </p:nvSpPr>
        <p:spPr>
          <a:xfrm>
            <a:off x="4277751" y="513629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(3,12)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72B759-ACC9-8440-848C-9F5968EF635A}"/>
              </a:ext>
            </a:extLst>
          </p:cNvPr>
          <p:cNvCxnSpPr>
            <a:cxnSpLocks/>
          </p:cNvCxnSpPr>
          <p:nvPr/>
        </p:nvCxnSpPr>
        <p:spPr>
          <a:xfrm flipH="1">
            <a:off x="6170744" y="4603913"/>
            <a:ext cx="684133" cy="56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5158E-022B-614F-8A55-F3F57C4C2F2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181380" y="4603913"/>
            <a:ext cx="662556" cy="593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627847-05EF-EC49-AF19-6F806BE7777C}"/>
              </a:ext>
            </a:extLst>
          </p:cNvPr>
          <p:cNvCxnSpPr>
            <a:cxnSpLocks/>
          </p:cNvCxnSpPr>
          <p:nvPr/>
        </p:nvCxnSpPr>
        <p:spPr>
          <a:xfrm flipH="1">
            <a:off x="9396669" y="4564334"/>
            <a:ext cx="628355" cy="610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B678CC-C1E8-604B-B3AE-EB1F42EECBEF}"/>
              </a:ext>
            </a:extLst>
          </p:cNvPr>
          <p:cNvCxnSpPr>
            <a:cxnSpLocks/>
          </p:cNvCxnSpPr>
          <p:nvPr/>
        </p:nvCxnSpPr>
        <p:spPr>
          <a:xfrm>
            <a:off x="10355125" y="4507251"/>
            <a:ext cx="649206" cy="56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8BF62C-39F6-8941-9106-DAB132BFC833}"/>
              </a:ext>
            </a:extLst>
          </p:cNvPr>
          <p:cNvSpPr txBox="1"/>
          <p:nvPr/>
        </p:nvSpPr>
        <p:spPr>
          <a:xfrm>
            <a:off x="5814305" y="516876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1+f(3,5)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11A37-C03C-064D-B265-5C3391FC3C6D}"/>
              </a:ext>
            </a:extLst>
          </p:cNvPr>
          <p:cNvSpPr txBox="1"/>
          <p:nvPr/>
        </p:nvSpPr>
        <p:spPr>
          <a:xfrm>
            <a:off x="7406155" y="51971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f(3,15)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46444-61CE-0F48-A2F4-A2D97AB22033}"/>
              </a:ext>
            </a:extLst>
          </p:cNvPr>
          <p:cNvSpPr txBox="1"/>
          <p:nvPr/>
        </p:nvSpPr>
        <p:spPr>
          <a:xfrm flipH="1">
            <a:off x="8957527" y="5179878"/>
            <a:ext cx="12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1+f(3, 7)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7AC0A3-5FD4-024A-B016-41A66083E32B}"/>
              </a:ext>
            </a:extLst>
          </p:cNvPr>
          <p:cNvSpPr txBox="1"/>
          <p:nvPr/>
        </p:nvSpPr>
        <p:spPr>
          <a:xfrm>
            <a:off x="10651710" y="51125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f(3, 17)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EE4226-3901-BC4E-AB86-83950B7EADC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5809666" y="5538098"/>
            <a:ext cx="320665" cy="33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EBC96B-3052-654A-BE7E-69A6FF99A1D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314973" y="5538098"/>
            <a:ext cx="338194" cy="3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709F53-6490-DD49-85B7-95392E283522}"/>
              </a:ext>
            </a:extLst>
          </p:cNvPr>
          <p:cNvCxnSpPr>
            <a:cxnSpLocks/>
          </p:cNvCxnSpPr>
          <p:nvPr/>
        </p:nvCxnSpPr>
        <p:spPr>
          <a:xfrm flipH="1">
            <a:off x="7350201" y="5549210"/>
            <a:ext cx="364234" cy="350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5332ED-81B1-F94B-B340-B0BDEC33F3B5}"/>
              </a:ext>
            </a:extLst>
          </p:cNvPr>
          <p:cNvCxnSpPr>
            <a:cxnSpLocks/>
          </p:cNvCxnSpPr>
          <p:nvPr/>
        </p:nvCxnSpPr>
        <p:spPr>
          <a:xfrm>
            <a:off x="7908338" y="5549210"/>
            <a:ext cx="314471" cy="319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858839-569F-D34E-9254-9F8DE04B03A9}"/>
              </a:ext>
            </a:extLst>
          </p:cNvPr>
          <p:cNvSpPr txBox="1"/>
          <p:nvPr/>
        </p:nvSpPr>
        <p:spPr>
          <a:xfrm>
            <a:off x="5302155" y="587583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1+f(4,5)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89A07E-B17E-7C43-8395-E762654FC967}"/>
              </a:ext>
            </a:extLst>
          </p:cNvPr>
          <p:cNvSpPr/>
          <p:nvPr/>
        </p:nvSpPr>
        <p:spPr>
          <a:xfrm>
            <a:off x="6279507" y="5899408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dirty="0"/>
              <a:t>f(4,5)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756F84-D272-C845-9FFE-C0B662FF0061}"/>
              </a:ext>
            </a:extLst>
          </p:cNvPr>
          <p:cNvSpPr/>
          <p:nvPr/>
        </p:nvSpPr>
        <p:spPr>
          <a:xfrm>
            <a:off x="6953446" y="591668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dirty="0"/>
              <a:t>1+f(4,8)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CBB3F3-3811-1D4F-A01E-F5CB32F22209}"/>
              </a:ext>
            </a:extLst>
          </p:cNvPr>
          <p:cNvSpPr/>
          <p:nvPr/>
        </p:nvSpPr>
        <p:spPr>
          <a:xfrm>
            <a:off x="7838394" y="5934514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dirty="0"/>
              <a:t>f(4,15)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C28312-286B-BB4A-AD68-E7E4C250DB7F}"/>
              </a:ext>
            </a:extLst>
          </p:cNvPr>
          <p:cNvCxnSpPr>
            <a:cxnSpLocks/>
          </p:cNvCxnSpPr>
          <p:nvPr/>
        </p:nvCxnSpPr>
        <p:spPr>
          <a:xfrm flipH="1">
            <a:off x="8969782" y="5616449"/>
            <a:ext cx="496522" cy="318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B8947-5C32-C348-A1E0-F6C915961DB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582276" y="5616449"/>
            <a:ext cx="399189" cy="304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F31778-4ADD-DF41-A591-AB248439181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187040" y="5492418"/>
            <a:ext cx="567180" cy="42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90739B-1B36-2540-84F1-2C692EFDA65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0562875" y="5481908"/>
            <a:ext cx="558676" cy="42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8DE1274-7E57-B740-A201-4E1EB64E2361}"/>
              </a:ext>
            </a:extLst>
          </p:cNvPr>
          <p:cNvSpPr txBox="1"/>
          <p:nvPr/>
        </p:nvSpPr>
        <p:spPr>
          <a:xfrm>
            <a:off x="8634923" y="591668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1+f(4,0)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EFF575-E203-DF49-B2DF-FC8F41933556}"/>
              </a:ext>
            </a:extLst>
          </p:cNvPr>
          <p:cNvSpPr txBox="1"/>
          <p:nvPr/>
        </p:nvSpPr>
        <p:spPr>
          <a:xfrm>
            <a:off x="9607805" y="592123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32BE42-936F-0140-AB6C-45476DE35C28}"/>
              </a:ext>
            </a:extLst>
          </p:cNvPr>
          <p:cNvSpPr txBox="1"/>
          <p:nvPr/>
        </p:nvSpPr>
        <p:spPr>
          <a:xfrm>
            <a:off x="10213939" y="591072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1+f(4,10)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76B329-BAA9-5942-9B06-F870100FF911}"/>
              </a:ext>
            </a:extLst>
          </p:cNvPr>
          <p:cNvSpPr txBox="1"/>
          <p:nvPr/>
        </p:nvSpPr>
        <p:spPr>
          <a:xfrm>
            <a:off x="11316439" y="592005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(4,17)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7E4DBE-6C98-9F45-98CC-2E59E98DEABB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46249" y="5492418"/>
            <a:ext cx="524506" cy="218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3B3563B-A1D8-4042-98C1-1614123AAB67}"/>
              </a:ext>
            </a:extLst>
          </p:cNvPr>
          <p:cNvSpPr txBox="1"/>
          <p:nvPr/>
        </p:nvSpPr>
        <p:spPr>
          <a:xfrm>
            <a:off x="-103925" y="5719464"/>
            <a:ext cx="10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1+f(4,0)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6B49DC-34A7-C242-BE4D-4E2282313014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11475" y="5500881"/>
            <a:ext cx="439641" cy="231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73214E-3C26-6042-B21F-BB10EC88E7D7}"/>
              </a:ext>
            </a:extLst>
          </p:cNvPr>
          <p:cNvSpPr txBox="1"/>
          <p:nvPr/>
        </p:nvSpPr>
        <p:spPr>
          <a:xfrm>
            <a:off x="877456" y="573201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(4,0)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FDB4A1-CCBE-FD4A-B4DF-9674EA06D4AB}"/>
              </a:ext>
            </a:extLst>
          </p:cNvPr>
          <p:cNvCxnSpPr>
            <a:cxnSpLocks/>
          </p:cNvCxnSpPr>
          <p:nvPr/>
        </p:nvCxnSpPr>
        <p:spPr>
          <a:xfrm flipH="1">
            <a:off x="1358048" y="5558130"/>
            <a:ext cx="398375" cy="91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1FDD08A-7661-8C40-A40E-BD6BE6479439}"/>
              </a:ext>
            </a:extLst>
          </p:cNvPr>
          <p:cNvSpPr txBox="1"/>
          <p:nvPr/>
        </p:nvSpPr>
        <p:spPr>
          <a:xfrm>
            <a:off x="491261" y="647645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1+f(4,3)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E7471D-C8FA-F54E-8B8C-FDC8ACBC1F20}"/>
              </a:ext>
            </a:extLst>
          </p:cNvPr>
          <p:cNvCxnSpPr>
            <a:cxnSpLocks/>
          </p:cNvCxnSpPr>
          <p:nvPr/>
        </p:nvCxnSpPr>
        <p:spPr>
          <a:xfrm>
            <a:off x="1908334" y="5549210"/>
            <a:ext cx="190014" cy="957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6C00F58-0DE7-8F44-A6D8-FF10C603190F}"/>
              </a:ext>
            </a:extLst>
          </p:cNvPr>
          <p:cNvSpPr txBox="1"/>
          <p:nvPr/>
        </p:nvSpPr>
        <p:spPr>
          <a:xfrm>
            <a:off x="1565561" y="650009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(4,10)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70C7F9-6C98-BD4B-ACA2-452FF21BCF75}"/>
              </a:ext>
            </a:extLst>
          </p:cNvPr>
          <p:cNvCxnSpPr>
            <a:cxnSpLocks/>
          </p:cNvCxnSpPr>
          <p:nvPr/>
        </p:nvCxnSpPr>
        <p:spPr>
          <a:xfrm flipH="1">
            <a:off x="2725696" y="5558130"/>
            <a:ext cx="439909" cy="896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21DD21D-CBF0-4B48-BE91-970F299E8773}"/>
              </a:ext>
            </a:extLst>
          </p:cNvPr>
          <p:cNvSpPr txBox="1"/>
          <p:nvPr/>
        </p:nvSpPr>
        <p:spPr>
          <a:xfrm>
            <a:off x="2399565" y="651105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1+f(4,2)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AA318E-3128-7741-8C18-D498002BFB31}"/>
              </a:ext>
            </a:extLst>
          </p:cNvPr>
          <p:cNvCxnSpPr>
            <a:cxnSpLocks/>
          </p:cNvCxnSpPr>
          <p:nvPr/>
        </p:nvCxnSpPr>
        <p:spPr>
          <a:xfrm>
            <a:off x="3397693" y="5566449"/>
            <a:ext cx="225263" cy="944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430FACD-D82E-5845-9B6E-1A4117FD6EC6}"/>
              </a:ext>
            </a:extLst>
          </p:cNvPr>
          <p:cNvSpPr txBox="1"/>
          <p:nvPr/>
        </p:nvSpPr>
        <p:spPr>
          <a:xfrm>
            <a:off x="3390375" y="65000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f(4,2)</a:t>
            </a:r>
            <a:endParaRPr lang="en-BD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DA3FD8-E394-824E-B89D-C7214547F2A9}"/>
              </a:ext>
            </a:extLst>
          </p:cNvPr>
          <p:cNvCxnSpPr>
            <a:cxnSpLocks/>
          </p:cNvCxnSpPr>
          <p:nvPr/>
        </p:nvCxnSpPr>
        <p:spPr>
          <a:xfrm>
            <a:off x="4878303" y="5525101"/>
            <a:ext cx="577216" cy="999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A00437-76A0-6742-AF55-34AF4C0E1C0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502430" y="5505624"/>
            <a:ext cx="213102" cy="102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793839-A2AA-F045-894E-B546E0842781}"/>
              </a:ext>
            </a:extLst>
          </p:cNvPr>
          <p:cNvSpPr txBox="1"/>
          <p:nvPr/>
        </p:nvSpPr>
        <p:spPr>
          <a:xfrm>
            <a:off x="4138291" y="653124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1+f(4,5)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618E9A-FE81-264B-8E8B-0CD274497D8A}"/>
              </a:ext>
            </a:extLst>
          </p:cNvPr>
          <p:cNvSpPr txBox="1"/>
          <p:nvPr/>
        </p:nvSpPr>
        <p:spPr>
          <a:xfrm>
            <a:off x="5258826" y="652975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(4,12)</a:t>
            </a:r>
          </a:p>
        </p:txBody>
      </p:sp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CA347541-950B-6247-BE30-95486F517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25726"/>
              </p:ext>
            </p:extLst>
          </p:nvPr>
        </p:nvGraphicFramePr>
        <p:xfrm>
          <a:off x="1057793" y="1561244"/>
          <a:ext cx="289086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716">
                  <a:extLst>
                    <a:ext uri="{9D8B030D-6E8A-4147-A177-3AD203B41FA5}">
                      <a16:colId xmlns:a16="http://schemas.microsoft.com/office/drawing/2014/main" val="3013853269"/>
                    </a:ext>
                  </a:extLst>
                </a:gridCol>
                <a:gridCol w="722716">
                  <a:extLst>
                    <a:ext uri="{9D8B030D-6E8A-4147-A177-3AD203B41FA5}">
                      <a16:colId xmlns:a16="http://schemas.microsoft.com/office/drawing/2014/main" val="3883230101"/>
                    </a:ext>
                  </a:extLst>
                </a:gridCol>
                <a:gridCol w="722716">
                  <a:extLst>
                    <a:ext uri="{9D8B030D-6E8A-4147-A177-3AD203B41FA5}">
                      <a16:colId xmlns:a16="http://schemas.microsoft.com/office/drawing/2014/main" val="2818230276"/>
                    </a:ext>
                  </a:extLst>
                </a:gridCol>
                <a:gridCol w="722716">
                  <a:extLst>
                    <a:ext uri="{9D8B030D-6E8A-4147-A177-3AD203B41FA5}">
                      <a16:colId xmlns:a16="http://schemas.microsoft.com/office/drawing/2014/main" val="3993386710"/>
                    </a:ext>
                  </a:extLst>
                </a:gridCol>
              </a:tblGrid>
              <a:tr h="362731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65031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400E21B5-70B0-1F46-AB0D-9CF9E22A2B3D}"/>
              </a:ext>
            </a:extLst>
          </p:cNvPr>
          <p:cNvSpPr txBox="1"/>
          <p:nvPr/>
        </p:nvSpPr>
        <p:spPr>
          <a:xfrm>
            <a:off x="146249" y="117830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index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A2C539-BEF8-824F-9961-A1FB5BBA9E6B}"/>
              </a:ext>
            </a:extLst>
          </p:cNvPr>
          <p:cNvSpPr txBox="1"/>
          <p:nvPr/>
        </p:nvSpPr>
        <p:spPr>
          <a:xfrm>
            <a:off x="1250970" y="1193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8CEEB9A-4067-A045-AAED-2D74FE80105A}"/>
              </a:ext>
            </a:extLst>
          </p:cNvPr>
          <p:cNvSpPr txBox="1"/>
          <p:nvPr/>
        </p:nvSpPr>
        <p:spPr>
          <a:xfrm>
            <a:off x="1999047" y="11926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DE9DE2-4E31-204B-831E-007D53700DE4}"/>
              </a:ext>
            </a:extLst>
          </p:cNvPr>
          <p:cNvSpPr txBox="1"/>
          <p:nvPr/>
        </p:nvSpPr>
        <p:spPr>
          <a:xfrm>
            <a:off x="2711898" y="1181869"/>
            <a:ext cx="3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2CD78C-560B-BE46-A677-5028E3F745BC}"/>
              </a:ext>
            </a:extLst>
          </p:cNvPr>
          <p:cNvSpPr txBox="1"/>
          <p:nvPr/>
        </p:nvSpPr>
        <p:spPr>
          <a:xfrm>
            <a:off x="3426353" y="11926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CBF1ED2-8BB9-074E-A727-CDF76032AAB2}"/>
              </a:ext>
            </a:extLst>
          </p:cNvPr>
          <p:cNvSpPr txBox="1"/>
          <p:nvPr/>
        </p:nvSpPr>
        <p:spPr>
          <a:xfrm>
            <a:off x="4399781" y="431418"/>
            <a:ext cx="2111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Simulation</a:t>
            </a:r>
            <a:endParaRPr lang="en-BD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95314-D511-554B-B224-315AAD3C1D05}"/>
              </a:ext>
            </a:extLst>
          </p:cNvPr>
          <p:cNvSpPr txBox="1"/>
          <p:nvPr/>
        </p:nvSpPr>
        <p:spPr>
          <a:xfrm>
            <a:off x="10627855" y="54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20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4EB79D-3F69-5F48-A84C-825D1EDA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48" y="1936064"/>
            <a:ext cx="11445903" cy="3180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BD" sz="1800" dirty="0">
              <a:latin typeface="+mn-lt"/>
            </a:endParaRPr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endParaRPr lang="en-B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CC5CE3-EF14-D645-9465-D5572773AA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66330" y="1857899"/>
            <a:ext cx="2792496" cy="1181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439CB7-36C2-D74D-B34F-DB6CEAB93DC7}"/>
              </a:ext>
            </a:extLst>
          </p:cNvPr>
          <p:cNvCxnSpPr>
            <a:cxnSpLocks/>
          </p:cNvCxnSpPr>
          <p:nvPr/>
        </p:nvCxnSpPr>
        <p:spPr>
          <a:xfrm>
            <a:off x="5696606" y="1857899"/>
            <a:ext cx="2669628" cy="11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9414A4-923B-824D-A567-626EBB79D277}"/>
              </a:ext>
            </a:extLst>
          </p:cNvPr>
          <p:cNvSpPr txBox="1"/>
          <p:nvPr/>
        </p:nvSpPr>
        <p:spPr>
          <a:xfrm>
            <a:off x="1894699" y="3039636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1+f(1,12)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9DA1-1EBA-D34E-80E0-29E1B01BC826}"/>
              </a:ext>
            </a:extLst>
          </p:cNvPr>
          <p:cNvSpPr txBox="1"/>
          <p:nvPr/>
        </p:nvSpPr>
        <p:spPr>
          <a:xfrm>
            <a:off x="8065573" y="3055099"/>
            <a:ext cx="92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f(1,17)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DA6C56-E148-0E44-913C-1B701391B51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102048" y="3408968"/>
            <a:ext cx="1364282" cy="751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6945CC-4B2D-4444-B0E1-F9DED3246FF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698426" y="3429000"/>
            <a:ext cx="1354548" cy="751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745C95-16FF-6947-AD47-04BAD1F321D0}"/>
              </a:ext>
            </a:extLst>
          </p:cNvPr>
          <p:cNvSpPr txBox="1"/>
          <p:nvPr/>
        </p:nvSpPr>
        <p:spPr>
          <a:xfrm>
            <a:off x="645145" y="412857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1+f(2,10)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D6ED9-B3EC-2545-9754-20572A6B6987}"/>
              </a:ext>
            </a:extLst>
          </p:cNvPr>
          <p:cNvSpPr txBox="1"/>
          <p:nvPr/>
        </p:nvSpPr>
        <p:spPr>
          <a:xfrm>
            <a:off x="3615193" y="418082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f(2,12)</a:t>
            </a:r>
            <a:endParaRPr lang="en-B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EDE8C-D346-204B-8890-63FF1597D44A}"/>
              </a:ext>
            </a:extLst>
          </p:cNvPr>
          <p:cNvSpPr txBox="1"/>
          <p:nvPr/>
        </p:nvSpPr>
        <p:spPr>
          <a:xfrm>
            <a:off x="4985678" y="137430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f</a:t>
            </a:r>
            <a:r>
              <a:rPr lang="en-BD" dirty="0"/>
              <a:t>(0,17)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FEA2C6-8A15-AC40-A3E7-F1CE5EC4E33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981122" y="3490257"/>
            <a:ext cx="1545079" cy="638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5F67A8-C8C0-FA4C-9B34-5A0822BE9CB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713955" y="3458735"/>
            <a:ext cx="1476120" cy="701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123E0-1C5D-224A-8B38-F2B749900F0E}"/>
              </a:ext>
            </a:extLst>
          </p:cNvPr>
          <p:cNvSpPr txBox="1"/>
          <p:nvPr/>
        </p:nvSpPr>
        <p:spPr>
          <a:xfrm>
            <a:off x="6409491" y="412857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1+f(2,15)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D1DAD-17AA-4442-9616-118E3446289A}"/>
              </a:ext>
            </a:extLst>
          </p:cNvPr>
          <p:cNvSpPr txBox="1"/>
          <p:nvPr/>
        </p:nvSpPr>
        <p:spPr>
          <a:xfrm>
            <a:off x="9752294" y="416069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f(2,17)</a:t>
            </a:r>
            <a:endParaRPr lang="en-B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EE43BF-DA45-4749-ACE8-D89436B2EEE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309908" y="4507251"/>
            <a:ext cx="535296" cy="638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234C1F-EDF0-E54C-8C64-37DC54425462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70755" y="4507251"/>
            <a:ext cx="431291" cy="615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452887-1981-B245-944C-F018AF5162B9}"/>
              </a:ext>
            </a:extLst>
          </p:cNvPr>
          <p:cNvSpPr txBox="1"/>
          <p:nvPr/>
        </p:nvSpPr>
        <p:spPr>
          <a:xfrm>
            <a:off x="163244" y="512308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1+f(3,0)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8B18A6-B4E0-2441-9FF8-15A8095C051F}"/>
              </a:ext>
            </a:extLst>
          </p:cNvPr>
          <p:cNvSpPr txBox="1"/>
          <p:nvPr/>
        </p:nvSpPr>
        <p:spPr>
          <a:xfrm>
            <a:off x="1407423" y="514573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(3,10)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6FBEE9-DDA6-E141-9109-76A8ACE910C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426354" y="4564334"/>
            <a:ext cx="522303" cy="604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F9DF71-7774-4D4D-8455-B2AB48CD1C3C}"/>
              </a:ext>
            </a:extLst>
          </p:cNvPr>
          <p:cNvSpPr txBox="1"/>
          <p:nvPr/>
        </p:nvSpPr>
        <p:spPr>
          <a:xfrm>
            <a:off x="2918843" y="516876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1+f(3,2)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250A66-D039-D348-B8CA-EF92A1E7BA1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097479" y="4552846"/>
            <a:ext cx="618053" cy="583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2C9B50-40AD-294B-98A6-4685632F319F}"/>
              </a:ext>
            </a:extLst>
          </p:cNvPr>
          <p:cNvSpPr txBox="1"/>
          <p:nvPr/>
        </p:nvSpPr>
        <p:spPr>
          <a:xfrm>
            <a:off x="4277751" y="513629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(3,12)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72B759-ACC9-8440-848C-9F5968EF635A}"/>
              </a:ext>
            </a:extLst>
          </p:cNvPr>
          <p:cNvCxnSpPr>
            <a:cxnSpLocks/>
          </p:cNvCxnSpPr>
          <p:nvPr/>
        </p:nvCxnSpPr>
        <p:spPr>
          <a:xfrm flipH="1">
            <a:off x="6170744" y="4603913"/>
            <a:ext cx="684133" cy="56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5158E-022B-614F-8A55-F3F57C4C2F2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181380" y="4603913"/>
            <a:ext cx="662556" cy="593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627847-05EF-EC49-AF19-6F806BE7777C}"/>
              </a:ext>
            </a:extLst>
          </p:cNvPr>
          <p:cNvCxnSpPr>
            <a:cxnSpLocks/>
          </p:cNvCxnSpPr>
          <p:nvPr/>
        </p:nvCxnSpPr>
        <p:spPr>
          <a:xfrm flipH="1">
            <a:off x="9396669" y="4564334"/>
            <a:ext cx="628355" cy="610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B678CC-C1E8-604B-B3AE-EB1F42EECBEF}"/>
              </a:ext>
            </a:extLst>
          </p:cNvPr>
          <p:cNvCxnSpPr>
            <a:cxnSpLocks/>
          </p:cNvCxnSpPr>
          <p:nvPr/>
        </p:nvCxnSpPr>
        <p:spPr>
          <a:xfrm>
            <a:off x="10355125" y="4507251"/>
            <a:ext cx="649206" cy="562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8BF62C-39F6-8941-9106-DAB132BFC833}"/>
              </a:ext>
            </a:extLst>
          </p:cNvPr>
          <p:cNvSpPr txBox="1"/>
          <p:nvPr/>
        </p:nvSpPr>
        <p:spPr>
          <a:xfrm>
            <a:off x="5814305" y="516876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1+f(3,5)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11A37-C03C-064D-B265-5C3391FC3C6D}"/>
              </a:ext>
            </a:extLst>
          </p:cNvPr>
          <p:cNvSpPr txBox="1"/>
          <p:nvPr/>
        </p:nvSpPr>
        <p:spPr>
          <a:xfrm>
            <a:off x="7406155" y="51971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f(3,15)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46444-61CE-0F48-A2F4-A2D97AB22033}"/>
              </a:ext>
            </a:extLst>
          </p:cNvPr>
          <p:cNvSpPr txBox="1"/>
          <p:nvPr/>
        </p:nvSpPr>
        <p:spPr>
          <a:xfrm flipH="1">
            <a:off x="8957527" y="5179878"/>
            <a:ext cx="12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1+f(3, 7)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7AC0A3-5FD4-024A-B016-41A66083E32B}"/>
              </a:ext>
            </a:extLst>
          </p:cNvPr>
          <p:cNvSpPr txBox="1"/>
          <p:nvPr/>
        </p:nvSpPr>
        <p:spPr>
          <a:xfrm>
            <a:off x="10651710" y="511257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f(3, 17)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EE4226-3901-BC4E-AB86-83950B7EADC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5809666" y="5538098"/>
            <a:ext cx="320665" cy="337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EBC96B-3052-654A-BE7E-69A6FF99A1D4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314973" y="5538098"/>
            <a:ext cx="338194" cy="3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709F53-6490-DD49-85B7-95392E283522}"/>
              </a:ext>
            </a:extLst>
          </p:cNvPr>
          <p:cNvCxnSpPr>
            <a:cxnSpLocks/>
          </p:cNvCxnSpPr>
          <p:nvPr/>
        </p:nvCxnSpPr>
        <p:spPr>
          <a:xfrm flipH="1">
            <a:off x="7350201" y="5549210"/>
            <a:ext cx="364234" cy="350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5332ED-81B1-F94B-B340-B0BDEC33F3B5}"/>
              </a:ext>
            </a:extLst>
          </p:cNvPr>
          <p:cNvCxnSpPr>
            <a:cxnSpLocks/>
          </p:cNvCxnSpPr>
          <p:nvPr/>
        </p:nvCxnSpPr>
        <p:spPr>
          <a:xfrm>
            <a:off x="7908338" y="5549210"/>
            <a:ext cx="314471" cy="319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858839-569F-D34E-9254-9F8DE04B03A9}"/>
              </a:ext>
            </a:extLst>
          </p:cNvPr>
          <p:cNvSpPr txBox="1"/>
          <p:nvPr/>
        </p:nvSpPr>
        <p:spPr>
          <a:xfrm>
            <a:off x="5302155" y="587583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1+f(4,5)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89A07E-B17E-7C43-8395-E762654FC967}"/>
              </a:ext>
            </a:extLst>
          </p:cNvPr>
          <p:cNvSpPr/>
          <p:nvPr/>
        </p:nvSpPr>
        <p:spPr>
          <a:xfrm>
            <a:off x="6279507" y="5899408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dirty="0"/>
              <a:t>f(4,5)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756F84-D272-C845-9FFE-C0B662FF0061}"/>
              </a:ext>
            </a:extLst>
          </p:cNvPr>
          <p:cNvSpPr/>
          <p:nvPr/>
        </p:nvSpPr>
        <p:spPr>
          <a:xfrm>
            <a:off x="6953446" y="5916683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dirty="0"/>
              <a:t>1+f(4,8)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CBB3F3-3811-1D4F-A01E-F5CB32F22209}"/>
              </a:ext>
            </a:extLst>
          </p:cNvPr>
          <p:cNvSpPr/>
          <p:nvPr/>
        </p:nvSpPr>
        <p:spPr>
          <a:xfrm>
            <a:off x="7838394" y="5934514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dirty="0"/>
              <a:t>f(4,15)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C28312-286B-BB4A-AD68-E7E4C250DB7F}"/>
              </a:ext>
            </a:extLst>
          </p:cNvPr>
          <p:cNvCxnSpPr>
            <a:cxnSpLocks/>
          </p:cNvCxnSpPr>
          <p:nvPr/>
        </p:nvCxnSpPr>
        <p:spPr>
          <a:xfrm flipH="1">
            <a:off x="8969782" y="5616449"/>
            <a:ext cx="496522" cy="318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8B8947-5C32-C348-A1E0-F6C915961DB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582276" y="5616449"/>
            <a:ext cx="399189" cy="304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F31778-4ADD-DF41-A591-AB248439181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187040" y="5492418"/>
            <a:ext cx="567180" cy="42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90739B-1B36-2540-84F1-2C692EFDA652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0562875" y="5481908"/>
            <a:ext cx="558676" cy="424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8DE1274-7E57-B740-A201-4E1EB64E2361}"/>
              </a:ext>
            </a:extLst>
          </p:cNvPr>
          <p:cNvSpPr txBox="1"/>
          <p:nvPr/>
        </p:nvSpPr>
        <p:spPr>
          <a:xfrm>
            <a:off x="8634923" y="591668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1+f(4,0)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EFF575-E203-DF49-B2DF-FC8F41933556}"/>
              </a:ext>
            </a:extLst>
          </p:cNvPr>
          <p:cNvSpPr txBox="1"/>
          <p:nvPr/>
        </p:nvSpPr>
        <p:spPr>
          <a:xfrm>
            <a:off x="9607805" y="592123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32BE42-936F-0140-AB6C-45476DE35C28}"/>
              </a:ext>
            </a:extLst>
          </p:cNvPr>
          <p:cNvSpPr txBox="1"/>
          <p:nvPr/>
        </p:nvSpPr>
        <p:spPr>
          <a:xfrm>
            <a:off x="10213939" y="5910721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1+f(4,10)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76B329-BAA9-5942-9B06-F870100FF911}"/>
              </a:ext>
            </a:extLst>
          </p:cNvPr>
          <p:cNvSpPr txBox="1"/>
          <p:nvPr/>
        </p:nvSpPr>
        <p:spPr>
          <a:xfrm>
            <a:off x="11316439" y="5920055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(4,17)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7E4DBE-6C98-9F45-98CC-2E59E98DEABB}"/>
              </a:ext>
            </a:extLst>
          </p:cNvPr>
          <p:cNvCxnSpPr>
            <a:cxnSpLocks/>
          </p:cNvCxnSpPr>
          <p:nvPr/>
        </p:nvCxnSpPr>
        <p:spPr>
          <a:xfrm flipH="1">
            <a:off x="351370" y="5515064"/>
            <a:ext cx="399673" cy="448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3B3563B-A1D8-4042-98C1-1614123AAB67}"/>
              </a:ext>
            </a:extLst>
          </p:cNvPr>
          <p:cNvSpPr txBox="1"/>
          <p:nvPr/>
        </p:nvSpPr>
        <p:spPr>
          <a:xfrm>
            <a:off x="-103899" y="5963153"/>
            <a:ext cx="10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1+f(4,0)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6B49DC-34A7-C242-BE4D-4E2282313014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41911" y="5515064"/>
            <a:ext cx="356772" cy="477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73214E-3C26-6042-B21F-BB10EC88E7D7}"/>
              </a:ext>
            </a:extLst>
          </p:cNvPr>
          <p:cNvSpPr txBox="1"/>
          <p:nvPr/>
        </p:nvSpPr>
        <p:spPr>
          <a:xfrm>
            <a:off x="825023" y="59929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(4,0)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FDB4A1-CCBE-FD4A-B4DF-9674EA06D4AB}"/>
              </a:ext>
            </a:extLst>
          </p:cNvPr>
          <p:cNvCxnSpPr>
            <a:cxnSpLocks/>
          </p:cNvCxnSpPr>
          <p:nvPr/>
        </p:nvCxnSpPr>
        <p:spPr>
          <a:xfrm flipH="1">
            <a:off x="1358048" y="5558130"/>
            <a:ext cx="398375" cy="91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1FDD08A-7661-8C40-A40E-BD6BE6479439}"/>
              </a:ext>
            </a:extLst>
          </p:cNvPr>
          <p:cNvSpPr txBox="1"/>
          <p:nvPr/>
        </p:nvSpPr>
        <p:spPr>
          <a:xfrm>
            <a:off x="491261" y="647645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1+f(4,3)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E7471D-C8FA-F54E-8B8C-FDC8ACBC1F20}"/>
              </a:ext>
            </a:extLst>
          </p:cNvPr>
          <p:cNvCxnSpPr>
            <a:cxnSpLocks/>
          </p:cNvCxnSpPr>
          <p:nvPr/>
        </p:nvCxnSpPr>
        <p:spPr>
          <a:xfrm>
            <a:off x="1908334" y="5549210"/>
            <a:ext cx="190014" cy="957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6C00F58-0DE7-8F44-A6D8-FF10C603190F}"/>
              </a:ext>
            </a:extLst>
          </p:cNvPr>
          <p:cNvSpPr txBox="1"/>
          <p:nvPr/>
        </p:nvSpPr>
        <p:spPr>
          <a:xfrm>
            <a:off x="1565561" y="650009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(4,10)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70C7F9-6C98-BD4B-ACA2-452FF21BCF75}"/>
              </a:ext>
            </a:extLst>
          </p:cNvPr>
          <p:cNvCxnSpPr>
            <a:cxnSpLocks/>
          </p:cNvCxnSpPr>
          <p:nvPr/>
        </p:nvCxnSpPr>
        <p:spPr>
          <a:xfrm flipH="1">
            <a:off x="2725696" y="5558130"/>
            <a:ext cx="439909" cy="896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21DD21D-CBF0-4B48-BE91-970F299E8773}"/>
              </a:ext>
            </a:extLst>
          </p:cNvPr>
          <p:cNvSpPr txBox="1"/>
          <p:nvPr/>
        </p:nvSpPr>
        <p:spPr>
          <a:xfrm>
            <a:off x="2399565" y="651105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1+f(4,2)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AA318E-3128-7741-8C18-D498002BFB31}"/>
              </a:ext>
            </a:extLst>
          </p:cNvPr>
          <p:cNvCxnSpPr>
            <a:cxnSpLocks/>
          </p:cNvCxnSpPr>
          <p:nvPr/>
        </p:nvCxnSpPr>
        <p:spPr>
          <a:xfrm>
            <a:off x="3397693" y="5566449"/>
            <a:ext cx="225263" cy="944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430FACD-D82E-5845-9B6E-1A4117FD6EC6}"/>
              </a:ext>
            </a:extLst>
          </p:cNvPr>
          <p:cNvSpPr txBox="1"/>
          <p:nvPr/>
        </p:nvSpPr>
        <p:spPr>
          <a:xfrm>
            <a:off x="3390375" y="65000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f(4,2)</a:t>
            </a:r>
            <a:endParaRPr lang="en-BD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DA3FD8-E394-824E-B89D-C7214547F2A9}"/>
              </a:ext>
            </a:extLst>
          </p:cNvPr>
          <p:cNvCxnSpPr>
            <a:cxnSpLocks/>
          </p:cNvCxnSpPr>
          <p:nvPr/>
        </p:nvCxnSpPr>
        <p:spPr>
          <a:xfrm>
            <a:off x="4878303" y="5525101"/>
            <a:ext cx="577216" cy="999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A00437-76A0-6742-AF55-34AF4C0E1C0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502430" y="5505624"/>
            <a:ext cx="213102" cy="1025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793839-A2AA-F045-894E-B546E0842781}"/>
              </a:ext>
            </a:extLst>
          </p:cNvPr>
          <p:cNvSpPr txBox="1"/>
          <p:nvPr/>
        </p:nvSpPr>
        <p:spPr>
          <a:xfrm>
            <a:off x="4138291" y="653124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1+f(4,5)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618E9A-FE81-264B-8E8B-0CD274497D8A}"/>
              </a:ext>
            </a:extLst>
          </p:cNvPr>
          <p:cNvSpPr txBox="1"/>
          <p:nvPr/>
        </p:nvSpPr>
        <p:spPr>
          <a:xfrm>
            <a:off x="5258826" y="6529751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(4,12)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DD0940-7610-E140-9934-5D408947AAA5}"/>
              </a:ext>
            </a:extLst>
          </p:cNvPr>
          <p:cNvSpPr txBox="1"/>
          <p:nvPr/>
        </p:nvSpPr>
        <p:spPr>
          <a:xfrm>
            <a:off x="7631008" y="131333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minimun 2 coins needed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A843293-624C-EB4A-972E-DBFD7854D778}"/>
              </a:ext>
            </a:extLst>
          </p:cNvPr>
          <p:cNvCxnSpPr>
            <a:cxnSpLocks/>
          </p:cNvCxnSpPr>
          <p:nvPr/>
        </p:nvCxnSpPr>
        <p:spPr>
          <a:xfrm flipV="1">
            <a:off x="5979696" y="1532899"/>
            <a:ext cx="1481260" cy="10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05AD663-1940-5B49-86A1-8E9340D33D2B}"/>
              </a:ext>
            </a:extLst>
          </p:cNvPr>
          <p:cNvSpPr txBox="1"/>
          <p:nvPr/>
        </p:nvSpPr>
        <p:spPr>
          <a:xfrm>
            <a:off x="243037" y="5506507"/>
            <a:ext cx="27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9D18DB-7CC2-5942-AAAA-348A625EDF29}"/>
              </a:ext>
            </a:extLst>
          </p:cNvPr>
          <p:cNvSpPr txBox="1"/>
          <p:nvPr/>
        </p:nvSpPr>
        <p:spPr>
          <a:xfrm>
            <a:off x="1008208" y="5528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CC4572-AE9A-5544-851E-15AAECA6ACB0}"/>
                  </a:ext>
                </a:extLst>
              </p:cNvPr>
              <p:cNvSpPr txBox="1"/>
              <p:nvPr/>
            </p:nvSpPr>
            <p:spPr>
              <a:xfrm>
                <a:off x="1261743" y="5489466"/>
                <a:ext cx="565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7CC4572-AE9A-5544-851E-15AAECA6A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743" y="5489466"/>
                <a:ext cx="5656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88A21FC-BECB-2F48-AE86-8F55E05CFD84}"/>
                  </a:ext>
                </a:extLst>
              </p:cNvPr>
              <p:cNvSpPr txBox="1"/>
              <p:nvPr/>
            </p:nvSpPr>
            <p:spPr>
              <a:xfrm>
                <a:off x="1932891" y="553964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88A21FC-BECB-2F48-AE86-8F55E05CF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891" y="5539643"/>
                <a:ext cx="4443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2A0CC3-BDFE-E345-872E-FDBED090B2A0}"/>
                  </a:ext>
                </a:extLst>
              </p:cNvPr>
              <p:cNvSpPr txBox="1"/>
              <p:nvPr/>
            </p:nvSpPr>
            <p:spPr>
              <a:xfrm>
                <a:off x="2550111" y="578718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2A0CC3-BDFE-E345-872E-FDBED090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111" y="5787182"/>
                <a:ext cx="4443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489ACA9-66DE-0846-9F82-F4C9755179CD}"/>
                  </a:ext>
                </a:extLst>
              </p:cNvPr>
              <p:cNvSpPr txBox="1"/>
              <p:nvPr/>
            </p:nvSpPr>
            <p:spPr>
              <a:xfrm>
                <a:off x="3426082" y="578718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489ACA9-66DE-0846-9F82-F4C975517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82" y="5787182"/>
                <a:ext cx="4443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E8C845-BEFF-2B4B-8DCB-E964C74D4823}"/>
                  </a:ext>
                </a:extLst>
              </p:cNvPr>
              <p:cNvSpPr txBox="1"/>
              <p:nvPr/>
            </p:nvSpPr>
            <p:spPr>
              <a:xfrm>
                <a:off x="4257670" y="560792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E8C845-BEFF-2B4B-8DCB-E964C74D4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70" y="5607925"/>
                <a:ext cx="4443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DAC03C-E395-A44F-B669-B96B1FE25CFB}"/>
                  </a:ext>
                </a:extLst>
              </p:cNvPr>
              <p:cNvSpPr txBox="1"/>
              <p:nvPr/>
            </p:nvSpPr>
            <p:spPr>
              <a:xfrm>
                <a:off x="4970221" y="557593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DAC03C-E395-A44F-B669-B96B1FE2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21" y="5575932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7CE1594C-F759-224B-A4B1-8D0661A939AC}"/>
              </a:ext>
            </a:extLst>
          </p:cNvPr>
          <p:cNvSpPr txBox="1"/>
          <p:nvPr/>
        </p:nvSpPr>
        <p:spPr>
          <a:xfrm>
            <a:off x="619282" y="45618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5D9DF6F-9D3B-9C4B-94BD-85BBF73DA824}"/>
                  </a:ext>
                </a:extLst>
              </p:cNvPr>
              <p:cNvSpPr txBox="1"/>
              <p:nvPr/>
            </p:nvSpPr>
            <p:spPr>
              <a:xfrm>
                <a:off x="1523540" y="455029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5D9DF6F-9D3B-9C4B-94BD-85BBF73DA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40" y="4550292"/>
                <a:ext cx="4443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60E1F1A-82EC-4845-B59B-1800B9AFD680}"/>
                  </a:ext>
                </a:extLst>
              </p:cNvPr>
              <p:cNvSpPr txBox="1"/>
              <p:nvPr/>
            </p:nvSpPr>
            <p:spPr>
              <a:xfrm>
                <a:off x="3246796" y="4550930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60E1F1A-82EC-4845-B59B-1800B9AF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96" y="4550930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94A463-573D-B44E-BE00-F4D5892C102F}"/>
                  </a:ext>
                </a:extLst>
              </p:cNvPr>
              <p:cNvSpPr txBox="1"/>
              <p:nvPr/>
            </p:nvSpPr>
            <p:spPr>
              <a:xfrm>
                <a:off x="4404352" y="4539989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094A463-573D-B44E-BE00-F4D5892C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352" y="4539989"/>
                <a:ext cx="4443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E7E55228-3E1B-6B4C-B755-5EA4A38AC031}"/>
              </a:ext>
            </a:extLst>
          </p:cNvPr>
          <p:cNvSpPr txBox="1"/>
          <p:nvPr/>
        </p:nvSpPr>
        <p:spPr>
          <a:xfrm>
            <a:off x="1334814" y="35314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9A9664-CB34-654F-B42B-ADFAAFA6E489}"/>
                  </a:ext>
                </a:extLst>
              </p:cNvPr>
              <p:cNvSpPr txBox="1"/>
              <p:nvPr/>
            </p:nvSpPr>
            <p:spPr>
              <a:xfrm>
                <a:off x="3456913" y="3510965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99A9664-CB34-654F-B42B-ADFAAFA6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13" y="3510965"/>
                <a:ext cx="4443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36C166-0925-EE45-972D-A73338401FD6}"/>
                  </a:ext>
                </a:extLst>
              </p:cNvPr>
              <p:cNvSpPr txBox="1"/>
              <p:nvPr/>
            </p:nvSpPr>
            <p:spPr>
              <a:xfrm>
                <a:off x="5653061" y="5431783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36C166-0925-EE45-972D-A73338401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61" y="5431783"/>
                <a:ext cx="4443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86C89E7-D3EC-7244-8C37-5AFFDE711178}"/>
                  </a:ext>
                </a:extLst>
              </p:cNvPr>
              <p:cNvSpPr txBox="1"/>
              <p:nvPr/>
            </p:nvSpPr>
            <p:spPr>
              <a:xfrm>
                <a:off x="6388848" y="545430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86C89E7-D3EC-7244-8C37-5AFFDE71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48" y="5454302"/>
                <a:ext cx="4443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4606FAE-543F-C649-AF9C-DF27250C3AF3}"/>
                  </a:ext>
                </a:extLst>
              </p:cNvPr>
              <p:cNvSpPr txBox="1"/>
              <p:nvPr/>
            </p:nvSpPr>
            <p:spPr>
              <a:xfrm>
                <a:off x="7197393" y="547331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4606FAE-543F-C649-AF9C-DF27250C3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393" y="5473318"/>
                <a:ext cx="4443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7157274-2561-934B-AB0D-A8E35F6A6D01}"/>
                  </a:ext>
                </a:extLst>
              </p:cNvPr>
              <p:cNvSpPr txBox="1"/>
              <p:nvPr/>
            </p:nvSpPr>
            <p:spPr>
              <a:xfrm>
                <a:off x="8008585" y="545430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7157274-2561-934B-AB0D-A8E35F6A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85" y="5454302"/>
                <a:ext cx="444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8D35ADB7-271B-E44D-BE44-8EBAEBD9B756}"/>
              </a:ext>
            </a:extLst>
          </p:cNvPr>
          <p:cNvSpPr txBox="1"/>
          <p:nvPr/>
        </p:nvSpPr>
        <p:spPr>
          <a:xfrm>
            <a:off x="8964872" y="5518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DFDAB7-18CD-9D41-85B0-4D04DB60CB42}"/>
                  </a:ext>
                </a:extLst>
              </p:cNvPr>
              <p:cNvSpPr txBox="1"/>
              <p:nvPr/>
            </p:nvSpPr>
            <p:spPr>
              <a:xfrm>
                <a:off x="9731413" y="550650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DFDAB7-18CD-9D41-85B0-4D04DB60C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413" y="5506507"/>
                <a:ext cx="4443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3C2F489-F6A6-FB4B-8B3D-52090CC19BE1}"/>
                  </a:ext>
                </a:extLst>
              </p:cNvPr>
              <p:cNvSpPr txBox="1"/>
              <p:nvPr/>
            </p:nvSpPr>
            <p:spPr>
              <a:xfrm>
                <a:off x="10467619" y="5412060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3C2F489-F6A6-FB4B-8B3D-52090CC19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19" y="5412060"/>
                <a:ext cx="4443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352D40F-7438-B347-AEB7-D5B865C0F025}"/>
                  </a:ext>
                </a:extLst>
              </p:cNvPr>
              <p:cNvSpPr txBox="1"/>
              <p:nvPr/>
            </p:nvSpPr>
            <p:spPr>
              <a:xfrm>
                <a:off x="11449835" y="5412060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352D40F-7438-B347-AEB7-D5B865C0F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835" y="5412060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134DDDF6-7F64-5043-A85F-0F20DA1C77EF}"/>
              </a:ext>
            </a:extLst>
          </p:cNvPr>
          <p:cNvSpPr txBox="1"/>
          <p:nvPr/>
        </p:nvSpPr>
        <p:spPr>
          <a:xfrm>
            <a:off x="9451352" y="4550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06C56DD-B935-1A4A-AE39-B82B6ECCBB18}"/>
                  </a:ext>
                </a:extLst>
              </p:cNvPr>
              <p:cNvSpPr txBox="1"/>
              <p:nvPr/>
            </p:nvSpPr>
            <p:spPr>
              <a:xfrm>
                <a:off x="10627855" y="450765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06C56DD-B935-1A4A-AE39-B82B6ECC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855" y="4507652"/>
                <a:ext cx="44435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17FA9B3C-0F48-2141-822F-93F54054B521}"/>
              </a:ext>
            </a:extLst>
          </p:cNvPr>
          <p:cNvSpPr txBox="1"/>
          <p:nvPr/>
        </p:nvSpPr>
        <p:spPr>
          <a:xfrm>
            <a:off x="9554393" y="35202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AF9918-1B47-5544-8BF9-2129923B0734}"/>
                  </a:ext>
                </a:extLst>
              </p:cNvPr>
              <p:cNvSpPr txBox="1"/>
              <p:nvPr/>
            </p:nvSpPr>
            <p:spPr>
              <a:xfrm>
                <a:off x="6179261" y="4572437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AF9918-1B47-5544-8BF9-2129923B0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261" y="4572437"/>
                <a:ext cx="444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FE2280-A11F-DE45-9431-83A14C4D0BEC}"/>
                  </a:ext>
                </a:extLst>
              </p:cNvPr>
              <p:cNvSpPr txBox="1"/>
              <p:nvPr/>
            </p:nvSpPr>
            <p:spPr>
              <a:xfrm>
                <a:off x="7439401" y="455029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DFE2280-A11F-DE45-9431-83A14C4D0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01" y="4550292"/>
                <a:ext cx="4443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733F721-E406-F04B-8095-85C7A5782373}"/>
                  </a:ext>
                </a:extLst>
              </p:cNvPr>
              <p:cNvSpPr txBox="1"/>
              <p:nvPr/>
            </p:nvSpPr>
            <p:spPr>
              <a:xfrm>
                <a:off x="7350201" y="3520262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B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733F721-E406-F04B-8095-85C7A5782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201" y="3520262"/>
                <a:ext cx="4443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CDD9BE4C-4609-9646-8FE9-FCB4771AE77F}"/>
              </a:ext>
            </a:extLst>
          </p:cNvPr>
          <p:cNvSpPr txBox="1"/>
          <p:nvPr/>
        </p:nvSpPr>
        <p:spPr>
          <a:xfrm>
            <a:off x="7570800" y="22870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DA61C84-CE38-3B4C-A730-599B8B2A88CE}"/>
              </a:ext>
            </a:extLst>
          </p:cNvPr>
          <p:cNvSpPr txBox="1"/>
          <p:nvPr/>
        </p:nvSpPr>
        <p:spPr>
          <a:xfrm>
            <a:off x="3300460" y="21511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DDDC117-4577-B141-B786-092ADF812A1B}"/>
              </a:ext>
            </a:extLst>
          </p:cNvPr>
          <p:cNvSpPr txBox="1"/>
          <p:nvPr/>
        </p:nvSpPr>
        <p:spPr>
          <a:xfrm>
            <a:off x="859211" y="661422"/>
            <a:ext cx="1483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Output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3060F-9F95-5745-B424-F1EAAE0082D6}"/>
              </a:ext>
            </a:extLst>
          </p:cNvPr>
          <p:cNvSpPr txBox="1"/>
          <p:nvPr/>
        </p:nvSpPr>
        <p:spPr>
          <a:xfrm>
            <a:off x="10627855" y="5929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26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3E5-8ADB-E44F-8622-002E2C1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72" y="1125381"/>
            <a:ext cx="9275655" cy="703420"/>
          </a:xfrm>
        </p:spPr>
        <p:txBody>
          <a:bodyPr/>
          <a:lstStyle/>
          <a:p>
            <a:r>
              <a:rPr lang="en-BD" sz="3000" b="1" dirty="0">
                <a:latin typeface="Al Tarikh" pitchFamily="2" charset="-78"/>
                <a:cs typeface="Al Tarikh" pitchFamily="2" charset="-78"/>
              </a:rPr>
              <a:t>						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0CEB-8591-9540-A45B-A0C9CEE2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84" y="236822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BD" dirty="0"/>
              <a:t>❒ The number of subproblem = n*amount</a:t>
            </a:r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r>
              <a:rPr lang="en-BD" dirty="0"/>
              <a:t>❒Each subproblem is calling other subproblem. </a:t>
            </a:r>
            <a:r>
              <a:rPr lang="en-GB" dirty="0"/>
              <a:t>W</a:t>
            </a:r>
            <a:r>
              <a:rPr lang="en-BD" dirty="0"/>
              <a:t>ithout this, others </a:t>
            </a:r>
          </a:p>
          <a:p>
            <a:pPr marL="0" indent="0">
              <a:buNone/>
            </a:pPr>
            <a:r>
              <a:rPr lang="en-BD" dirty="0"/>
              <a:t>   things are done by constant time</a:t>
            </a:r>
          </a:p>
          <a:p>
            <a:pPr marL="0" indent="0">
              <a:buNone/>
            </a:pPr>
            <a:endParaRPr lang="en-BD" dirty="0"/>
          </a:p>
          <a:p>
            <a:pPr marL="0" indent="0">
              <a:buNone/>
            </a:pPr>
            <a:r>
              <a:rPr lang="en-BD" dirty="0"/>
              <a:t>❒ So, the time complexity is = O(n*amount)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FCDC-B24B-A441-BD8C-EA20204311F2}"/>
              </a:ext>
            </a:extLst>
          </p:cNvPr>
          <p:cNvSpPr txBox="1"/>
          <p:nvPr/>
        </p:nvSpPr>
        <p:spPr>
          <a:xfrm>
            <a:off x="10646229" y="585953"/>
            <a:ext cx="3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4412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{51981ED1-252A-E844-94F4-1AEB3EDA2D47}tf10001062</Template>
  <TotalTime>1223</TotalTime>
  <Words>667</Words>
  <Application>Microsoft Office PowerPoint</Application>
  <PresentationFormat>Widescreen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ACADEMY ENGRAVED LET PLAIN:1.0</vt:lpstr>
      <vt:lpstr>Al Tarikh</vt:lpstr>
      <vt:lpstr>Arial</vt:lpstr>
      <vt:lpstr>Cambria Math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      Example problem </vt:lpstr>
      <vt:lpstr>       How to solve ?</vt:lpstr>
      <vt:lpstr>       Pseudocode</vt:lpstr>
      <vt:lpstr>PowerPoint Presentation</vt:lpstr>
      <vt:lpstr>PowerPoint Presentation</vt:lpstr>
      <vt:lpstr>PowerPoint Presentation</vt:lpstr>
      <vt:lpstr>      Time complexity</vt:lpstr>
      <vt:lpstr>        Variations</vt:lpstr>
      <vt:lpstr>       Pseudocode</vt:lpstr>
      <vt:lpstr>PowerPoint Presentation</vt:lpstr>
      <vt:lpstr>PowerPoint Presentation</vt:lpstr>
      <vt:lpstr>          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Muhtasim Mahmud</dc:creator>
  <cp:lastModifiedBy>USER</cp:lastModifiedBy>
  <cp:revision>73</cp:revision>
  <dcterms:created xsi:type="dcterms:W3CDTF">2021-05-11T16:07:05Z</dcterms:created>
  <dcterms:modified xsi:type="dcterms:W3CDTF">2021-05-16T18:10:13Z</dcterms:modified>
</cp:coreProperties>
</file>