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6" r:id="rId9"/>
    <p:sldId id="301" r:id="rId10"/>
    <p:sldId id="294" r:id="rId11"/>
    <p:sldId id="300" r:id="rId12"/>
    <p:sldId id="307" r:id="rId13"/>
    <p:sldId id="302" r:id="rId14"/>
    <p:sldId id="295" r:id="rId15"/>
    <p:sldId id="303" r:id="rId16"/>
    <p:sldId id="296" r:id="rId17"/>
    <p:sldId id="297" r:id="rId18"/>
    <p:sldId id="298" r:id="rId19"/>
    <p:sldId id="304" r:id="rId20"/>
    <p:sldId id="299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en.wikipedia.org/wiki/Pigeonhole_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ngcompiler.com/bubble-sort-program-in-c-using-fun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rrt/msds689/blob/master/notes/sorting.ipyn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hyperlink" Target="https://www.youtube.com/watch?v=MZaf_9IZCr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an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</a:t>
            </a:r>
            <a:r>
              <a:rPr lang="en-US" i="1" dirty="0"/>
              <a:t>m</a:t>
            </a:r>
            <a:r>
              <a:rPr lang="en-US" dirty="0"/>
              <a:t>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https://en.wikipedia.org/wiki/Pigeonhole_sort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71349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A_.extend</a:t>
            </a:r>
            <a:r>
              <a:rPr lang="en-US" sz="2400" dirty="0"/>
              <a:t>([</a:t>
            </a:r>
            <a:r>
              <a:rPr lang="en-US" sz="2400" dirty="0" err="1"/>
              <a:t>i</a:t>
            </a:r>
            <a:r>
              <a:rPr lang="en-US" sz="2400" dirty="0"/>
              <a:t>] * holes[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quicksort, pigeonhole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2172231"/>
            <a:ext cx="5060949" cy="37575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Pigeonhole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A8C51-E710-0048-AACE-224E5B71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72231"/>
            <a:ext cx="5460453" cy="3757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6391684" y="2482966"/>
            <a:ext cx="77442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2E7D1-DF5C-1747-BF84-62B8C2F66E25}"/>
              </a:ext>
            </a:extLst>
          </p:cNvPr>
          <p:cNvSpPr/>
          <p:nvPr/>
        </p:nvSpPr>
        <p:spPr>
          <a:xfrm>
            <a:off x="735496" y="2473027"/>
            <a:ext cx="539203" cy="240356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</a:t>
            </a:r>
            <a:r>
              <a:rPr lang="en-US" i="1" dirty="0"/>
              <a:t>m</a:t>
            </a:r>
            <a:r>
              <a:rPr lang="en-US" dirty="0"/>
              <a:t> &gt;&gt; </a:t>
            </a:r>
            <a:r>
              <a:rPr lang="en-US" i="1" dirty="0"/>
              <a:t>n</a:t>
            </a:r>
            <a:r>
              <a:rPr lang="en-US" dirty="0"/>
              <a:t>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</a:t>
            </a:r>
            <a:r>
              <a:rPr lang="en-US" i="1" dirty="0"/>
              <a:t>m</a:t>
            </a:r>
            <a:r>
              <a:rPr lang="en-US" dirty="0"/>
              <a:t> to some fixed number of buckets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064"/>
            <a:ext cx="10515600" cy="4571899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distribute </a:t>
            </a:r>
            <a:r>
              <a:rPr lang="en-US" i="1" dirty="0"/>
              <a:t>n</a:t>
            </a:r>
            <a:r>
              <a:rPr lang="en-US" dirty="0"/>
              <a:t> elements across </a:t>
            </a:r>
            <a:r>
              <a:rPr lang="en-US" i="1" dirty="0"/>
              <a:t>m</a:t>
            </a:r>
            <a:r>
              <a:rPr lang="en-US" dirty="0"/>
              <a:t> buckets, sort elements within buckets, then concatenate elements from buckets in order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must preserve order of values!</a:t>
            </a:r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there is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9817" y="6513393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sorting notebook and </a:t>
            </a:r>
            <a:r>
              <a:rPr lang="en-US" dirty="0">
                <a:hlinkClick r:id="rId2"/>
              </a:rPr>
              <a:t>https://en.wikipedia.org/wiki/Bucket_sort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059203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5" y="2386511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957" y="2888570"/>
            <a:ext cx="386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76E-B2BB-3F46-8059-F190831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bucket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87CF-0C9C-5B47-AA6F-8CAC80FA24BB}"/>
              </a:ext>
            </a:extLst>
          </p:cNvPr>
          <p:cNvSpPr txBox="1"/>
          <p:nvPr/>
        </p:nvSpPr>
        <p:spPr>
          <a:xfrm>
            <a:off x="731194" y="1690688"/>
            <a:ext cx="1040697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mx = max(A)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a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= a / mx # get into 0..1</a:t>
            </a:r>
          </a:p>
          <a:p>
            <a:r>
              <a:rPr lang="en-US" sz="2200" dirty="0">
                <a:latin typeface="Monaco" pitchFamily="2" charset="77"/>
              </a:rPr>
              <a:t>    # spread across buckets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int(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* (nbuckets-1)) </a:t>
            </a:r>
          </a:p>
          <a:p>
            <a:r>
              <a:rPr lang="en-US" sz="2200" dirty="0">
                <a:latin typeface="Monaco" pitchFamily="2" charset="77"/>
              </a:rPr>
              <a:t>    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nbuckets</a:t>
            </a:r>
            <a:r>
              <a:rPr lang="en-US" sz="2200" dirty="0">
                <a:latin typeface="Monaco" pitchFamily="2" charset="77"/>
              </a:rPr>
              <a:t>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</p:spTree>
    <p:extLst>
      <p:ext uri="{BB962C8B-B14F-4D97-AF65-F5344CB8AC3E}">
        <p14:creationId xmlns:p14="http://schemas.microsoft.com/office/powerpoint/2010/main" val="33769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BBC87-A945-514A-AA76-FB3F4CBB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22" y="0"/>
            <a:ext cx="4210878" cy="2931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121"/>
            <a:ext cx="10515600" cy="3910841"/>
          </a:xfrm>
        </p:spPr>
        <p:txBody>
          <a:bodyPr>
            <a:normAutofit/>
          </a:bodyPr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What if all values are the same? All go into 1 bucket!</a:t>
            </a:r>
          </a:p>
          <a:p>
            <a:r>
              <a:rPr lang="en-US" dirty="0"/>
              <a:t>Sorting one bucket at best costs us O(k log k) for bucket size k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but that’s O(k^2) worst-case in theory</a:t>
            </a:r>
          </a:p>
          <a:p>
            <a:r>
              <a:rPr lang="en-US" dirty="0"/>
              <a:t>Can use insertion sort is O(k^2) for adding to bucket or leave unsorted and sort later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r>
              <a:rPr lang="en-US" dirty="0"/>
              <a:t>What does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k=n/m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 O(k^2)),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=n/m) = m * k^2 + n</a:t>
            </a:r>
          </a:p>
          <a:p>
            <a:r>
              <a:rPr lang="en-US" dirty="0"/>
              <a:t>Replace m=n/k: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small k)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78E-D1EC-F240-A84D-8161A2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string bucket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CE07-300F-B24B-9AEE-88C867AF75EC}"/>
              </a:ext>
            </a:extLst>
          </p:cNvPr>
          <p:cNvSpPr txBox="1"/>
          <p:nvPr/>
        </p:nvSpPr>
        <p:spPr>
          <a:xfrm>
            <a:off x="478275" y="2055149"/>
            <a:ext cx="666182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for s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(s[0])-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('a’)</a:t>
            </a:r>
          </a:p>
          <a:p>
            <a:r>
              <a:rPr lang="en-US" sz="2200" dirty="0">
                <a:latin typeface="Monaco" pitchFamily="2" charset="77"/>
              </a:rPr>
              <a:t>    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].append(s)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('z')-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('a') + 1):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2904-A7EF-1043-B577-3830636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02" y="1690687"/>
            <a:ext cx="4160053" cy="312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6146F-832A-6549-8EC9-8F4580F9D08F}"/>
              </a:ext>
            </a:extLst>
          </p:cNvPr>
          <p:cNvSpPr/>
          <p:nvPr/>
        </p:nvSpPr>
        <p:spPr>
          <a:xfrm>
            <a:off x="478275" y="5413602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What if all words start with same letter?</a:t>
            </a:r>
          </a:p>
        </p:txBody>
      </p:sp>
    </p:spTree>
    <p:extLst>
      <p:ext uri="{BB962C8B-B14F-4D97-AF65-F5344CB8AC3E}">
        <p14:creationId xmlns:p14="http://schemas.microsoft.com/office/powerpoint/2010/main" val="15341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</a:t>
            </a:r>
            <a:r>
              <a:rPr lang="en-US" i="1" dirty="0"/>
              <a:t>n</a:t>
            </a:r>
            <a:r>
              <a:rPr lang="en-US" dirty="0"/>
              <a:t>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  <a:p>
            <a:r>
              <a:rPr lang="en-US" dirty="0"/>
              <a:t>Sorting notebook </a:t>
            </a:r>
            <a:r>
              <a:rPr lang="en-US" dirty="0">
                <a:hlinkClick r:id="rId2"/>
              </a:rPr>
              <a:t>https://github.com/parrt/msds689/blob/master/notes/sorting.ipynb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  <a:br>
              <a:rPr lang="en-US" dirty="0"/>
            </a:br>
            <a:r>
              <a:rPr lang="en-US" sz="2200" i="1" dirty="0"/>
              <a:t>(Called TRIEs and we’ll see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3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 dirty="0"/>
              <a:t>Walk all edges in alpha order</a:t>
            </a:r>
            <a:br>
              <a:rPr lang="en-US" dirty="0"/>
            </a:br>
            <a:r>
              <a:rPr lang="en-US" dirty="0"/>
              <a:t>to collect words in leaves</a:t>
            </a:r>
          </a:p>
          <a:p>
            <a:r>
              <a:rPr lang="en-US" dirty="0"/>
              <a:t>What is rough complexity?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307D0-FC33-4044-B181-315ADF77133F}"/>
              </a:ext>
            </a:extLst>
          </p:cNvPr>
          <p:cNvSpPr txBox="1"/>
          <p:nvPr/>
        </p:nvSpPr>
        <p:spPr>
          <a:xfrm>
            <a:off x="1040859" y="5807631"/>
            <a:ext cx="4950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O(n*k) for k = max length of any string</a:t>
            </a:r>
          </a:p>
        </p:txBody>
      </p:sp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two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  <a:p>
            <a:r>
              <a:rPr lang="en-US" dirty="0"/>
              <a:t>If mapping to unique bucket is hard, as with floating-point numbers, use bin/bucket sort like a hash table; O(n) if reasonably evenly distributed and enough buckets</a:t>
            </a:r>
          </a:p>
          <a:p>
            <a:r>
              <a:rPr lang="en-US" dirty="0"/>
              <a:t>Use </a:t>
            </a:r>
            <a:r>
              <a:rPr lang="en-US" dirty="0" err="1"/>
              <a:t>ord</a:t>
            </a:r>
            <a:r>
              <a:rPr lang="en-US" dirty="0"/>
              <a:t>(char) for strings to bucket sort</a:t>
            </a:r>
          </a:p>
          <a:p>
            <a:r>
              <a:rPr lang="en-US" dirty="0"/>
              <a:t>Use all letters </a:t>
            </a:r>
            <a:r>
              <a:rPr lang="en-US"/>
              <a:t>in strings to </a:t>
            </a:r>
            <a:r>
              <a:rPr lang="en-US" dirty="0"/>
              <a:t>get nested bucket sort (called a TRIE)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Stable</a:t>
                </a:r>
                <a:r>
                  <a:rPr lang="en-US" dirty="0"/>
                  <a:t>: order of</a:t>
                </a:r>
                <a:br>
                  <a:rPr lang="en-US" dirty="0"/>
                </a:br>
                <a:r>
                  <a:rPr lang="en-US" dirty="0"/>
                  <a:t>equal elements</a:t>
                </a:r>
                <a:br>
                  <a:rPr lang="en-US" dirty="0"/>
                </a:br>
                <a:r>
                  <a:rPr lang="en-US" dirty="0"/>
                  <a:t>doesn’t change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look for out-of-order elements and then keep</a:t>
                </a:r>
                <a:br>
                  <a:rPr lang="en-US" dirty="0"/>
                </a:br>
                <a:r>
                  <a:rPr lang="en-US" dirty="0"/>
                  <a:t>swapping until</a:t>
                </a:r>
                <a:br>
                  <a:rPr lang="en-US" dirty="0"/>
                </a:br>
                <a:r>
                  <a:rPr lang="en-US" dirty="0"/>
                  <a:t>nothing changes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  <a:blipFill>
                <a:blip r:embed="rId2"/>
                <a:stretch>
                  <a:fillRect l="-327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4" y="6492875"/>
            <a:ext cx="760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credit </a:t>
            </a:r>
            <a:r>
              <a:rPr lang="en-US" sz="1400" dirty="0">
                <a:hlinkClick r:id="rId4"/>
              </a:rPr>
              <a:t>https://codingcompiler.com/bubble-sort-program-in-c-using-function/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38200" y="1690688"/>
            <a:ext cx="681493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second_to_last_idx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  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range(second_to_last_idx+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28" y="2669106"/>
            <a:ext cx="2412172" cy="36780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Why is this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(hint: What is worst case order in array?)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  <a:blipFill>
                <a:blip r:embed="rId3"/>
                <a:stretch>
                  <a:fillRect l="-1774" t="-6061" r="-88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15238-03F3-5C4D-BDFC-2F7FC82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185" y="0"/>
            <a:ext cx="3566643" cy="2576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5B962-AEE5-6B4E-88F6-B0AD64CE2331}"/>
              </a:ext>
            </a:extLst>
          </p:cNvPr>
          <p:cNvSpPr txBox="1"/>
          <p:nvPr/>
        </p:nvSpPr>
        <p:spPr>
          <a:xfrm>
            <a:off x="0" y="6461373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5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worst-case behavior but O(</a:t>
                </a:r>
                <a:r>
                  <a:rPr lang="en-US" i="1" dirty="0"/>
                  <a:t>n log n</a:t>
                </a:r>
                <a:r>
                  <a:rPr lang="en-US" dirty="0"/>
                  <a:t>) typical behavior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pick pivot, partition so elements left of pivot are less than pivot and elements right are greater (not sorting here); recursively partition the left and right until small enough to sort trivially</a:t>
                </a:r>
              </a:p>
              <a:p>
                <a:r>
                  <a:rPr lang="en-US" dirty="0"/>
                  <a:t>Picks a pivot element, rather than just split in half like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Faster than bubble because it moves elements more than just one spot in the array</a:t>
                </a:r>
              </a:p>
              <a:p>
                <a:r>
                  <a:rPr lang="en-US" dirty="0"/>
                  <a:t>Quicksort is in-place whereas merge sort makes lots of temporary arrays, which can get expensive</a:t>
                </a:r>
              </a:p>
              <a:p>
                <a:r>
                  <a:rPr lang="en-US" dirty="0"/>
                  <a:t>Quicksort is mostly faster than merge sort due to the constant in front of the complexity (memory allocation, hardware efficiencies, </a:t>
                </a:r>
                <a:r>
                  <a:rPr lang="mr-IN" dirty="0"/>
                  <a:t>…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  <a:blipFill>
                <a:blip r:embed="rId2"/>
                <a:stretch>
                  <a:fillRect l="-965" t="-2755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93A41-BAED-EC46-A96B-DCF390412358}"/>
              </a:ext>
            </a:extLst>
          </p:cNvPr>
          <p:cNvSpPr txBox="1"/>
          <p:nvPr/>
        </p:nvSpPr>
        <p:spPr>
          <a:xfrm>
            <a:off x="97277" y="6342435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5790" y="1951412"/>
            <a:ext cx="500304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lo=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hi=</a:t>
            </a:r>
            <a:r>
              <a:rPr lang="en-US" sz="20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 &gt;= hi: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pivot_idx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lo, pivot_idx-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pivot_idx+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many ways to do this; here’s a slow O(n) one</a:t>
            </a:r>
          </a:p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breaks idea of in-place for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qsort</a:t>
            </a:r>
            <a:endParaRPr lang="en-US" sz="20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pivot = A[hi]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pick last element as pivot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left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a&lt;pivot]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right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a&gt;pivot]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A[lo:hi+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left+[pivot]+right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copy back 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(left)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return index of pivot</a:t>
            </a:r>
            <a:endParaRPr lang="en-US" sz="2400" i="1" dirty="0">
              <a:solidFill>
                <a:srgbClr val="6D6D6D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598" y="6550223"/>
            <a:ext cx="575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Video on partitioning: </a:t>
            </a:r>
            <a:r>
              <a:rPr lang="en-US" sz="1400" dirty="0">
                <a:hlinkClick r:id="rId2"/>
              </a:rPr>
              <a:t>https://www.youtube.com/watch?v=MZaf_9IZCrc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5391-4490-994C-9869-3E432E774C17}"/>
              </a:ext>
            </a:extLst>
          </p:cNvPr>
          <p:cNvSpPr txBox="1"/>
          <p:nvPr/>
        </p:nvSpPr>
        <p:spPr>
          <a:xfrm>
            <a:off x="3385645" y="0"/>
            <a:ext cx="901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In-place quicksort in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bubble, quicksort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80" y="2136913"/>
            <a:ext cx="5060949" cy="3757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172A9-FD29-1A4A-9C49-9CBA79F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1" y="2136913"/>
            <a:ext cx="5091908" cy="3678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15A01-D189-3D4C-9DA9-D1B4C313080A}"/>
              </a:ext>
            </a:extLst>
          </p:cNvPr>
          <p:cNvSpPr/>
          <p:nvPr/>
        </p:nvSpPr>
        <p:spPr>
          <a:xfrm>
            <a:off x="4949686" y="5275679"/>
            <a:ext cx="437323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10658060" y="5298871"/>
            <a:ext cx="57066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C8AA-5C11-7549-87EE-02088B9FF05D}"/>
              </a:ext>
            </a:extLst>
          </p:cNvPr>
          <p:cNvCxnSpPr>
            <a:cxnSpLocks/>
          </p:cNvCxnSpPr>
          <p:nvPr/>
        </p:nvCxnSpPr>
        <p:spPr>
          <a:xfrm flipH="1" flipV="1">
            <a:off x="1311966" y="2335697"/>
            <a:ext cx="5615608" cy="187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078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1973</TotalTime>
  <Words>1788</Words>
  <Application>Microsoft Macintosh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Monaco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Compare bubble, quicksort</vt:lpstr>
      <vt:lpstr>So much for traditional sorts</vt:lpstr>
      <vt:lpstr>Pigeonhole sort</vt:lpstr>
      <vt:lpstr>Pigeonhole sort algorithm</vt:lpstr>
      <vt:lpstr>Compare quicksort, pigeonhole</vt:lpstr>
      <vt:lpstr>Issue with pigeonhole sort</vt:lpstr>
      <vt:lpstr> Bucket sort (also called bin sort)</vt:lpstr>
      <vt:lpstr>Key bits of bucket sort algorithm</vt:lpstr>
      <vt:lpstr>Bucket sort worst-case analysis</vt:lpstr>
      <vt:lpstr>Bucket sort best-case analysis</vt:lpstr>
      <vt:lpstr>Bucket sort on strings</vt:lpstr>
      <vt:lpstr>Key bits of string bucket sort</vt:lpstr>
      <vt:lpstr>Nested or recursive string bucket sort (Called TRIEs and we’ll see again)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Terence Parr</cp:lastModifiedBy>
  <cp:revision>137</cp:revision>
  <cp:lastPrinted>2019-02-12T19:51:14Z</cp:lastPrinted>
  <dcterms:created xsi:type="dcterms:W3CDTF">2019-02-19T17:07:16Z</dcterms:created>
  <dcterms:modified xsi:type="dcterms:W3CDTF">2021-04-14T21:37:05Z</dcterms:modified>
</cp:coreProperties>
</file>