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21"/>
  </p:notesMasterIdLst>
  <p:handoutMasterIdLst>
    <p:handoutMasterId r:id="rId22"/>
  </p:handoutMasterIdLst>
  <p:sldIdLst>
    <p:sldId id="256" r:id="rId2"/>
    <p:sldId id="289" r:id="rId3"/>
    <p:sldId id="290" r:id="rId4"/>
    <p:sldId id="291" r:id="rId5"/>
    <p:sldId id="306" r:id="rId6"/>
    <p:sldId id="307" r:id="rId7"/>
    <p:sldId id="295" r:id="rId8"/>
    <p:sldId id="292" r:id="rId9"/>
    <p:sldId id="296" r:id="rId10"/>
    <p:sldId id="297" r:id="rId11"/>
    <p:sldId id="298" r:id="rId12"/>
    <p:sldId id="300" r:id="rId13"/>
    <p:sldId id="301" r:id="rId14"/>
    <p:sldId id="299" r:id="rId15"/>
    <p:sldId id="294" r:id="rId16"/>
    <p:sldId id="303" r:id="rId17"/>
    <p:sldId id="302" r:id="rId18"/>
    <p:sldId id="304" r:id="rId19"/>
    <p:sldId id="305" r:id="rId20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754F"/>
    <a:srgbClr val="923D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342"/>
    <p:restoredTop sz="94740"/>
  </p:normalViewPr>
  <p:slideViewPr>
    <p:cSldViewPr snapToGrid="0" snapToObjects="1">
      <p:cViewPr varScale="1">
        <p:scale>
          <a:sx n="128" d="100"/>
          <a:sy n="128" d="100"/>
        </p:scale>
        <p:origin x="8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32" d="100"/>
          <a:sy n="132" d="100"/>
        </p:scale>
        <p:origin x="1392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1B613A-EFF1-404F-BEE8-EFAE84A4E5E2}" type="datetimeFigureOut">
              <a:rPr lang="en-US" smtClean="0"/>
              <a:t>3/23/21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0263B3-2E28-5740-9C58-1576E230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705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0847EA-AC25-3D4E-89E1-FD3F6A9702B6}" type="datetimeFigureOut">
              <a:rPr lang="en-US" smtClean="0"/>
              <a:t>3/23/21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EC4948-0B79-D842-B740-510D19298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233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CE00E-B2E2-4D43-8A21-E17BBDC017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4C7E7C-3478-264C-BF00-D75996D635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1EB94-602A-4843-8753-4DB514307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3/23/21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36E26-0E46-B848-BBFC-A0D2BFA17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AD4217-442E-6C4A-8D0F-CADFE9EAC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315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6C72F-B1B5-6442-B3EF-170DEDF83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182C6A-7EA1-C840-86BB-65DF578F4F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CD3C4B-E6D4-B140-8126-90FD013DE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3/23/21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6FD8A5-25AB-2742-9333-F1864AA98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FFBFCA-F2F7-544E-BB46-A88727399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018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4E5286-71CD-184D-922F-2C587370C8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6C93D7-83D1-8740-A256-2B405524A0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CCB8DC-90E9-1D49-B70B-5103FBBD3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3/23/21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97D847-8768-9843-9B66-E6B3989BA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2CB94-E0A6-3E47-9F30-8DEB64C20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86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42375-E5EF-4D4E-AFD0-A94090E7D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6F610-FF9B-2A4B-8E35-314B0D78D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61E808-F7D2-E84B-8CD4-83F18272E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3/23/21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3AD9A1-B1EC-984E-A23E-0ECF6F652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BFD94D-9604-2A43-AADF-14B0876B6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41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589AC-2242-B445-BBEA-95D500596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5D194C-D171-4B45-BA38-8D16CD1C34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A38244-2F9E-AB4A-B300-48846238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3/23/21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3A7B5A-1475-C94F-AD18-1726D2BA8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69DDF6-CCE5-3946-8A72-14D318AB4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843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D2791-2196-8F4F-AD62-59B19A881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2F23A-0A28-6141-B0BF-D7B92C2138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6DF3E7-529D-1C40-B815-3C505F4D10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FEE966-F172-8C42-A9F6-013C2A368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3/23/21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FDED73-DCFA-6648-B65F-CBEDB1D35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D072AD-ADC5-2943-B36C-F14AE6555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358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E3FB4-66D6-9040-98CF-3DE68ABAA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B9CBA2-D589-E342-B02C-AFD0528E3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70E95A-9A57-7F42-A0D4-A9C36B16D1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A72F40-C7A9-CC45-82FB-CCCE1FE08B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DA6D2A-2E9D-714C-B9CB-D0F9D788FC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7F3C0C-4D75-9C49-9075-FA8B3D33C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3/23/21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88C8FA-359A-5447-AA0E-98D16ECCC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69C8CD-0DF6-4E4C-A412-31B03845F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173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48C8E-A743-0B4F-AB6E-AB828F121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FAB17F-6D86-B147-9346-A9B5242F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3/23/21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8A6F49-DCD7-7B4B-8496-2547B2A81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D1F89D-8541-BB4B-A145-D0DC66605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689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68AA44-A589-744E-AB85-5B6ED8E7D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3/23/21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A0E6D3-947A-FA4D-8626-2883D14EF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F0953F-E6D0-2240-B174-03015D085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61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FD677-FF02-3E4E-8E32-44D146E24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2170F-E10D-1348-86CE-8E869B806F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772D86-2794-394C-A208-2D3E234A3A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314D31-901A-D944-B06D-3D8106F2A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3/23/21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FC6519-9D04-AC45-BB37-9DD413CC7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6ACFF3-3C93-FA41-80F3-4708944F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813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7D6A8-4C7A-ED44-A821-97E76FB58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A0AABB-AB65-FB40-8DCA-227F017E16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AC3EE9-FB8F-F642-BB10-A468CFF85E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0EC8A2-C616-8B40-8C9C-A15442358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3/23/21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229EC7-73FC-4D43-8916-C76404AC3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4430E4-67BB-3342-B2B8-DFBE758CF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440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530927-E202-4648-95ED-A701F648A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0E1E3E-B2FE-5A47-8C43-849DE84274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822C1-C9FC-554F-B744-0FF8DD0A61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295ED-3BAF-1140-8495-3D368771D6B1}" type="datetimeFigureOut">
              <a:rPr lang="en-US" smtClean="0"/>
              <a:t>3/23/21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4916E3-9D5B-B647-A5DA-A5B78525EF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872E83-B77B-9647-AE80-95985B60F4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F46825-E66D-B247-B71A-C48424207597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843577" y="6327977"/>
            <a:ext cx="4075793" cy="421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742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4A5C5-CE37-5241-A9FF-85F98EF1E9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dirty="0"/>
              <a:t>Problem-solving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F75859-F09F-414F-8571-4D3854CD3C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89316"/>
          </a:xfrm>
        </p:spPr>
        <p:txBody>
          <a:bodyPr>
            <a:noAutofit/>
          </a:bodyPr>
          <a:lstStyle/>
          <a:p>
            <a:pPr algn="l"/>
            <a:r>
              <a:rPr lang="en-US" dirty="0"/>
              <a:t>(For small interview questions)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D37F11-0EC0-C645-ADE9-CE8BFDF0B2D4}"/>
              </a:ext>
            </a:extLst>
          </p:cNvPr>
          <p:cNvSpPr/>
          <p:nvPr/>
        </p:nvSpPr>
        <p:spPr>
          <a:xfrm>
            <a:off x="1524000" y="4183429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Terence Parr</a:t>
            </a:r>
          </a:p>
          <a:p>
            <a:r>
              <a:rPr lang="en-US" dirty="0"/>
              <a:t>MSDS program</a:t>
            </a:r>
            <a:br>
              <a:rPr lang="en-US" dirty="0"/>
            </a:br>
            <a:r>
              <a:rPr lang="en-US" b="1" dirty="0"/>
              <a:t>University of San Francisco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366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Requisite mathematician joke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</a:t>
            </a:r>
            <a:r>
              <a:rPr lang="en-US" i="1" dirty="0"/>
              <a:t>A physicist and a mathematician are sitting in a faculty lounge. Suddenly, the coffee machine catches on fire. The physicist grabs a bucket and leaps towards the sink, fills the bucket with water, and puts out the fire.</a:t>
            </a:r>
            <a:br>
              <a:rPr lang="en-US" i="1" dirty="0"/>
            </a:br>
            <a:br>
              <a:rPr lang="en-US" i="1" dirty="0"/>
            </a:br>
            <a:r>
              <a:rPr lang="en-US" i="1" dirty="0"/>
              <a:t>Second day, the same two sit in the same lounge. Again, the coffee machine catches on fire. This time, the mathematician stands up, gets a bucket, hands the bucket to the physicist, thus, reducing the problem to one with a known solution</a:t>
            </a:r>
            <a:r>
              <a:rPr lang="en-US" dirty="0"/>
              <a:t>.”</a:t>
            </a:r>
          </a:p>
        </p:txBody>
      </p:sp>
    </p:spTree>
    <p:extLst>
      <p:ext uri="{BB962C8B-B14F-4D97-AF65-F5344CB8AC3E}">
        <p14:creationId xmlns:p14="http://schemas.microsoft.com/office/powerpoint/2010/main" val="10841486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in “solve” phase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lphaUcPeriod"/>
            </a:pPr>
            <a:r>
              <a:rPr lang="en-US" b="1" dirty="0"/>
              <a:t>Explore</a:t>
            </a:r>
          </a:p>
          <a:p>
            <a:pPr lvl="1"/>
            <a:r>
              <a:rPr lang="en-US" dirty="0"/>
              <a:t>Look at the input-output example and imagine how you can manually operate on the input to get the output (using fingers on paper)</a:t>
            </a:r>
          </a:p>
          <a:p>
            <a:pPr lvl="1"/>
            <a:r>
              <a:rPr lang="en-US" dirty="0"/>
              <a:t>Attempt any manual sequence of operations that appears to be in the right direction, even if you know it's not quite right</a:t>
            </a:r>
          </a:p>
          <a:p>
            <a:pPr lvl="1"/>
            <a:r>
              <a:rPr lang="en-US" dirty="0"/>
              <a:t>Exploration helps you understand the problem and will trigger more questions, so ask questions</a:t>
            </a:r>
          </a:p>
          <a:p>
            <a:pPr lvl="1"/>
            <a:r>
              <a:rPr lang="en-US" dirty="0"/>
              <a:t>Write down what you know; e.g., in a geometry problem, you might know which angles or arcs are the same length or that you can make two triangles out of the given rectangle by drawing a line</a:t>
            </a:r>
          </a:p>
        </p:txBody>
      </p:sp>
    </p:spTree>
    <p:extLst>
      <p:ext uri="{BB962C8B-B14F-4D97-AF65-F5344CB8AC3E}">
        <p14:creationId xmlns:p14="http://schemas.microsoft.com/office/powerpoint/2010/main" val="6169682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in “solve” phase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lphaUcPeriod" startAt="2"/>
            </a:pPr>
            <a:r>
              <a:rPr lang="en-US" b="1" dirty="0"/>
              <a:t>Reduce</a:t>
            </a:r>
            <a:endParaRPr lang="en-US" dirty="0"/>
          </a:p>
          <a:p>
            <a:pPr lvl="1"/>
            <a:r>
              <a:rPr lang="en-US" dirty="0"/>
              <a:t>Can you reduce the problem to known solution by preprocessing the input a bit?</a:t>
            </a:r>
          </a:p>
          <a:p>
            <a:pPr marL="514350" indent="-514350">
              <a:buFont typeface="+mj-lt"/>
              <a:buAutoNum type="alphaUcPeriod" startAt="3"/>
            </a:pPr>
            <a:r>
              <a:rPr lang="en-US" b="1" dirty="0"/>
              <a:t>Reuse</a:t>
            </a:r>
            <a:endParaRPr lang="en-US" dirty="0"/>
          </a:p>
          <a:p>
            <a:pPr lvl="1"/>
            <a:r>
              <a:rPr lang="en-US" dirty="0"/>
              <a:t>Look for and reuse familiar programming patterns like vector sum, min, sort, and find</a:t>
            </a:r>
          </a:p>
          <a:p>
            <a:pPr lvl="1"/>
            <a:r>
              <a:rPr lang="en-US" dirty="0"/>
              <a:t>E.g., to sort a list of numbers (slowly), repeatedly pull then delete the minimum value out of one array and add it to the end of another.</a:t>
            </a:r>
          </a:p>
          <a:p>
            <a:pPr marL="514350" indent="-514350">
              <a:buFont typeface="+mj-lt"/>
              <a:buAutoNum type="alphaUcPeriod" startAt="4"/>
            </a:pPr>
            <a:r>
              <a:rPr lang="en-US" b="1" dirty="0"/>
              <a:t>Systematize</a:t>
            </a:r>
            <a:endParaRPr lang="en-US" dirty="0"/>
          </a:p>
          <a:p>
            <a:pPr lvl="1"/>
            <a:r>
              <a:rPr lang="en-US" dirty="0"/>
              <a:t>Simplify and organize the steps in your process as pseudo-code</a:t>
            </a:r>
          </a:p>
          <a:p>
            <a:pPr lvl="1"/>
            <a:r>
              <a:rPr lang="en-US" dirty="0"/>
              <a:t>This is your algorithm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85010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in “solve” phase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lphaUcPeriod" startAt="5"/>
            </a:pPr>
            <a:r>
              <a:rPr lang="en-US" b="1" dirty="0"/>
              <a:t>Verify algorithm / process</a:t>
            </a:r>
            <a:endParaRPr lang="en-US" dirty="0"/>
          </a:p>
          <a:p>
            <a:pPr lvl="1"/>
            <a:r>
              <a:rPr lang="en-US" dirty="0"/>
              <a:t>Check that your algorithm solves the main problem and the edge cases. Check your algorithm's complexity</a:t>
            </a:r>
            <a:br>
              <a:rPr lang="en-US" dirty="0"/>
            </a:br>
            <a:r>
              <a:rPr lang="en-US" dirty="0"/>
              <a:t>(performance as function of input size)</a:t>
            </a:r>
          </a:p>
          <a:p>
            <a:pPr lvl="1"/>
            <a:r>
              <a:rPr lang="en-US" dirty="0"/>
              <a:t>If it's not good enough for the interviewer's constraints, identify the key loops or operations fundamental to your algorithm's complexity</a:t>
            </a:r>
          </a:p>
          <a:p>
            <a:pPr lvl="1"/>
            <a:r>
              <a:rPr lang="en-US" dirty="0"/>
              <a:t>Iterate on this problem-solving process to reduce complexity</a:t>
            </a:r>
          </a:p>
          <a:p>
            <a:pPr lvl="1"/>
            <a:r>
              <a:rPr lang="en-US" dirty="0"/>
              <a:t>E.g., can you get rid of a factor of </a:t>
            </a:r>
            <a:r>
              <a:rPr lang="en-US" i="1" dirty="0"/>
              <a:t>n</a:t>
            </a:r>
            <a:r>
              <a:rPr lang="en-US" dirty="0"/>
              <a:t> by converting a linear search to a hash table lookup?</a:t>
            </a:r>
          </a:p>
        </p:txBody>
      </p:sp>
    </p:spTree>
    <p:extLst>
      <p:ext uri="{BB962C8B-B14F-4D97-AF65-F5344CB8AC3E}">
        <p14:creationId xmlns:p14="http://schemas.microsoft.com/office/powerpoint/2010/main" val="7426510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Translate your algorithm to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lphaUcPeriod"/>
            </a:pPr>
            <a:r>
              <a:rPr lang="en-US" dirty="0"/>
              <a:t>Write a function definition that takes your input as a parameter or parameters</a:t>
            </a:r>
          </a:p>
          <a:p>
            <a:pPr lvl="1"/>
            <a:r>
              <a:rPr lang="en-US" dirty="0"/>
              <a:t>Return value of function will typically be the expected problem result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Write a main script that:</a:t>
            </a:r>
          </a:p>
          <a:p>
            <a:pPr lvl="1"/>
            <a:r>
              <a:rPr lang="en-US" dirty="0"/>
              <a:t>acquires the data</a:t>
            </a:r>
          </a:p>
          <a:p>
            <a:pPr lvl="1"/>
            <a:r>
              <a:rPr lang="en-US" dirty="0"/>
              <a:t>passes it to your function</a:t>
            </a:r>
          </a:p>
          <a:p>
            <a:pPr lvl="1"/>
            <a:r>
              <a:rPr lang="en-US" dirty="0"/>
              <a:t>sends the results to the appropriate file or standard output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Translate the algorithm steps into statements in your function (It's okay if you create helper functions)</a:t>
            </a:r>
          </a:p>
        </p:txBody>
      </p:sp>
      <p:pic>
        <p:nvPicPr>
          <p:cNvPr id="4" name="Picture 2" descr="https://camo.githubusercontent.com/a77db9d1bb81d248a61f0a0eb52b9b045efc5b41/68747470733a2f2f696d6167652e6672656570696b2e636f6d2f667265652d70686f746f2f63726f707065642d766965772d6f662d68616e64732d747970696e672d6f6e2d6c6170746f705f313236322d333139362e6a706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5643" y="262648"/>
            <a:ext cx="2346339" cy="1562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19671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Verify/test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Test your code on the representative examples you identified early on in this process</a:t>
            </a:r>
          </a:p>
          <a:p>
            <a:r>
              <a:rPr lang="en-US" dirty="0"/>
              <a:t>Now, try some edge cases, which will likely break your code</a:t>
            </a:r>
          </a:p>
          <a:p>
            <a:r>
              <a:rPr lang="en-US" dirty="0"/>
              <a:t>Go back to the algorithm and process design phase and alter it to handle the edge cases</a:t>
            </a:r>
          </a:p>
          <a:p>
            <a:r>
              <a:rPr lang="en-US" dirty="0"/>
              <a:t>Translate the changes to code</a:t>
            </a:r>
          </a:p>
          <a:p>
            <a:r>
              <a:rPr lang="en-US" dirty="0"/>
              <a:t>Verify that you did not break the representative examples and then test on the edge cases</a:t>
            </a:r>
          </a:p>
        </p:txBody>
      </p:sp>
    </p:spTree>
    <p:extLst>
      <p:ext uri="{BB962C8B-B14F-4D97-AF65-F5344CB8AC3E}">
        <p14:creationId xmlns:p14="http://schemas.microsoft.com/office/powerpoint/2010/main" val="3900936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36970"/>
            <a:ext cx="10515600" cy="463999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In a job situation, you’d encode these tests as “unit tests”</a:t>
            </a:r>
          </a:p>
          <a:p>
            <a:r>
              <a:rPr lang="en-US" dirty="0"/>
              <a:t>These tests are reproducible and should check edge cases, representative examples, and examples that should fail or cause exceptions</a:t>
            </a:r>
          </a:p>
          <a:p>
            <a:r>
              <a:rPr lang="en-US" dirty="0"/>
              <a:t>All code changes over time, which can introduce bugs</a:t>
            </a:r>
          </a:p>
          <a:p>
            <a:r>
              <a:rPr lang="en-US" dirty="0"/>
              <a:t>These tests are your primary line of defense against the introduction of bugs in working code (so-called "regressions")</a:t>
            </a:r>
          </a:p>
          <a:p>
            <a:r>
              <a:rPr lang="en-US" dirty="0"/>
              <a:t>This is the difference between an amateur and a professional programmer; you cannot safely change code without tests that check the sanity of your system</a:t>
            </a:r>
          </a:p>
          <a:p>
            <a:r>
              <a:rPr lang="en-US" dirty="0"/>
              <a:t>For machine learning scripts that just develop models, this might be less true, but it is very true for large or complex systems</a:t>
            </a:r>
          </a:p>
        </p:txBody>
      </p:sp>
    </p:spTree>
    <p:extLst>
      <p:ext uri="{BB962C8B-B14F-4D97-AF65-F5344CB8AC3E}">
        <p14:creationId xmlns:p14="http://schemas.microsoft.com/office/powerpoint/2010/main" val="17328790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to do when you get stuck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 thing: Identify exactly what you don't know how to do</a:t>
            </a:r>
          </a:p>
          <a:p>
            <a:r>
              <a:rPr lang="en-US" dirty="0"/>
              <a:t>Identifying the tricky bit is a skill that interviewer should look for</a:t>
            </a:r>
          </a:p>
          <a:p>
            <a:r>
              <a:rPr lang="en-US" dirty="0"/>
              <a:t>It's a good idea to express verbally, “</a:t>
            </a:r>
            <a:r>
              <a:rPr lang="en-US" i="1" dirty="0"/>
              <a:t>Ah. This is what makes this problem tricky</a:t>
            </a:r>
            <a:r>
              <a:rPr lang="en-US" dirty="0"/>
              <a:t>”</a:t>
            </a:r>
          </a:p>
          <a:p>
            <a:r>
              <a:rPr lang="en-US" dirty="0"/>
              <a:t>The interviewer might be waiting for you to ask for a hint because they've given you a challenging problem and want to see how you work through it</a:t>
            </a:r>
          </a:p>
        </p:txBody>
      </p:sp>
    </p:spTree>
    <p:extLst>
      <p:ext uri="{BB962C8B-B14F-4D97-AF65-F5344CB8AC3E}">
        <p14:creationId xmlns:p14="http://schemas.microsoft.com/office/powerpoint/2010/main" val="14297720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 from a real interview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Computing the median is straightforward for an array sitting on a single machine (e.g., sort and get middle value)</a:t>
            </a:r>
          </a:p>
          <a:p>
            <a:r>
              <a:rPr lang="en-US" dirty="0"/>
              <a:t>But, what about data spread across multiple machines? </a:t>
            </a:r>
          </a:p>
          <a:p>
            <a:r>
              <a:rPr lang="en-US" dirty="0"/>
              <a:t>Identifying that you can't just take the median of the remote subarray medians is a key part of the interview process</a:t>
            </a:r>
          </a:p>
          <a:p>
            <a:r>
              <a:rPr lang="en-US" dirty="0"/>
              <a:t>The solution is tricky and they want to see how fast you can take their hints and come up with a solution</a:t>
            </a:r>
          </a:p>
        </p:txBody>
      </p:sp>
    </p:spTree>
    <p:extLst>
      <p:ext uri="{BB962C8B-B14F-4D97-AF65-F5344CB8AC3E}">
        <p14:creationId xmlns:p14="http://schemas.microsoft.com/office/powerpoint/2010/main" val="20640982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hints if you’re stuck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would make this problem easier?</a:t>
            </a:r>
          </a:p>
          <a:p>
            <a:r>
              <a:rPr lang="en-US" dirty="0"/>
              <a:t>Try to convert your problem to this easier version by preprocessing the input</a:t>
            </a:r>
          </a:p>
          <a:p>
            <a:r>
              <a:rPr lang="en-US" dirty="0"/>
              <a:t>Failing that, solve the simpler version and then work on the harder, more general case</a:t>
            </a:r>
          </a:p>
          <a:p>
            <a:r>
              <a:rPr lang="en-US" dirty="0"/>
              <a:t>Multiple failed attempts is part of the game because interviewers won't ask trivial problems, except perhaps during an initial phone screen</a:t>
            </a:r>
          </a:p>
        </p:txBody>
      </p:sp>
    </p:spTree>
    <p:extLst>
      <p:ext uri="{BB962C8B-B14F-4D97-AF65-F5344CB8AC3E}">
        <p14:creationId xmlns:p14="http://schemas.microsoft.com/office/powerpoint/2010/main" val="1177322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It’s all about the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Technical interviews usually consist of small bite-sized questions; that gives us an opportunity to develop a process to solve them</a:t>
            </a:r>
          </a:p>
          <a:p>
            <a:r>
              <a:rPr lang="en-US" dirty="0"/>
              <a:t>You might have a successful interview even if you can't solve a specific problem, if you demonstrate a solid problem-solving process</a:t>
            </a:r>
          </a:p>
          <a:p>
            <a:r>
              <a:rPr lang="en-US" dirty="0"/>
              <a:t>Multiple interviewers have told me that they are mostly interested in </a:t>
            </a:r>
            <a:r>
              <a:rPr lang="en-US" b="1" dirty="0"/>
              <a:t>how</a:t>
            </a:r>
            <a:r>
              <a:rPr lang="en-US" dirty="0"/>
              <a:t> candidates solve problems</a:t>
            </a:r>
          </a:p>
          <a:p>
            <a:r>
              <a:rPr lang="en-US" dirty="0"/>
              <a:t>A common tactic, in fact, is to provide an ill-specified or incompletely specified problem</a:t>
            </a:r>
          </a:p>
          <a:p>
            <a:r>
              <a:rPr lang="en-US" dirty="0"/>
              <a:t>The interviewer wants to see how you clarify and nail down the actual problem</a:t>
            </a:r>
          </a:p>
        </p:txBody>
      </p:sp>
    </p:spTree>
    <p:extLst>
      <p:ext uri="{BB962C8B-B14F-4D97-AF65-F5344CB8AC3E}">
        <p14:creationId xmlns:p14="http://schemas.microsoft.com/office/powerpoint/2010/main" val="417087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Understand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Solve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Code (notice this is a separate step from #2)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Verify/test</a:t>
            </a:r>
          </a:p>
        </p:txBody>
      </p:sp>
    </p:spTree>
    <p:extLst>
      <p:ext uri="{BB962C8B-B14F-4D97-AF65-F5344CB8AC3E}">
        <p14:creationId xmlns:p14="http://schemas.microsoft.com/office/powerpoint/2010/main" val="834561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Understand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Read the description (3x) then restate the problem, either on paper or out loud (yes, I talk to myself in my office)</a:t>
            </a:r>
          </a:p>
          <a:p>
            <a:r>
              <a:rPr lang="en-US" dirty="0"/>
              <a:t>Ask the interviewer if you've understood it correctly</a:t>
            </a:r>
            <a:br>
              <a:rPr lang="en-US" dirty="0"/>
            </a:br>
            <a:r>
              <a:rPr lang="en-US" dirty="0"/>
              <a:t>"</a:t>
            </a:r>
            <a:r>
              <a:rPr lang="en-US" i="1" dirty="0"/>
              <a:t>What I hear you saying is …</a:t>
            </a:r>
            <a:r>
              <a:rPr lang="en-US" dirty="0"/>
              <a:t>"</a:t>
            </a:r>
          </a:p>
          <a:p>
            <a:r>
              <a:rPr lang="en-US" dirty="0"/>
              <a:t>Describe and write out a minimal but </a:t>
            </a:r>
            <a:r>
              <a:rPr lang="en-US" i="1" dirty="0"/>
              <a:t>representative</a:t>
            </a:r>
            <a:r>
              <a:rPr lang="en-US" dirty="0"/>
              <a:t> example of</a:t>
            </a:r>
          </a:p>
          <a:p>
            <a:pPr lvl="1"/>
            <a:r>
              <a:rPr lang="en-US" dirty="0"/>
              <a:t>the intended input data or data structure </a:t>
            </a:r>
            <a:r>
              <a:rPr lang="en-US" i="1" dirty="0"/>
              <a:t>and</a:t>
            </a:r>
            <a:r>
              <a:rPr lang="en-US" dirty="0"/>
              <a:t> </a:t>
            </a:r>
          </a:p>
          <a:p>
            <a:pPr lvl="1"/>
            <a:r>
              <a:rPr lang="en-US" dirty="0"/>
              <a:t>the expected output </a:t>
            </a:r>
            <a:r>
              <a:rPr lang="en-US" i="1" dirty="0"/>
              <a:t>and</a:t>
            </a:r>
          </a:p>
          <a:p>
            <a:pPr lvl="1"/>
            <a:r>
              <a:rPr lang="en-US" dirty="0"/>
              <a:t>ask if the example is correct</a:t>
            </a:r>
          </a:p>
          <a:p>
            <a:r>
              <a:rPr lang="en-US" dirty="0"/>
              <a:t>Identify any edge cases you can think of by example, but don’t focus on those cases initially</a:t>
            </a:r>
          </a:p>
          <a:p>
            <a:endParaRPr lang="en-US" dirty="0"/>
          </a:p>
        </p:txBody>
      </p:sp>
      <p:pic>
        <p:nvPicPr>
          <p:cNvPr id="1026" name="Picture 2" descr="https://github.com/parrt/msds689/raw/master/notes/images/Thinking-Woman-P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3047" y="0"/>
            <a:ext cx="1720599" cy="1760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3937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problem descriptions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8877"/>
            <a:ext cx="10515600" cy="470808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Details matter, pay careful attention to the interviewer</a:t>
            </a:r>
          </a:p>
          <a:p>
            <a:pPr lvl="1"/>
            <a:r>
              <a:rPr lang="en-US" dirty="0"/>
              <a:t>Pretend that they are trying to trick you with the problem description!</a:t>
            </a:r>
          </a:p>
          <a:p>
            <a:pPr lvl="1"/>
            <a:r>
              <a:rPr lang="en-US" dirty="0"/>
              <a:t>Are the input data elements strings, </a:t>
            </a:r>
            <a:r>
              <a:rPr lang="en-US" dirty="0" err="1"/>
              <a:t>ints</a:t>
            </a:r>
            <a:r>
              <a:rPr lang="en-US" dirty="0"/>
              <a:t>, floats?</a:t>
            </a:r>
          </a:p>
          <a:p>
            <a:pPr lvl="1"/>
            <a:r>
              <a:rPr lang="en-US" dirty="0"/>
              <a:t>If data is numeric, are they always between 0 and 1? Can they be negative?</a:t>
            </a:r>
          </a:p>
          <a:p>
            <a:pPr lvl="1"/>
            <a:r>
              <a:rPr lang="en-US" dirty="0"/>
              <a:t>Is the input sorted?</a:t>
            </a:r>
          </a:p>
          <a:p>
            <a:pPr lvl="1"/>
            <a:r>
              <a:rPr lang="en-US" dirty="0"/>
              <a:t>Can you see all of the data at once or must you worry about streaming data?</a:t>
            </a:r>
          </a:p>
          <a:p>
            <a:pPr lvl="1"/>
            <a:r>
              <a:rPr lang="en-US" dirty="0"/>
              <a:t>Can you bound the maximum size of the input?</a:t>
            </a:r>
          </a:p>
          <a:p>
            <a:r>
              <a:rPr lang="en-US" dirty="0"/>
              <a:t>When reading description, identify who is doing what to whom?</a:t>
            </a:r>
          </a:p>
          <a:p>
            <a:pPr lvl="1"/>
            <a:r>
              <a:rPr lang="en-US" dirty="0"/>
              <a:t>What are the nouns and verbs used in the description?</a:t>
            </a:r>
          </a:p>
          <a:p>
            <a:pPr lvl="1"/>
            <a:r>
              <a:rPr lang="en-US" dirty="0"/>
              <a:t>The nouns are usually data sources or data elements</a:t>
            </a:r>
          </a:p>
          <a:p>
            <a:pPr lvl="1"/>
            <a:r>
              <a:rPr lang="en-US" dirty="0"/>
              <a:t>The verbs are often operations you need to perform</a:t>
            </a:r>
          </a:p>
          <a:p>
            <a:pPr lvl="1"/>
            <a:r>
              <a:rPr lang="en-US" dirty="0"/>
              <a:t>Look for keywords like min, max, average, median, sort, </a:t>
            </a:r>
            <a:r>
              <a:rPr lang="en-US" dirty="0" err="1"/>
              <a:t>argmax</a:t>
            </a:r>
            <a:r>
              <a:rPr lang="en-US" dirty="0"/>
              <a:t>, sum, find, search, collect, etc...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9259" y="57014"/>
            <a:ext cx="1585195" cy="1907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993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advice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659894" cy="4351338"/>
          </a:xfrm>
        </p:spPr>
        <p:txBody>
          <a:bodyPr/>
          <a:lstStyle/>
          <a:p>
            <a:r>
              <a:rPr lang="en-US" dirty="0"/>
              <a:t>Clearly identify:</a:t>
            </a:r>
          </a:p>
          <a:p>
            <a:pPr lvl="1"/>
            <a:r>
              <a:rPr lang="en-US" dirty="0"/>
              <a:t>the source and format of data (same machine? http? xml? csv?)</a:t>
            </a:r>
          </a:p>
          <a:p>
            <a:pPr lvl="1"/>
            <a:r>
              <a:rPr lang="en-US" dirty="0"/>
              <a:t>the operation or computation</a:t>
            </a:r>
          </a:p>
          <a:p>
            <a:pPr lvl="1"/>
            <a:r>
              <a:rPr lang="en-US" dirty="0"/>
              <a:t>the expected result</a:t>
            </a:r>
          </a:p>
          <a:p>
            <a:pPr lvl="1"/>
            <a:r>
              <a:rPr lang="en-US" dirty="0"/>
              <a:t>the output location (disk, remote machine, …) and format</a:t>
            </a:r>
          </a:p>
          <a:p>
            <a:r>
              <a:rPr lang="en-US" dirty="0"/>
              <a:t>Choose simplest possible algorithm &amp; implementation that’ll work</a:t>
            </a:r>
          </a:p>
          <a:p>
            <a:pPr lvl="1"/>
            <a:r>
              <a:rPr lang="en-US" dirty="0"/>
              <a:t>At first, ignore performance</a:t>
            </a:r>
          </a:p>
          <a:p>
            <a:pPr lvl="1"/>
            <a:r>
              <a:rPr lang="en-US" dirty="0"/>
              <a:t>Then worry about getting it into the performance constraints specified</a:t>
            </a:r>
          </a:p>
        </p:txBody>
      </p:sp>
    </p:spTree>
    <p:extLst>
      <p:ext uri="{BB962C8B-B14F-4D97-AF65-F5344CB8AC3E}">
        <p14:creationId xmlns:p14="http://schemas.microsoft.com/office/powerpoint/2010/main" val="20169862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Solve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4748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ideas for solving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Solving the problem has nothing to do with the computer</a:t>
            </a:r>
          </a:p>
          <a:p>
            <a:r>
              <a:rPr lang="en-US" dirty="0"/>
              <a:t>You might not even be asked to code the solution</a:t>
            </a:r>
          </a:p>
          <a:p>
            <a:r>
              <a:rPr lang="en-US" dirty="0"/>
              <a:t>If you can't walk through a correct sequence of operations by hand on paper, no amount of coding skill will help you!</a:t>
            </a:r>
          </a:p>
          <a:p>
            <a:r>
              <a:rPr lang="en-US" dirty="0"/>
              <a:t>All the good programmers I know keep a notepad next to their computers, and it is full of boxes, bubbles, arrows, and notes</a:t>
            </a:r>
          </a:p>
          <a:p>
            <a:r>
              <a:rPr lang="en-US" dirty="0"/>
              <a:t>It helps to use established </a:t>
            </a:r>
            <a:r>
              <a:rPr lang="en-US" b="1" dirty="0"/>
              <a:t>patterns</a:t>
            </a:r>
            <a:r>
              <a:rPr lang="en-US" dirty="0"/>
              <a:t>, templates, strategies, and common data transformation operations as a crutch</a:t>
            </a:r>
          </a:p>
        </p:txBody>
      </p:sp>
      <p:pic>
        <p:nvPicPr>
          <p:cNvPr id="2050" name="Picture 2" descr="https://github.com/parrt/msds689/raw/master/notes/images/solve-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0774" y="199231"/>
            <a:ext cx="1762125" cy="165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8826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Strategies for solving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i="1" dirty="0"/>
              <a:t>Start with the end result and work your way backwards</a:t>
            </a:r>
            <a:endParaRPr lang="en-US" dirty="0"/>
          </a:p>
          <a:p>
            <a:pPr lvl="1"/>
            <a:r>
              <a:rPr lang="en-US" dirty="0"/>
              <a:t>Ask what the prerequisites are for each step</a:t>
            </a:r>
          </a:p>
          <a:p>
            <a:pPr lvl="1"/>
            <a:r>
              <a:rPr lang="en-US" dirty="0"/>
              <a:t>The processing step or steps preceding step </a:t>
            </a:r>
            <a:r>
              <a:rPr lang="en-US" i="1" dirty="0" err="1"/>
              <a:t>i</a:t>
            </a:r>
            <a:r>
              <a:rPr lang="en-US" dirty="0"/>
              <a:t> compute the data or values needed by step </a:t>
            </a:r>
            <a:r>
              <a:rPr lang="en-US" i="1" dirty="0" err="1"/>
              <a:t>i</a:t>
            </a:r>
            <a:r>
              <a:rPr lang="en-US" dirty="0"/>
              <a:t> </a:t>
            </a:r>
          </a:p>
          <a:p>
            <a:pPr lvl="1"/>
            <a:r>
              <a:rPr lang="en-US" dirty="0"/>
              <a:t>E.g., median: to pick middle value, previous step must sort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i="1" dirty="0"/>
              <a:t>Reduce or simplify a new problem to a variation of an existing problem with a known solution</a:t>
            </a:r>
            <a:endParaRPr lang="en-US" dirty="0"/>
          </a:p>
          <a:p>
            <a:pPr lvl="1"/>
            <a:r>
              <a:rPr lang="en-US" dirty="0"/>
              <a:t>Ask what the difference is between the problem you're trying to solve and other problems for which you have a solution</a:t>
            </a:r>
          </a:p>
          <a:p>
            <a:pPr lvl="1"/>
            <a:r>
              <a:rPr lang="en-US" dirty="0"/>
              <a:t>E.g., Engineers building a new suspension bridge do not proceed as if such a thing has never been built before</a:t>
            </a:r>
          </a:p>
        </p:txBody>
      </p:sp>
    </p:spTree>
    <p:extLst>
      <p:ext uri="{BB962C8B-B14F-4D97-AF65-F5344CB8AC3E}">
        <p14:creationId xmlns:p14="http://schemas.microsoft.com/office/powerpoint/2010/main" val="9641385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sf" id="{A291714E-D792-6043-B4EF-65EF2F87B769}" vid="{96EE3A04-EE60-9E4C-8038-064EAFFB50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usf</Template>
  <TotalTime>69</TotalTime>
  <Words>1530</Words>
  <Application>Microsoft Macintosh PowerPoint</Application>
  <PresentationFormat>Widescreen</PresentationFormat>
  <Paragraphs>119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Calibri</vt:lpstr>
      <vt:lpstr>Office Theme</vt:lpstr>
      <vt:lpstr>Problem-solving</vt:lpstr>
      <vt:lpstr>It’s all about the process</vt:lpstr>
      <vt:lpstr>Overall process</vt:lpstr>
      <vt:lpstr>1. Understand</vt:lpstr>
      <vt:lpstr>Reading problem descriptions</vt:lpstr>
      <vt:lpstr>More advice</vt:lpstr>
      <vt:lpstr>2. Solve</vt:lpstr>
      <vt:lpstr>Key ideas for solving problems</vt:lpstr>
      <vt:lpstr>Strategies for solving problems</vt:lpstr>
      <vt:lpstr>Requisite mathematician joke</vt:lpstr>
      <vt:lpstr>Steps in “solve” phase</vt:lpstr>
      <vt:lpstr>Steps in “solve” phase</vt:lpstr>
      <vt:lpstr>Steps in “solve” phase</vt:lpstr>
      <vt:lpstr>3. Translate your algorithm to code</vt:lpstr>
      <vt:lpstr>4. Verify/test</vt:lpstr>
      <vt:lpstr>Unit tests</vt:lpstr>
      <vt:lpstr>What to do when you get stuck</vt:lpstr>
      <vt:lpstr>An example from a real interview</vt:lpstr>
      <vt:lpstr>More hints if you’re stuck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Problem-solving</dc:title>
  <dc:creator>Microsoft Office User</dc:creator>
  <cp:lastModifiedBy>Terence Parr</cp:lastModifiedBy>
  <cp:revision>56</cp:revision>
  <cp:lastPrinted>2019-02-12T19:51:14Z</cp:lastPrinted>
  <dcterms:created xsi:type="dcterms:W3CDTF">2020-01-20T19:54:43Z</dcterms:created>
  <dcterms:modified xsi:type="dcterms:W3CDTF">2021-03-23T23:42:05Z</dcterms:modified>
</cp:coreProperties>
</file>