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8" r:id="rId3"/>
    <p:sldId id="257" r:id="rId4"/>
    <p:sldId id="267" r:id="rId5"/>
    <p:sldId id="270" r:id="rId6"/>
    <p:sldId id="269" r:id="rId7"/>
    <p:sldId id="272" r:id="rId8"/>
    <p:sldId id="274" r:id="rId9"/>
    <p:sldId id="275" r:id="rId10"/>
    <p:sldId id="273" r:id="rId11"/>
    <p:sldId id="271" r:id="rId12"/>
    <p:sldId id="281" r:id="rId13"/>
    <p:sldId id="296" r:id="rId14"/>
    <p:sldId id="297" r:id="rId15"/>
    <p:sldId id="276" r:id="rId16"/>
    <p:sldId id="277" r:id="rId17"/>
    <p:sldId id="278" r:id="rId18"/>
    <p:sldId id="279" r:id="rId19"/>
    <p:sldId id="280" r:id="rId20"/>
    <p:sldId id="287" r:id="rId21"/>
    <p:sldId id="286" r:id="rId22"/>
    <p:sldId id="284" r:id="rId23"/>
    <p:sldId id="285" r:id="rId24"/>
    <p:sldId id="288" r:id="rId25"/>
    <p:sldId id="289" r:id="rId26"/>
    <p:sldId id="291" r:id="rId27"/>
    <p:sldId id="294" r:id="rId28"/>
    <p:sldId id="292" r:id="rId29"/>
    <p:sldId id="295" r:id="rId3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3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9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96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088363-6ADB-5E44-AEE8-570495A595D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vn.python.org/projects/python/trunk/Objects/listsort.txt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oervo.github.io/Algorithms-DataStructures-BigONotation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my-first-foray-into-technology-c5b6e83fe8f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Algorithm Complexity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“How long is this </a:t>
            </a:r>
            <a:r>
              <a:rPr lang="en-US" dirty="0" err="1"/>
              <a:t>gonna</a:t>
            </a:r>
            <a:r>
              <a:rPr lang="en-US" dirty="0"/>
              <a:t> take?”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care about </a:t>
            </a:r>
            <a:r>
              <a:rPr lang="en-US" u="sng" dirty="0"/>
              <a:t>asymptotic</a:t>
            </a:r>
            <a:r>
              <a:rPr lang="en-US" dirty="0"/>
              <a:t>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care about growth in effort given growth in input; i.e., what is the marginal cost to increase n to n+1?</a:t>
                </a:r>
              </a:p>
              <a:p>
                <a:r>
                  <a:rPr lang="en-US" dirty="0"/>
                  <a:t>The best picture comes from imagining </a:t>
                </a:r>
                <a:r>
                  <a:rPr lang="en-US" i="1" dirty="0"/>
                  <a:t>n</a:t>
                </a:r>
                <a:r>
                  <a:rPr lang="en-US" dirty="0"/>
                  <a:t> getting very big and the worst-case input scenario</a:t>
                </a:r>
              </a:p>
              <a:p>
                <a:r>
                  <a:rPr lang="en-US" dirty="0"/>
                  <a:t>This asymptotic behavior is called “big O” notation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ignore constants, keep only most important terms: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𝑛𝑙𝑜𝑔𝑛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constant k implies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 are indistinguishable asymptotically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54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what we are counting as a unit of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key indicator(s) of problem size</a:t>
            </a:r>
          </a:p>
          <a:p>
            <a:pPr lvl="1"/>
            <a:r>
              <a:rPr lang="en-US" dirty="0"/>
              <a:t>Usually just some size </a:t>
            </a:r>
            <a:r>
              <a:rPr lang="en-US" i="1" dirty="0"/>
              <a:t>n</a:t>
            </a:r>
            <a:r>
              <a:rPr lang="en-US" dirty="0"/>
              <a:t>, but could be </a:t>
            </a:r>
            <a:r>
              <a:rPr lang="en-US" i="1" dirty="0"/>
              <a:t>n </a:t>
            </a:r>
            <a:r>
              <a:rPr lang="en-US" b="1" i="1" dirty="0"/>
              <a:t>and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 matrix,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Even for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, you could claim in worst-case that n is bigger, so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is input size but we usually compute complexity as a function of </a:t>
            </a:r>
            <a:r>
              <a:rPr lang="en-US" i="1" dirty="0"/>
              <a:t>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solve sum or recurrence for closed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O(n)</a:t>
            </a:r>
            <a:r>
              <a:rPr lang="en-US" dirty="0"/>
              <a:t> as asymptotic behavior of </a:t>
            </a:r>
            <a:r>
              <a:rPr lang="en-US" i="1" dirty="0"/>
              <a:t>T(n)</a:t>
            </a:r>
          </a:p>
        </p:txBody>
      </p:sp>
    </p:spTree>
    <p:extLst>
      <p:ext uri="{BB962C8B-B14F-4D97-AF65-F5344CB8AC3E}">
        <p14:creationId xmlns:p14="http://schemas.microsoft.com/office/powerpoint/2010/main" val="171617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experience, you’ll be able to go from algorithm description straight to </a:t>
            </a:r>
            <a:r>
              <a:rPr lang="en-US" i="1" dirty="0"/>
              <a:t>O(n)</a:t>
            </a:r>
            <a:r>
              <a:rPr lang="en-US" dirty="0"/>
              <a:t> by looking at max loop iterations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Look for loops and recursion</a:t>
            </a:r>
          </a:p>
          <a:p>
            <a:r>
              <a:rPr lang="en-US" dirty="0"/>
              <a:t>Verify a loop steps by constant amount like 1 or k (not </a:t>
            </a:r>
            <a:r>
              <a:rPr lang="en-US" dirty="0" err="1"/>
              <a:t>i</a:t>
            </a:r>
            <a:r>
              <a:rPr lang="en-US" dirty="0"/>
              <a:t> *= 2)</a:t>
            </a:r>
          </a:p>
          <a:p>
            <a:r>
              <a:rPr lang="en-US" dirty="0"/>
              <a:t>Look for patterns you know like binary search, sorting, traversing tree,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864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3EE2-1ED1-5340-9903-0324FF57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471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Ask: What is the maximum amount of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CAD0C-C3C1-2840-BEF2-46B74C35F5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approach often works great as we can focus on behavior rather than detailed analysis of the code</a:t>
                </a:r>
              </a:p>
              <a:p>
                <a:r>
                  <a:rPr lang="en-US" dirty="0"/>
                  <a:t>Touching every element of a list means </a:t>
                </a:r>
                <a:r>
                  <a:rPr lang="en-US" i="1" dirty="0"/>
                  <a:t>O(n)</a:t>
                </a:r>
                <a:endParaRPr lang="en-US" dirty="0"/>
              </a:p>
              <a:p>
                <a:r>
                  <a:rPr lang="en-US" dirty="0"/>
                  <a:t>Touching every element of an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matrix means </a:t>
                </a:r>
                <a:r>
                  <a:rPr lang="en-US" i="1" dirty="0"/>
                  <a:t>O(nm)</a:t>
                </a:r>
                <a:r>
                  <a:rPr lang="en-US" dirty="0"/>
                  <a:t>=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endParaRPr lang="en-US" dirty="0"/>
              </a:p>
              <a:p>
                <a:r>
                  <a:rPr lang="en-US" dirty="0"/>
                  <a:t>Touching every element of a tree with n nodes is </a:t>
                </a:r>
                <a:r>
                  <a:rPr lang="en-US" i="1" dirty="0"/>
                  <a:t>O(n)</a:t>
                </a:r>
                <a:r>
                  <a:rPr lang="en-US" dirty="0"/>
                  <a:t> but tracing the path from root to a leaf is </a:t>
                </a:r>
                <a:r>
                  <a:rPr lang="en-US" i="1" dirty="0"/>
                  <a:t>O(log n)</a:t>
                </a:r>
                <a:r>
                  <a:rPr lang="en-US" dirty="0"/>
                  <a:t> in balanced tree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CAD0C-C3C1-2840-BEF2-46B74C35F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3DC1942-037A-0D4F-9BC2-6A967BC1EBFB}"/>
              </a:ext>
            </a:extLst>
          </p:cNvPr>
          <p:cNvSpPr/>
          <p:nvPr/>
        </p:nvSpPr>
        <p:spPr>
          <a:xfrm>
            <a:off x="3270384" y="4773630"/>
            <a:ext cx="52100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Does it matter if tree is binary or trinary?</a:t>
            </a:r>
          </a:p>
        </p:txBody>
      </p:sp>
    </p:spTree>
    <p:extLst>
      <p:ext uri="{BB962C8B-B14F-4D97-AF65-F5344CB8AC3E}">
        <p14:creationId xmlns:p14="http://schemas.microsoft.com/office/powerpoint/2010/main" val="353558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8F9E-A1E6-BE48-909D-BF1C3631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81C87-50FE-894E-847D-1A0D9EDD0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Loops nested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deep, going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times, are often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81C87-50FE-894E-847D-1A0D9EDD0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D32D59-7749-3C4E-B0F4-98CBBD78C40E}"/>
              </a:ext>
            </a:extLst>
          </p:cNvPr>
          <p:cNvSpPr txBox="1"/>
          <p:nvPr/>
        </p:nvSpPr>
        <p:spPr>
          <a:xfrm>
            <a:off x="1170616" y="2326828"/>
            <a:ext cx="4609554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j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a =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1F846-1EC1-BA4B-A173-C63297BA3B7D}"/>
              </a:ext>
            </a:extLst>
          </p:cNvPr>
          <p:cNvSpPr txBox="1"/>
          <p:nvPr/>
        </p:nvSpPr>
        <p:spPr>
          <a:xfrm>
            <a:off x="6352584" y="2326828"/>
            <a:ext cx="4609554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j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for k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a =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E65DA1-0732-854C-A56F-F8EF08AF75EB}"/>
                  </a:ext>
                </a:extLst>
              </p:cNvPr>
              <p:cNvSpPr txBox="1"/>
              <p:nvPr/>
            </p:nvSpPr>
            <p:spPr>
              <a:xfrm>
                <a:off x="1054336" y="3858442"/>
                <a:ext cx="89530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What is cost of these loops assuming “a=…” costs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i="1" dirty="0"/>
                  <a:t> operations?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E65DA1-0732-854C-A56F-F8EF08AF7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36" y="3858442"/>
                <a:ext cx="8953092" cy="461665"/>
              </a:xfrm>
              <a:prstGeom prst="rect">
                <a:avLst/>
              </a:prstGeom>
              <a:blipFill>
                <a:blip r:embed="rId3"/>
                <a:stretch>
                  <a:fillRect l="-1133" t="-7895" r="-283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7FBB75-96FA-5443-A5EF-2C3023BC98EC}"/>
                  </a:ext>
                </a:extLst>
              </p:cNvPr>
              <p:cNvSpPr txBox="1"/>
              <p:nvPr/>
            </p:nvSpPr>
            <p:spPr>
              <a:xfrm>
                <a:off x="1054336" y="4487867"/>
                <a:ext cx="7778411" cy="547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T(n)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600" dirty="0"/>
                  <a:t>, which is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7FBB75-96FA-5443-A5EF-2C3023BC9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36" y="4487867"/>
                <a:ext cx="7778411" cy="547073"/>
              </a:xfrm>
              <a:prstGeom prst="rect">
                <a:avLst/>
              </a:prstGeom>
              <a:blipFill>
                <a:blip r:embed="rId4"/>
                <a:stretch>
                  <a:fillRect l="-1468" t="-115909" b="-17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89B9808-D04B-3E49-9A1D-86B99C80FF3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H="1">
            <a:off x="1054336" y="2573080"/>
            <a:ext cx="116280" cy="2188325"/>
          </a:xfrm>
          <a:prstGeom prst="bentConnector4">
            <a:avLst>
              <a:gd name="adj1" fmla="val -196594"/>
              <a:gd name="adj2" fmla="val 999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2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algorithms are 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condition, such as T(0) = 0</a:t>
            </a:r>
          </a:p>
          <a:p>
            <a:r>
              <a:rPr lang="en-US" dirty="0"/>
              <a:t>Define recurrence relation for recursion then turn the crank</a:t>
            </a:r>
            <a:br>
              <a:rPr lang="en-US" dirty="0"/>
            </a:br>
            <a:r>
              <a:rPr lang="en-US" dirty="0"/>
              <a:t>T(n) = 1 + T(n-1)</a:t>
            </a:r>
            <a:br>
              <a:rPr lang="en-US" dirty="0"/>
            </a:br>
            <a:r>
              <a:rPr lang="en-US" dirty="0"/>
              <a:t>T(n) = 1 + 1 + T(n-2)</a:t>
            </a:r>
            <a:br>
              <a:rPr lang="en-US" dirty="0"/>
            </a:br>
            <a:r>
              <a:rPr lang="en-US" dirty="0"/>
              <a:t>T(n) = 1 + 1 + 1 + T(n-3) = n + T(n-n) = n + T(0) = n + 0 =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1377" y="4647881"/>
            <a:ext cx="643553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sum(a): # recursive sum array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(a)==0: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return 0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return a[0] + sum(a[1:]) 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78975" y="3334147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05955" y="3873937"/>
            <a:ext cx="1534885" cy="52612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781867" y="4169229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37D91-6F30-2641-9127-8AF42E424F72}"/>
              </a:ext>
            </a:extLst>
          </p:cNvPr>
          <p:cNvSpPr txBox="1"/>
          <p:nvPr/>
        </p:nvSpPr>
        <p:spPr>
          <a:xfrm>
            <a:off x="1137489" y="6293267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 a[1:] takes constant time (not true in Python)</a:t>
            </a:r>
          </a:p>
        </p:txBody>
      </p:sp>
    </p:spTree>
    <p:extLst>
      <p:ext uri="{BB962C8B-B14F-4D97-AF65-F5344CB8AC3E}">
        <p14:creationId xmlns:p14="http://schemas.microsoft.com/office/powerpoint/2010/main" val="61731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829"/>
            <a:ext cx="10515600" cy="4065134"/>
          </a:xfrm>
        </p:spPr>
        <p:txBody>
          <a:bodyPr/>
          <a:lstStyle/>
          <a:p>
            <a:r>
              <a:rPr lang="en-US" dirty="0"/>
              <a:t>Count comparisons</a:t>
            </a:r>
          </a:p>
          <a:p>
            <a:r>
              <a:rPr lang="en-US" dirty="0"/>
              <a:t>Charge 1 comparison per loop iteration to each element</a:t>
            </a:r>
          </a:p>
          <a:p>
            <a:r>
              <a:rPr lang="en-US" i="1" dirty="0"/>
              <a:t>T(n)</a:t>
            </a:r>
            <a:r>
              <a:rPr lang="en-US" dirty="0"/>
              <a:t> is sum of </a:t>
            </a:r>
            <a:r>
              <a:rPr lang="en-US" i="1" dirty="0"/>
              <a:t>n</a:t>
            </a:r>
            <a:r>
              <a:rPr lang="en-US" dirty="0"/>
              <a:t> ones or </a:t>
            </a:r>
            <a:r>
              <a:rPr lang="en-US" i="1" dirty="0"/>
              <a:t>n</a:t>
            </a:r>
            <a:r>
              <a:rPr lang="en-US" dirty="0"/>
              <a:t>, giving </a:t>
            </a:r>
            <a:r>
              <a:rPr lang="en-US" i="1" dirty="0"/>
              <a:t>O(n), </a:t>
            </a:r>
            <a:r>
              <a:rPr lang="en-US" dirty="0"/>
              <a:t>same as sum(a)</a:t>
            </a:r>
          </a:p>
          <a:p>
            <a:r>
              <a:rPr lang="en-US" dirty="0"/>
              <a:t>The intuition is that we have to touch every element of the input array once in the worst case</a:t>
            </a:r>
          </a:p>
          <a:p>
            <a:r>
              <a:rPr lang="en-US" dirty="0"/>
              <a:t>What is complexity of max or </a:t>
            </a:r>
            <a:r>
              <a:rPr lang="en-US" dirty="0" err="1"/>
              <a:t>argmax</a:t>
            </a:r>
            <a:r>
              <a:rPr lang="en-US" dirty="0"/>
              <a:t> for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What is complexity to zero out an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Zero out matrix with n total elements? (careful)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7749" y="495035"/>
            <a:ext cx="643553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find(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 # find x in a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if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]==x: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7326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3944" cy="1325563"/>
          </a:xfrm>
        </p:spPr>
        <p:txBody>
          <a:bodyPr/>
          <a:lstStyle/>
          <a:p>
            <a:r>
              <a:rPr lang="en-US" dirty="0"/>
              <a:t>Don’t count lines of code, </a:t>
            </a:r>
            <a:r>
              <a:rPr lang="en-US"/>
              <a:t>count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n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n + n * ???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>
                <a:blip r:embed="rId2"/>
                <a:stretch>
                  <a:fillRect l="-911" t="-263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(words, doc):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doc: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74024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Don’t count lines of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dirty="0"/>
                  <a:t>m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means this </a:t>
                </a:r>
                <a:r>
                  <a:rPr lang="en-US" dirty="0" err="1"/>
                  <a:t>findw</a:t>
                </a:r>
                <a:r>
                  <a:rPr lang="en-US" dirty="0"/>
                  <a:t> is O(n)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>
                <a:blip r:embed="rId2"/>
                <a:stretch>
                  <a:fillRect l="-911" t="-2632" b="-20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doc: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doc: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57131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Don’t count lines of code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</a:t>
                </a:r>
                <a:r>
                  <a:rPr lang="en-US" i="1" dirty="0"/>
                  <a:t>O()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 smtClean="0">
                            <a:latin typeface="Cambria Math" charset="0"/>
                          </a:rPr>
                          <m:t>1+</m:t>
                        </m:r>
                        <m:r>
                          <a:rPr lang="en-US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endParaRPr lang="en-US" dirty="0"/>
              </a:p>
              <a:p>
                <a:r>
                  <a:rPr lang="en-US" dirty="0"/>
                  <a:t>So, this </a:t>
                </a:r>
                <a:r>
                  <a:rPr lang="en-US" dirty="0" err="1"/>
                  <a:t>findw</a:t>
                </a:r>
                <a:r>
                  <a:rPr lang="en-US" dirty="0"/>
                  <a:t> is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i="1" dirty="0"/>
                  <a:t>) </a:t>
                </a:r>
                <a:r>
                  <a:rPr lang="en-US" dirty="0"/>
                  <a:t>or, more commonly,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  <a:blipFill>
                <a:blip r:embed="rId2"/>
                <a:stretch>
                  <a:fillRect l="-912" t="-2907" b="-4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doc: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doc: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69398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study algorithm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a feel for algorithm time and space performance to operate on a specific data structure or structures</a:t>
                </a:r>
              </a:p>
              <a:p>
                <a:r>
                  <a:rPr lang="en-US" dirty="0"/>
                  <a:t>Be able to meaningfully compare multiple algorithms’ performance across a wide variety of input sizes</a:t>
                </a:r>
              </a:p>
              <a:p>
                <a:r>
                  <a:rPr lang="en-US" dirty="0"/>
                  <a:t>Analyze best, typical, and worst-case behavior</a:t>
                </a:r>
              </a:p>
              <a:p>
                <a:r>
                  <a:rPr lang="en-US" dirty="0"/>
                  <a:t>Reducing algorithm complexity is by far the most effective strategy for improving program performance;</a:t>
                </a:r>
                <a:br>
                  <a:rPr lang="en-US" dirty="0"/>
                </a:br>
                <a:r>
                  <a:rPr lang="en-US" dirty="0"/>
                  <a:t>Aside: For my PhD, I discovered an approximation to a useful algorithm that dropped complexity from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 to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𝑛𝑘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2396" y="2980735"/>
            <a:ext cx="529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https://</a:t>
            </a:r>
            <a:r>
              <a:rPr lang="en-US" dirty="0" err="1"/>
              <a:t>wiki.python.org</a:t>
            </a:r>
            <a:r>
              <a:rPr lang="en-US" dirty="0"/>
              <a:t>/</a:t>
            </a:r>
            <a:r>
              <a:rPr lang="en-US" dirty="0" err="1"/>
              <a:t>moin</a:t>
            </a:r>
            <a:r>
              <a:rPr lang="en-US" dirty="0"/>
              <a:t>/</a:t>
            </a:r>
            <a:r>
              <a:rPr lang="en-US" dirty="0" err="1"/>
              <a:t>TimeComplexity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49824"/>
              </p:ext>
            </p:extLst>
          </p:nvPr>
        </p:nvGraphicFramePr>
        <p:xfrm>
          <a:off x="209524" y="413062"/>
          <a:ext cx="3607564" cy="6306374"/>
        </p:xfrm>
        <a:graphic>
          <a:graphicData uri="http://schemas.openxmlformats.org/drawingml/2006/table">
            <a:tbl>
              <a:tblPr/>
              <a:tblGrid>
                <a:gridCol w="180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80"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List operation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Worst Case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Copy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Append[1]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last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intermediate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Insert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Set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Delete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Iteration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effectLst/>
                        </a:rPr>
                        <a:t>Set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O(k+n)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u="none" strike="noStrike" baseline="0" dirty="0">
                          <a:solidFill>
                            <a:srgbClr val="551A8B"/>
                          </a:solidFill>
                          <a:effectLst/>
                          <a:hlinkClick r:id="rId2"/>
                        </a:rPr>
                        <a:t>Sort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 log 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Multiply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x in s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min(s), max(s)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Length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 dirty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3486"/>
              </p:ext>
            </p:extLst>
          </p:nvPr>
        </p:nvGraphicFramePr>
        <p:xfrm>
          <a:off x="4187456" y="413062"/>
          <a:ext cx="5286153" cy="2213180"/>
        </p:xfrm>
        <a:graphic>
          <a:graphicData uri="http://schemas.openxmlformats.org/drawingml/2006/table">
            <a:tbl>
              <a:tblPr/>
              <a:tblGrid>
                <a:gridCol w="1762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38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Set operation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Average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Worst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Copy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Delete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effectLst/>
                        </a:rPr>
                        <a:t>O</a:t>
                      </a:r>
                      <a:r>
                        <a:rPr lang="mr-IN" dirty="0">
                          <a:effectLst/>
                        </a:rPr>
                        <a:t>(</a:t>
                      </a:r>
                      <a:r>
                        <a:rPr lang="mr-IN" dirty="0" err="1">
                          <a:effectLst/>
                        </a:rPr>
                        <a:t>n</a:t>
                      </a:r>
                      <a:r>
                        <a:rPr lang="mr-IN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65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of loop iteration step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the input size</a:t>
                </a:r>
              </a:p>
              <a:p>
                <a:r>
                  <a:rPr lang="en-US" dirty="0"/>
                  <a:t>Let’s count math ops</a:t>
                </a:r>
              </a:p>
              <a:p>
                <a:r>
                  <a:rPr lang="en-US" dirty="0"/>
                  <a:t>Charge 2 ops per iteration</a:t>
                </a:r>
              </a:p>
              <a:p>
                <a:r>
                  <a:rPr lang="en-US" dirty="0"/>
                  <a:t>How many iterations?</a:t>
                </a:r>
              </a:p>
              <a:p>
                <a:r>
                  <a:rPr lang="en-US" dirty="0"/>
                  <a:t>T(1) = 0</a:t>
                </a:r>
                <a:br>
                  <a:rPr lang="en-US" dirty="0"/>
                </a:br>
                <a:r>
                  <a:rPr lang="en-US" dirty="0"/>
                  <a:t>T(n) = 2 + T(n/2)</a:t>
                </a:r>
                <a:br>
                  <a:rPr lang="en-US" dirty="0"/>
                </a:br>
                <a:r>
                  <a:rPr lang="en-US" dirty="0"/>
                  <a:t>        = 2 + 2 + T(n/4)</a:t>
                </a:r>
                <a:br>
                  <a:rPr lang="en-US" dirty="0"/>
                </a:br>
                <a:r>
                  <a:rPr lang="en-US" dirty="0"/>
                  <a:t>        = 2 + 2 + 2 + T(n/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 stop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reaches </a:t>
                </a:r>
                <a:r>
                  <a:rPr lang="en-US" i="1" dirty="0"/>
                  <a:t>n</a:t>
                </a:r>
                <a:r>
                  <a:rPr lang="en-US" dirty="0"/>
                  <a:t>, at T(n/n)=T(1)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  <a:blipFill>
                <a:blip r:embed="rId3"/>
                <a:stretch>
                  <a:fillRect l="-1049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91847" y="1825625"/>
            <a:ext cx="501486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intlog2(n): # for n&gt;=1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= 1: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0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while n &gt; 0: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/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2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count-1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89607" y="4897133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16587" y="5277982"/>
            <a:ext cx="1806287" cy="68506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792499" y="5732215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196633" y="5593279"/>
            <a:ext cx="6237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Sum of log </a:t>
            </a:r>
            <a:r>
              <a:rPr lang="en-US" sz="2400" i="1" dirty="0"/>
              <a:t>n</a:t>
            </a:r>
            <a:r>
              <a:rPr lang="en-US" sz="2400" dirty="0"/>
              <a:t> twos = 2 </a:t>
            </a:r>
            <a:r>
              <a:rPr lang="en-US" sz="2400" i="1" dirty="0"/>
              <a:t>log n</a:t>
            </a:r>
            <a:r>
              <a:rPr lang="en-US" sz="2400" dirty="0"/>
              <a:t>, giving </a:t>
            </a:r>
            <a:r>
              <a:rPr lang="en-US" sz="2400" b="1" i="1" dirty="0"/>
              <a:t>O(log 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61910-790C-C243-AD04-B103FB757A18}"/>
              </a:ext>
            </a:extLst>
          </p:cNvPr>
          <p:cNvSpPr txBox="1"/>
          <p:nvPr/>
        </p:nvSpPr>
        <p:spPr>
          <a:xfrm>
            <a:off x="1137683" y="6282343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how many times you can divide n by 2? log(n) times</a:t>
            </a:r>
          </a:p>
        </p:txBody>
      </p:sp>
    </p:spTree>
    <p:extLst>
      <p:ext uri="{BB962C8B-B14F-4D97-AF65-F5344CB8AC3E}">
        <p14:creationId xmlns:p14="http://schemas.microsoft.com/office/powerpoint/2010/main" val="19926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9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i="1" dirty="0"/>
              <a:t>binary search trees</a:t>
            </a:r>
            <a:r>
              <a:rPr lang="en-US" dirty="0"/>
              <a:t> (BST)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787" y="2356797"/>
            <a:ext cx="3443422" cy="386476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6248" y="3587083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1136086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BST: Nodes to left &lt; current node, nodes to right are &gt;</a:t>
            </a:r>
          </a:p>
          <a:p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be </a:t>
            </a:r>
            <a:r>
              <a:rPr lang="en-US" dirty="0" err="1"/>
              <a:t>num</a:t>
            </a:r>
            <a:r>
              <a:rPr lang="en-US" dirty="0"/>
              <a:t> of values, count comparisons</a:t>
            </a:r>
          </a:p>
          <a:p>
            <a:r>
              <a:rPr lang="en-US" dirty="0"/>
              <a:t>Charge 3 comparisons to each iteration</a:t>
            </a:r>
          </a:p>
          <a:p>
            <a:r>
              <a:rPr lang="en-US" dirty="0"/>
              <a:t>How many iterations is key question?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average height? What is max height?</a:t>
            </a:r>
            <a:br>
              <a:rPr lang="en-US" dirty="0"/>
            </a:br>
            <a:r>
              <a:rPr lang="en-US" dirty="0"/>
              <a:t>(Use “what is max work” technique)</a:t>
            </a:r>
          </a:p>
        </p:txBody>
      </p:sp>
    </p:spTree>
    <p:extLst>
      <p:ext uri="{BB962C8B-B14F-4D97-AF65-F5344CB8AC3E}">
        <p14:creationId xmlns:p14="http://schemas.microsoft.com/office/powerpoint/2010/main" val="983101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USUALLY faster than linear search</a:t>
            </a: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85925"/>
            <a:ext cx="3009900" cy="3378200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8174" y="3185925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1613043"/>
            <a:ext cx="11136086" cy="4716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Common case: T(n) = 3 + T(n/2), which we just saw is O(log n)</a:t>
            </a:r>
          </a:p>
          <a:p>
            <a:r>
              <a:rPr lang="en-US" dirty="0"/>
              <a:t>Worst case: the tree is actually a linked list, which is O(n)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46975" y="266775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O(log n)</a:t>
            </a:r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4743390" y="26677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O(n)</a:t>
            </a:r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32" y="3185925"/>
            <a:ext cx="1981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2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67" y="82193"/>
            <a:ext cx="10515600" cy="899578"/>
          </a:xfrm>
        </p:spPr>
        <p:txBody>
          <a:bodyPr/>
          <a:lstStyle/>
          <a:p>
            <a:r>
              <a:rPr lang="en-US" dirty="0"/>
              <a:t>Common recurrence relations / big 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6591428"/>
                  </p:ext>
                </p:extLst>
              </p:nvPr>
            </p:nvGraphicFramePr>
            <p:xfrm>
              <a:off x="132856" y="947718"/>
              <a:ext cx="12027613" cy="548817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686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676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21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891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en-US" sz="2000" dirty="0"/>
                            <a:t>T(n-3)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n(n+1)/2 =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)/2</m:t>
                              </m:r>
                            </m:oMath>
                          </a14:m>
                          <a:endParaRPr lang="en-US" sz="2000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since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dirty="0"/>
                            <a:t> = n(n+1) /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pass over items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 n(1 + ½ + ¼ + …)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n *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n+2T(n/2)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+ 2T(n/2) =</a:t>
                          </a:r>
                          <a:endParaRPr lang="en-US" sz="2000" baseline="0" dirty="0"/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+ 2(n/2</a:t>
                          </a:r>
                          <a:r>
                            <a:rPr lang="en-US" sz="2000" baseline="0" dirty="0"/>
                            <a:t> + 2T(n/4))</a:t>
                          </a:r>
                          <a:endParaRPr lang="en-US" sz="2000" dirty="0"/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+ 2n/2 +</a:t>
                          </a:r>
                          <a:r>
                            <a:rPr lang="en-US" sz="2000" baseline="0" dirty="0"/>
                            <a:t> 4n/4 + 8T(n/8)</a:t>
                          </a:r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𝑙𝑜𝑔𝑛</m:t>
                                  </m:r>
                                </m:sup>
                                <m:e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dirty="0"/>
                            <a:t> = </a:t>
                          </a:r>
                          <a:r>
                            <a:rPr lang="en-US" sz="2000" baseline="0" dirty="0"/>
                            <a:t>n 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then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6591428"/>
                  </p:ext>
                </p:extLst>
              </p:nvPr>
            </p:nvGraphicFramePr>
            <p:xfrm>
              <a:off x="132856" y="947718"/>
              <a:ext cx="12027613" cy="548817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686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676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21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891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1159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1190" t="-62136" r="-131548" b="-3155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6891" t="-62136" r="-271429" b="-3155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pass over items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 n(1 + ½ + ¼ + …)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n *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7972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n+2T(n/2)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1190" t="-299083" r="-131548" b="-52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then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3599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48427811"/>
                  </p:ext>
                </p:extLst>
              </p:nvPr>
            </p:nvGraphicFramePr>
            <p:xfrm>
              <a:off x="283780" y="214615"/>
              <a:ext cx="11572598" cy="613363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972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99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253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5931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14164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insert-after node in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72395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</a:t>
                          </a:r>
                          <a:r>
                            <a:rPr lang="en-US" sz="2200" baseline="0"/>
                            <a:t>bucket sort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14164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530627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then combine results in linear time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346353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2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pass over the data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</a:t>
                          </a:r>
                          <a:r>
                            <a:rPr lang="en-US" sz="2200" i="1" dirty="0"/>
                            <a:t>n </a:t>
                          </a:r>
                          <a:r>
                            <a:rPr lang="en-US" sz="2200" i="0" dirty="0"/>
                            <a:t>x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17048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48427811"/>
                  </p:ext>
                </p:extLst>
              </p:nvPr>
            </p:nvGraphicFramePr>
            <p:xfrm>
              <a:off x="283780" y="214615"/>
              <a:ext cx="11572598" cy="613363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972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99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253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5931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14164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insert-after node in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72395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</a:t>
                          </a:r>
                          <a:r>
                            <a:rPr lang="en-US" sz="2200" baseline="0"/>
                            <a:t>bucket sort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14164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530627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then combine results in linear time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3463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67" t="-359434" r="-509333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pass over the data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</a:t>
                          </a:r>
                          <a:r>
                            <a:rPr lang="en-US" sz="2200" i="1" dirty="0"/>
                            <a:t>n </a:t>
                          </a:r>
                          <a:r>
                            <a:rPr lang="en-US" sz="2200" i="0" dirty="0"/>
                            <a:t>x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17048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4886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194" y="1584251"/>
            <a:ext cx="6230680" cy="45927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unit of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key size indicator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 </a:t>
            </a:r>
            <a:r>
              <a:rPr lang="en-US" i="1" dirty="0"/>
              <a:t>T(n)</a:t>
            </a:r>
            <a:r>
              <a:rPr lang="en-US" dirty="0"/>
              <a:t> to closed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O(n)</a:t>
            </a:r>
            <a:r>
              <a:rPr lang="en-US" dirty="0"/>
              <a:t> is asymptotic behavior of </a:t>
            </a:r>
            <a:r>
              <a:rPr lang="en-US" i="1" dirty="0"/>
              <a:t>T(n)</a:t>
            </a:r>
          </a:p>
        </p:txBody>
      </p:sp>
      <p:pic>
        <p:nvPicPr>
          <p:cNvPr id="5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89E26195-32A5-8947-9B3F-69D56DF6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0890"/>
            <a:ext cx="4635795" cy="56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63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34D374-5320-4145-BA34-480D08FD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unit of work: assignment, addition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Identify key size indicator: n</a:t>
                </a:r>
                <a:endParaRPr lang="en-US" i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/>
                  <a:t>T(n)</a:t>
                </a:r>
                <a:r>
                  <a:rPr lang="en-US" dirty="0"/>
                  <a:t> = n^2 + n (closed form)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/>
                  <a:t>O(n^2)</a:t>
                </a:r>
                <a:r>
                  <a:rPr lang="en-US" dirty="0"/>
                  <a:t> asymptotic behavior</a:t>
                </a:r>
                <a:endParaRPr lang="en-US" i="1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  <a:blipFill>
                <a:blip r:embed="rId2"/>
                <a:stretch>
                  <a:fillRect l="-1674" t="-2204" r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3C8EFD99-5788-A046-B5E3-6E07655C7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0890"/>
            <a:ext cx="4635795" cy="56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710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complexities for these too</a:t>
            </a:r>
          </a:p>
        </p:txBody>
      </p:sp>
      <p:pic>
        <p:nvPicPr>
          <p:cNvPr id="5" name="Picture 4" descr="https://lh5.googleusercontent.com/mhfYHVJKRx-I9OR5jYKT9Qry9-uzI_PtiNBMDlqnQ3SQJfqrxceyBcmcIB0fj5ReBh-C5n8tj9-jlDqt_2s5vs9dmWAdEDTmjPEoSSOHZTZq1AQl2iNPs5S5qBq8AmEQBscOuuhS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5903"/>
            <a:ext cx="3889285" cy="477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4772" y="1584251"/>
                <a:ext cx="6645349" cy="45927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unit of work: assignment, addition</a:t>
                </a:r>
              </a:p>
              <a:p>
                <a:r>
                  <a:rPr lang="en-US" dirty="0"/>
                  <a:t>Identify key size indicator: n</a:t>
                </a:r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</a:t>
                </a:r>
                <a:r>
                  <a:rPr lang="en-US" i="1" dirty="0"/>
                  <a:t>n(n+1) / 2</a:t>
                </a:r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</a:t>
                </a:r>
                <a:r>
                  <a:rPr lang="en-US" i="1" dirty="0"/>
                  <a:t>n^2/2 + n/2 = 3/2n^2 + n/2</a:t>
                </a:r>
                <a:endParaRPr lang="en-US" dirty="0"/>
              </a:p>
              <a:p>
                <a:r>
                  <a:rPr lang="en-US" i="1" dirty="0"/>
                  <a:t>O(n^2)</a:t>
                </a:r>
                <a:r>
                  <a:rPr lang="en-US" dirty="0"/>
                  <a:t> asymptotic behavior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4772" y="1584251"/>
                <a:ext cx="6645349" cy="4592712"/>
              </a:xfrm>
              <a:blipFill>
                <a:blip r:embed="rId3"/>
                <a:stretch>
                  <a:fillRect l="-1527" t="-3039" r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DB53ACD-6AAA-2D4D-B544-BA2C8042BE07}"/>
              </a:ext>
            </a:extLst>
          </p:cNvPr>
          <p:cNvSpPr/>
          <p:nvPr/>
        </p:nvSpPr>
        <p:spPr>
          <a:xfrm>
            <a:off x="0" y="6427113"/>
            <a:ext cx="77540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lines 8, 9 are hallmark of matrix upper/lower triangle iteration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6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6954-E8E8-4F4B-920F-70935ED9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BDF8-7A8C-BD42-A359-86B43964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O(…) is (tight) upper-bound on work done for given input size</a:t>
            </a:r>
          </a:p>
          <a:p>
            <a:r>
              <a:rPr lang="en-US" dirty="0"/>
              <a:t>Independent of machine, language, algorithm details</a:t>
            </a:r>
          </a:p>
          <a:p>
            <a:r>
              <a:rPr lang="en-US" dirty="0"/>
              <a:t>Process: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Identify unit of work, key size indicator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find closed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Take asymptotic behavior of </a:t>
            </a:r>
            <a:r>
              <a:rPr lang="en-US" i="1" dirty="0"/>
              <a:t>T(n)</a:t>
            </a:r>
            <a:r>
              <a:rPr lang="en-US" dirty="0"/>
              <a:t> to get complexity</a:t>
            </a:r>
          </a:p>
        </p:txBody>
      </p:sp>
    </p:spTree>
    <p:extLst>
      <p:ext uri="{BB962C8B-B14F-4D97-AF65-F5344CB8AC3E}">
        <p14:creationId xmlns:p14="http://schemas.microsoft.com/office/powerpoint/2010/main" val="98245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01" y="365125"/>
            <a:ext cx="10847799" cy="1325563"/>
          </a:xfrm>
        </p:spPr>
        <p:txBody>
          <a:bodyPr/>
          <a:lstStyle/>
          <a:p>
            <a:r>
              <a:rPr lang="en-US" dirty="0"/>
              <a:t>Why can’t we just time program execution?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01" y="1805076"/>
            <a:ext cx="11155167" cy="4351338"/>
          </a:xfrm>
        </p:spPr>
        <p:txBody>
          <a:bodyPr/>
          <a:lstStyle/>
          <a:p>
            <a:r>
              <a:rPr lang="en-US" dirty="0"/>
              <a:t>Execution time is a single snapshot that includes:</a:t>
            </a:r>
          </a:p>
          <a:p>
            <a:pPr lvl="1"/>
            <a:r>
              <a:rPr lang="en-US" dirty="0"/>
              <a:t>Choice of specific data structure(s) and algorithm(s)</a:t>
            </a:r>
          </a:p>
          <a:p>
            <a:pPr lvl="1"/>
            <a:r>
              <a:rPr lang="en-US" dirty="0"/>
              <a:t>Machine processor speed, memory bandwidth, possibly disk speed</a:t>
            </a:r>
          </a:p>
          <a:p>
            <a:pPr lvl="1"/>
            <a:r>
              <a:rPr lang="en-US" dirty="0"/>
              <a:t>Implementation language (in)efficiency (e.g., Python vs C)</a:t>
            </a:r>
          </a:p>
          <a:p>
            <a:pPr lvl="1"/>
            <a:r>
              <a:rPr lang="en-US" dirty="0"/>
              <a:t>One possible input (is it the best or worst-case scenario?)</a:t>
            </a:r>
          </a:p>
          <a:p>
            <a:pPr lvl="1"/>
            <a:r>
              <a:rPr lang="en-US" dirty="0"/>
              <a:t>One possible input size</a:t>
            </a:r>
          </a:p>
          <a:p>
            <a:r>
              <a:rPr lang="en-US" dirty="0"/>
              <a:t>And, we have to actually implement an algorithm in order to time it</a:t>
            </a:r>
          </a:p>
          <a:p>
            <a:r>
              <a:rPr lang="en-US" dirty="0"/>
              <a:t>(Measuring exec time is still useful)</a:t>
            </a:r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complexity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analysis encapsulates an algorithm’s performance across a wide variety of inputs and input sizes,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In a sense, complexity analysis predicts future performance of your algorithm as, say, your company grows and the number of users on your website gets larger (be afraid of non-linear </a:t>
            </a:r>
            <a:r>
              <a:rPr lang="en-US" dirty="0" err="1"/>
              <a:t>alg’s</a:t>
            </a:r>
            <a:r>
              <a:rPr lang="en-US" dirty="0"/>
              <a:t>)</a:t>
            </a:r>
          </a:p>
          <a:p>
            <a:r>
              <a:rPr lang="en-US" dirty="0"/>
              <a:t>We can compare performance of two algorithms without having to implement them</a:t>
            </a:r>
          </a:p>
          <a:p>
            <a:r>
              <a:rPr lang="en-US" dirty="0"/>
              <a:t>Comparisons are independent of machine speed, implementation language, and any optimization work done by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60387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vs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Space complexity </a:t>
            </a:r>
            <a:r>
              <a:rPr lang="en-US" dirty="0"/>
              <a:t>measures the amount of storage necessary to execute an algorithm as a function of input size</a:t>
            </a:r>
          </a:p>
          <a:p>
            <a:r>
              <a:rPr lang="en-US" b="1" dirty="0"/>
              <a:t>Time complexity </a:t>
            </a:r>
            <a:r>
              <a:rPr lang="en-US" dirty="0"/>
              <a:t>measures the amount of work ("time") necessary to execute an algorithm as a function of input size</a:t>
            </a:r>
          </a:p>
          <a:p>
            <a:r>
              <a:rPr lang="en-US" dirty="0"/>
              <a:t>There is often a trade-off between using more memory and increasing speed</a:t>
            </a:r>
          </a:p>
          <a:p>
            <a:r>
              <a:rPr lang="en-US" dirty="0"/>
              <a:t>Be aware that space complexity is a thing, but we will focus on time complexity in this class</a:t>
            </a:r>
          </a:p>
        </p:txBody>
      </p:sp>
    </p:spTree>
    <p:extLst>
      <p:ext uri="{BB962C8B-B14F-4D97-AF65-F5344CB8AC3E}">
        <p14:creationId xmlns:p14="http://schemas.microsoft.com/office/powerpoint/2010/main" val="173242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not exec time, what do we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count fundamental operations of work; e.g., comparisons, floating-point operations, visiting nodes, traversing edges, swapping array elements, …</a:t>
            </a:r>
          </a:p>
          <a:p>
            <a:r>
              <a:rPr lang="en-US" dirty="0"/>
              <a:t>For example, in sorting, we (usually) count the number of comparisons required to sort </a:t>
            </a:r>
            <a:r>
              <a:rPr lang="en-US" i="1" dirty="0"/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Of primary interest is growth: how many more operations are required for each increase in input size</a:t>
            </a:r>
          </a:p>
          <a:p>
            <a:r>
              <a:rPr lang="en-US" dirty="0"/>
              <a:t>If it takes 2 operations for input of size 2, how many operations are needed for input of size 3? Is it 2, 3, 4, 8, or worse?</a:t>
            </a:r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total operations required to operate on size </a:t>
            </a:r>
            <a:r>
              <a:rPr lang="en-US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5880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count memory accesses (memory is slow) and floating-point additions</a:t>
                </a:r>
              </a:p>
              <a:p>
                <a:r>
                  <a:rPr lang="en-US" dirty="0"/>
                  <a:t>Charge 2 operations to a single input element for each iteration </a:t>
                </a:r>
                <a:br>
                  <a:rPr lang="en-US" dirty="0"/>
                </a:br>
                <a:r>
                  <a:rPr lang="en-US" dirty="0"/>
                  <a:t>(it’s like accounting, charging work to input elements)</a:t>
                </a:r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mr-IN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mr-IN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gives us great performance info!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764379" y="4210331"/>
            <a:ext cx="363705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 = 0.0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s = s +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7D8E4-640D-034B-8DB9-591B8CADE569}"/>
              </a:ext>
            </a:extLst>
          </p:cNvPr>
          <p:cNvCxnSpPr>
            <a:cxnSpLocks/>
          </p:cNvCxnSpPr>
          <p:nvPr/>
        </p:nvCxnSpPr>
        <p:spPr>
          <a:xfrm flipV="1">
            <a:off x="5762090" y="5779991"/>
            <a:ext cx="0" cy="4748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66EEE-5D36-A345-A2EF-6D83F45A2E43}"/>
              </a:ext>
            </a:extLst>
          </p:cNvPr>
          <p:cNvCxnSpPr>
            <a:cxnSpLocks/>
          </p:cNvCxnSpPr>
          <p:nvPr/>
        </p:nvCxnSpPr>
        <p:spPr>
          <a:xfrm flipV="1">
            <a:off x="6347717" y="5779991"/>
            <a:ext cx="0" cy="4748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353333"/>
            <a:ext cx="10515600" cy="1325563"/>
          </a:xfrm>
        </p:spPr>
        <p:txBody>
          <a:bodyPr/>
          <a:lstStyle/>
          <a:p>
            <a:r>
              <a:rPr lang="en-US" dirty="0"/>
              <a:t>Sample execution times for T(n)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50223"/>
            <a:ext cx="7053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http://cooervo.github.io/Algorithms-DataStructures-BigONotation/index.html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8E5869-3B0F-364D-B5D0-38809B660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2953" y="777660"/>
            <a:ext cx="11986581" cy="523272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D4948E-D220-DC45-B033-D717191469C2}"/>
              </a:ext>
            </a:extLst>
          </p:cNvPr>
          <p:cNvSpPr txBox="1"/>
          <p:nvPr/>
        </p:nvSpPr>
        <p:spPr>
          <a:xfrm>
            <a:off x="4750676" y="6334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0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5" y="53748"/>
            <a:ext cx="10515600" cy="1325563"/>
          </a:xfrm>
        </p:spPr>
        <p:txBody>
          <a:bodyPr/>
          <a:lstStyle/>
          <a:p>
            <a:r>
              <a:rPr lang="en-US" dirty="0"/>
              <a:t>Graphical view of growth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34" y="1129402"/>
            <a:ext cx="7780066" cy="5103177"/>
          </a:xfrm>
        </p:spPr>
      </p:pic>
      <p:sp>
        <p:nvSpPr>
          <p:cNvPr id="5" name="Rectangle 4"/>
          <p:cNvSpPr/>
          <p:nvPr/>
        </p:nvSpPr>
        <p:spPr>
          <a:xfrm>
            <a:off x="-26434" y="657951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Plot from </a:t>
            </a:r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https://medium.freecodecamp.org/my-first-foray-into-technology-c5b6e83fe8f1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33B1FC-635B-8F4E-85CC-FCA413E3306C}"/>
              </a:ext>
            </a:extLst>
          </p:cNvPr>
          <p:cNvCxnSpPr>
            <a:cxnSpLocks/>
          </p:cNvCxnSpPr>
          <p:nvPr/>
        </p:nvCxnSpPr>
        <p:spPr>
          <a:xfrm flipH="1">
            <a:off x="9431677" y="4643919"/>
            <a:ext cx="369869" cy="7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E58F9E-FD17-A741-A436-225BF15608B5}"/>
              </a:ext>
            </a:extLst>
          </p:cNvPr>
          <p:cNvSpPr txBox="1"/>
          <p:nvPr/>
        </p:nvSpPr>
        <p:spPr>
          <a:xfrm>
            <a:off x="9801546" y="4182254"/>
            <a:ext cx="2339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keep</a:t>
            </a:r>
          </a:p>
          <a:p>
            <a:r>
              <a:rPr lang="en-US" dirty="0"/>
              <a:t>your complexity</a:t>
            </a:r>
          </a:p>
          <a:p>
            <a:r>
              <a:rPr lang="en-US" dirty="0"/>
              <a:t>at or below O(n 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D17CDA-61BB-6A4A-9E4A-AB5073207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677" y="2334442"/>
            <a:ext cx="1701800" cy="1181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CB2E80-75C7-644A-B41D-9C907B13A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526" y="2003247"/>
            <a:ext cx="1841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1890D83-0EDB-0344-9960-05D24403A98A}" vid="{5EE6E87F-EF31-BD4F-A3EB-C2CA713BC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5588</TotalTime>
  <Words>3055</Words>
  <Application>Microsoft Macintosh PowerPoint</Application>
  <PresentationFormat>Widescreen</PresentationFormat>
  <Paragraphs>320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Monaco</vt:lpstr>
      <vt:lpstr>Office Theme</vt:lpstr>
      <vt:lpstr>Algorithm Complexity</vt:lpstr>
      <vt:lpstr>Reasons to study algorithm complexity</vt:lpstr>
      <vt:lpstr>Why can’t we just time program execution?</vt:lpstr>
      <vt:lpstr>Algorithm complexity to the rescue</vt:lpstr>
      <vt:lpstr>Space vs time complexity</vt:lpstr>
      <vt:lpstr>If not exec time, what do we measure?</vt:lpstr>
      <vt:lpstr>Array sum example</vt:lpstr>
      <vt:lpstr>Sample execution times for T(n)</vt:lpstr>
      <vt:lpstr>Graphical view of growth</vt:lpstr>
      <vt:lpstr>We care about asymptotic behavior</vt:lpstr>
      <vt:lpstr>Process</vt:lpstr>
      <vt:lpstr>Tips</vt:lpstr>
      <vt:lpstr>Ask: What is the maximum amount of work?</vt:lpstr>
      <vt:lpstr>Nested loop examples</vt:lpstr>
      <vt:lpstr>Recursive algorithms are trickier</vt:lpstr>
      <vt:lpstr>Linear search</vt:lpstr>
      <vt:lpstr>Don’t count lines of code, count operations</vt:lpstr>
      <vt:lpstr>Don’t count lines of code</vt:lpstr>
      <vt:lpstr>PowerPoint Presentation</vt:lpstr>
      <vt:lpstr>PowerPoint Presentation</vt:lpstr>
      <vt:lpstr>Careful of loop iteration step size</vt:lpstr>
      <vt:lpstr>Complexity of binary search trees (BST)</vt:lpstr>
      <vt:lpstr>USUALLY faster than linear search</vt:lpstr>
      <vt:lpstr>Common recurrence relations / big O</vt:lpstr>
      <vt:lpstr>PowerPoint Presentation</vt:lpstr>
      <vt:lpstr>Compute complexity following our process</vt:lpstr>
      <vt:lpstr>Compute complexity following our process</vt:lpstr>
      <vt:lpstr>Compute complexities for these too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Complexity</dc:title>
  <dc:creator>Microsoft Office User</dc:creator>
  <cp:lastModifiedBy>Terence Parr</cp:lastModifiedBy>
  <cp:revision>206</cp:revision>
  <cp:lastPrinted>2021-03-31T20:52:24Z</cp:lastPrinted>
  <dcterms:created xsi:type="dcterms:W3CDTF">2019-01-21T17:36:43Z</dcterms:created>
  <dcterms:modified xsi:type="dcterms:W3CDTF">2021-04-01T20:47:03Z</dcterms:modified>
</cp:coreProperties>
</file>