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311" r:id="rId10"/>
    <p:sldId id="297" r:id="rId11"/>
    <p:sldId id="298" r:id="rId12"/>
    <p:sldId id="299" r:id="rId13"/>
    <p:sldId id="300" r:id="rId14"/>
    <p:sldId id="309" r:id="rId15"/>
    <p:sldId id="301" r:id="rId16"/>
    <p:sldId id="310" r:id="rId17"/>
    <p:sldId id="302" r:id="rId18"/>
    <p:sldId id="303" r:id="rId19"/>
    <p:sldId id="304" r:id="rId20"/>
    <p:sldId id="305" r:id="rId21"/>
    <p:sldId id="306" r:id="rId22"/>
    <p:sldId id="307" r:id="rId23"/>
    <p:sldId id="308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runestone/static/pythonds/SortSearch/TheBinarySearch.html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earching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61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we saw before</a:t>
            </a:r>
          </a:p>
          <a:p>
            <a:r>
              <a:rPr lang="en-US" dirty="0"/>
              <a:t>Add deeper buckets if buckets</a:t>
            </a:r>
            <a:br>
              <a:rPr lang="en-US" dirty="0"/>
            </a:br>
            <a:r>
              <a:rPr lang="en-US" dirty="0"/>
              <a:t>get too big</a:t>
            </a:r>
          </a:p>
          <a:p>
            <a:r>
              <a:rPr lang="en-US" dirty="0"/>
              <a:t>To find word s,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w/same prefix</a:t>
            </a:r>
          </a:p>
          <a:p>
            <a:r>
              <a:rPr lang="en-US" dirty="0"/>
              <a:t>The index says how to navigate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(s), k=</a:t>
            </a:r>
            <a:br>
              <a:rPr lang="en-US" dirty="0"/>
            </a:br>
            <a:r>
              <a:rPr lang="en-US" dirty="0"/>
              <a:t>average bucket size?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651858" y="5438400"/>
            <a:ext cx="4623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m+k</a:t>
            </a:r>
            <a:r>
              <a:rPr lang="en-US" sz="2800" dirty="0"/>
              <a:t>*</a:t>
            </a:r>
            <a:r>
              <a:rPr lang="en-US" sz="2800" dirty="0" err="1"/>
              <a:t>avgwordsize</a:t>
            </a:r>
            <a:endParaRPr lang="en-US" sz="2800" dirty="0"/>
          </a:p>
          <a:p>
            <a:br>
              <a:rPr lang="en-US" sz="2800" dirty="0"/>
            </a:br>
            <a:r>
              <a:rPr lang="en-US" sz="2800" dirty="0"/>
              <a:t>Can we do better than that?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5166" y="1383769"/>
            <a:ext cx="6598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step, convert buckets to nodes and rotate:</a:t>
            </a:r>
            <a:br>
              <a:rPr lang="en-US" sz="2400" dirty="0"/>
            </a:br>
            <a:r>
              <a:rPr lang="en-US" sz="2400" dirty="0"/>
              <a:t>we get a tree!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B7696-8311-0245-B749-AB6AC89AAB99}"/>
              </a:ext>
            </a:extLst>
          </p:cNvPr>
          <p:cNvSpPr txBox="1"/>
          <p:nvPr/>
        </p:nvSpPr>
        <p:spPr>
          <a:xfrm>
            <a:off x="5746261" y="5246393"/>
            <a:ext cx="6445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Words are edge labels on path from root to leaves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63C78-CA5B-1B48-B91D-331D065CBEC8}"/>
              </a:ext>
            </a:extLst>
          </p:cNvPr>
          <p:cNvSpPr/>
          <p:nvPr/>
        </p:nvSpPr>
        <p:spPr>
          <a:xfrm>
            <a:off x="0" y="6444064"/>
            <a:ext cx="54922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(was in a “big internet company” interview)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TRIE can hold a big set of words and</a:t>
            </a:r>
            <a:br>
              <a:rPr lang="en-US" dirty="0"/>
            </a:br>
            <a:r>
              <a:rPr lang="en-US" dirty="0"/>
              <a:t>we can search for a word superfast</a:t>
            </a:r>
          </a:p>
          <a:p>
            <a:r>
              <a:rPr lang="en-US" dirty="0"/>
              <a:t>Like bucket sort but add nested buckets</a:t>
            </a:r>
            <a:br>
              <a:rPr lang="en-US" dirty="0"/>
            </a:br>
            <a:r>
              <a:rPr lang="en-US" dirty="0"/>
              <a:t>for entire length of each string: pigeonhole!</a:t>
            </a:r>
          </a:p>
          <a:p>
            <a:r>
              <a:rPr lang="en-US" dirty="0"/>
              <a:t>Note: We’re not sorting so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</a:t>
            </a:r>
            <a:r>
              <a:rPr lang="en-US" dirty="0" err="1"/>
              <a:t>root.edges</a:t>
            </a:r>
            <a:r>
              <a:rPr lang="en-US" dirty="0"/>
              <a:t>[s[0]] to child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 err="1"/>
              <a:t>Recurse</a:t>
            </a:r>
            <a:r>
              <a:rPr lang="en-US" dirty="0"/>
              <a:t> until out of chars in string s</a:t>
            </a:r>
          </a:p>
          <a:p>
            <a:r>
              <a:rPr lang="en-US" dirty="0"/>
              <a:t>Adding one s is O(m) since we must add edge for each char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25A4D-7686-2C47-B3A7-B8382722563B}"/>
              </a:ext>
            </a:extLst>
          </p:cNvPr>
          <p:cNvSpPr txBox="1"/>
          <p:nvPr/>
        </p:nvSpPr>
        <p:spPr>
          <a:xfrm>
            <a:off x="838200" y="5628624"/>
            <a:ext cx="7391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 that nodes have no values, edges contain the letters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6D35-6618-2C4A-B809-CCBE7ED1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that are prefixes of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AACD-6210-E342-9D2D-0C6A409C3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1283" cy="4351338"/>
          </a:xfrm>
        </p:spPr>
        <p:txBody>
          <a:bodyPr/>
          <a:lstStyle/>
          <a:p>
            <a:r>
              <a:rPr lang="en-US" dirty="0"/>
              <a:t>What about when we have two words “</a:t>
            </a:r>
            <a:r>
              <a:rPr lang="en-US" b="1" dirty="0"/>
              <a:t>ape</a:t>
            </a:r>
            <a:r>
              <a:rPr lang="en-US" dirty="0"/>
              <a:t>” and “</a:t>
            </a:r>
            <a:r>
              <a:rPr lang="en-US" b="1" dirty="0"/>
              <a:t>apex</a:t>
            </a:r>
            <a:r>
              <a:rPr lang="en-US" dirty="0"/>
              <a:t>”?</a:t>
            </a:r>
          </a:p>
          <a:p>
            <a:r>
              <a:rPr lang="en-US" dirty="0"/>
              <a:t>“ape” stops before being a leaf, so we must mark as accept state, which is sometimes called a stop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5725B-DDDF-4045-B7F4-6BF5D7648038}"/>
              </a:ext>
            </a:extLst>
          </p:cNvPr>
          <p:cNvSpPr txBox="1"/>
          <p:nvPr/>
        </p:nvSpPr>
        <p:spPr>
          <a:xfrm>
            <a:off x="838200" y="3260711"/>
            <a:ext cx="9788913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def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self.isword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False # set to true if accept state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92F9A-25FA-0C4E-AE37-BF92C03A1B1F}"/>
              </a:ext>
            </a:extLst>
          </p:cNvPr>
          <p:cNvSpPr txBox="1"/>
          <p:nvPr/>
        </p:nvSpPr>
        <p:spPr>
          <a:xfrm>
            <a:off x="838200" y="4887677"/>
            <a:ext cx="695650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</a:t>
            </a:r>
            <a:r>
              <a:rPr lang="en-US" sz="22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p.isword</a:t>
            </a:r>
            <a:r>
              <a:rPr lang="en-US" sz="22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=True;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381D3-EAB2-5E40-B521-A37671F0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079" y="89106"/>
            <a:ext cx="770363" cy="61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865AB1-C48B-2547-81DE-57F6F257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347" y="3101942"/>
            <a:ext cx="3890858" cy="3182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br>
              <a:rPr lang="en-US" dirty="0"/>
            </a:br>
            <a:r>
              <a:rPr lang="en-US" sz="2800" dirty="0"/>
              <a:t>(with analogies)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646961" cy="4486275"/>
          </a:xfrm>
        </p:spPr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u="sng" dirty="0" err="1"/>
              <a:t>len</a:t>
            </a:r>
            <a:r>
              <a:rPr lang="en-US" u="sng" dirty="0"/>
              <a:t>(s)</a:t>
            </a:r>
            <a:r>
              <a:rPr lang="en-US" dirty="0"/>
              <a:t> NOT </a:t>
            </a:r>
            <a:r>
              <a:rPr lang="en-US" dirty="0" err="1"/>
              <a:t>num</a:t>
            </a:r>
            <a:r>
              <a:rPr lang="en-US" dirty="0"/>
              <a:t> words n in the vocabulary!!!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135673" y="3584459"/>
            <a:ext cx="796011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6EACB-00FD-6B40-B46D-DC099C6F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161" y="79143"/>
            <a:ext cx="3614829" cy="2809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C5BF4-861E-8544-B545-49E73DEB7791}"/>
              </a:ext>
            </a:extLst>
          </p:cNvPr>
          <p:cNvSpPr txBox="1"/>
          <p:nvPr/>
        </p:nvSpPr>
        <p:spPr>
          <a:xfrm>
            <a:off x="6768790" y="151349"/>
            <a:ext cx="17716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choose door</a:t>
            </a:r>
          </a:p>
          <a:p>
            <a:r>
              <a:rPr lang="en-US" sz="2200" dirty="0"/>
              <a:t>based upon</a:t>
            </a:r>
          </a:p>
          <a:p>
            <a:r>
              <a:rPr lang="en-US" sz="2200" dirty="0"/>
              <a:t>current letter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F5C04-34ED-DC44-931A-A46DB1F59854}"/>
              </a:ext>
            </a:extLst>
          </p:cNvPr>
          <p:cNvCxnSpPr>
            <a:cxnSpLocks/>
          </p:cNvCxnSpPr>
          <p:nvPr/>
        </p:nvCxnSpPr>
        <p:spPr>
          <a:xfrm flipV="1">
            <a:off x="4537276" y="4781937"/>
            <a:ext cx="5221311" cy="7391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83847-9F45-5347-BE2D-A3E938D35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56" y="3174148"/>
            <a:ext cx="1405331" cy="4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E18-76F1-1C42-8C9A-97CFABB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search for word sequences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017E-B26A-3E4D-BFDB-F118E029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 remembers set of sentences not words, in this case</a:t>
            </a:r>
          </a:p>
          <a:p>
            <a:r>
              <a:rPr lang="en-US" dirty="0"/>
              <a:t>Tokenize document into words then add sentence sequence to TRIE or just bigrams, trigrams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C03A5-6770-5841-A95F-274E89A9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81" y="3750982"/>
            <a:ext cx="6988000" cy="17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29223"/>
            <a:ext cx="5340127" cy="775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4" y="1527717"/>
            <a:ext cx="7326350" cy="4649246"/>
          </a:xfrm>
        </p:spPr>
        <p:txBody>
          <a:bodyPr>
            <a:normAutofit/>
          </a:bodyPr>
          <a:lstStyle/>
          <a:p>
            <a:r>
              <a:rPr lang="en-US" dirty="0" err="1"/>
              <a:t>self.edges</a:t>
            </a:r>
            <a:r>
              <a:rPr lang="en-US" dirty="0"/>
              <a:t> = {} using general </a:t>
            </a:r>
            <a:r>
              <a:rPr lang="en-US" dirty="0" err="1"/>
              <a:t>hashtable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can we do faster version of </a:t>
            </a:r>
            <a:r>
              <a:rPr lang="en-US" dirty="0" err="1"/>
              <a:t>self.edges</a:t>
            </a:r>
            <a:r>
              <a:rPr lang="en-US" dirty="0"/>
              <a:t>['x']?</a:t>
            </a:r>
          </a:p>
          <a:p>
            <a:r>
              <a:rPr lang="en-US" dirty="0"/>
              <a:t>Yes, use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  <a:p>
            <a:pPr lvl="1"/>
            <a:r>
              <a:rPr lang="en-US" dirty="0"/>
              <a:t>Many nodes will have just one outgoing edge so we can optimize for that case with single pointer instead of an array</a:t>
            </a:r>
          </a:p>
          <a:p>
            <a:pPr lvl="1"/>
            <a:r>
              <a:rPr lang="en-US" dirty="0"/>
              <a:t>Switch to 26-element edge array if we need more than one edge</a:t>
            </a:r>
          </a:p>
        </p:txBody>
      </p:sp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717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  <a:p>
            <a:r>
              <a:rPr lang="en-US" dirty="0"/>
              <a:t>For 50k works, takes 13s (still brutally slow)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155C-C5BB-644F-A746-ECFDFF0F305D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https://github.com/parrt/msds689/blob/master/notes/code/trie.py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212F0-4F65-164A-8728-B5FA7E840EA4}"/>
              </a:ext>
            </a:extLst>
          </p:cNvPr>
          <p:cNvSpPr/>
          <p:nvPr/>
        </p:nvSpPr>
        <p:spPr>
          <a:xfrm>
            <a:off x="10220844" y="1690688"/>
            <a:ext cx="17247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aalii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aam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Aani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aardvark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aardwolf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Aaronic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Aaronical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646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7s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0.70s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Cool interview question/task:</a:t>
            </a:r>
            <a:br>
              <a:rPr lang="en-US" dirty="0"/>
            </a:br>
            <a:r>
              <a:rPr lang="en-US" dirty="0"/>
              <a:t>How can you do fast spell checking on big documents?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88AE6-331F-864A-963A-42008DA144C2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</a:t>
            </a:r>
            <a:r>
              <a:rPr lang="en-US" dirty="0" err="1">
                <a:hlinkClick r:id="rId2"/>
              </a:rPr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4" y="1825625"/>
            <a:ext cx="9996055" cy="4351338"/>
          </a:xfrm>
        </p:spPr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in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251" y="18739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mn</a:t>
            </a:r>
            <a:r>
              <a:rPr lang="en-US" i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45" y="23673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82" y="28891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426" y="37787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064" y="50445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03" y="6326669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length of search string, </a:t>
            </a:r>
            <a:r>
              <a:rPr lang="en-US" i="1" dirty="0"/>
              <a:t>n</a:t>
            </a:r>
            <a:r>
              <a:rPr lang="en-US" dirty="0"/>
              <a:t> vocab size, unit of work = character comparison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dirty="0"/>
              <a:t>How would this work</a:t>
            </a:r>
          </a:p>
          <a:p>
            <a:r>
              <a:rPr lang="en-US" dirty="0"/>
              <a:t>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How to build a suffix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find only “t” matches via ‘a’ to get “cat”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96B95-60C8-DE4B-8E6F-5BE7982FCE64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029522" cy="73598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1140D-1B5E-5148-8B46-77E48328B813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263698" cy="64677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A90-D1BD-4D4C-81E7-C991FC2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F6F5-0E8A-C04C-913B-DE3F9CE0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ways to search beyond linear and binary search</a:t>
            </a:r>
          </a:p>
          <a:p>
            <a:r>
              <a:rPr lang="en-US" dirty="0"/>
              <a:t>String searching has some really efficient solutions such as Rabin-Karp; idea is to compare hash codes before doing string comparisons and do a rolling hash for the document substrings</a:t>
            </a:r>
          </a:p>
          <a:p>
            <a:r>
              <a:rPr lang="en-US" dirty="0"/>
              <a:t>If we are willing to build a graph data structure in O(nm), the TRIE is pretty hard to beat complexity and performance; looking up a word in the TRIE is O(m) for m-character string!</a:t>
            </a:r>
          </a:p>
          <a:p>
            <a:r>
              <a:rPr lang="en-US" dirty="0"/>
              <a:t>TRIE is just a nested pigeonhole sort turned into a graph</a:t>
            </a:r>
          </a:p>
          <a:p>
            <a:r>
              <a:rPr lang="en-US" dirty="0"/>
              <a:t>Useful as prefix and suffix trees; can find misspelled words</a:t>
            </a:r>
          </a:p>
        </p:txBody>
      </p:sp>
    </p:spTree>
    <p:extLst>
      <p:ext uri="{BB962C8B-B14F-4D97-AF65-F5344CB8AC3E}">
        <p14:creationId xmlns:p14="http://schemas.microsoft.com/office/powerpoint/2010/main" val="1026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551423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 </a:t>
            </a:r>
            <a:r>
              <a:rPr lang="en-US" sz="1400" dirty="0">
                <a:hlinkClick r:id="rId3"/>
              </a:rPr>
              <a:t>http://interactivepython.org/runestone/static/pythonds/SortSearch/TheBinarySearch.html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1605695" y="4211735"/>
            <a:ext cx="574522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29D05-83F8-D94D-90C3-29E53C61FD97}"/>
              </a:ext>
            </a:extLst>
          </p:cNvPr>
          <p:cNvSpPr txBox="1"/>
          <p:nvPr/>
        </p:nvSpPr>
        <p:spPr>
          <a:xfrm>
            <a:off x="8033624" y="4222886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Bracket region with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A16DA-692B-0F42-B1C3-B214E738EE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66985" y="4438330"/>
            <a:ext cx="1766639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</a:t>
            </a:r>
          </a:p>
          <a:p>
            <a:r>
              <a:rPr lang="en-US" dirty="0"/>
              <a:t>Theoretical best-case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algorithm; why is it ”slow”?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1" y="4129513"/>
            <a:ext cx="5175780" cy="24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is still O(nm) worst-case; works for any substring not just words</a:t>
            </a:r>
          </a:p>
          <a:p>
            <a:r>
              <a:rPr lang="en-US" b="1" dirty="0"/>
              <a:t>Idea</a:t>
            </a:r>
            <a:r>
              <a:rPr lang="en-US" dirty="0"/>
              <a:t>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</a:p>
          <a:p>
            <a:r>
              <a:rPr lang="en-US" dirty="0"/>
              <a:t>Key is to avoid comparing strings unless the hash codes match, but usually hash computation costs same as comparing strings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0" y="6488668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0" y="6427113"/>
            <a:ext cx="6781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https://github.com/parrt/msds689/blob/master/notes/searching.ipynb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53473" y="49981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</a:t>
            </a:r>
            <a:r>
              <a:rPr lang="en-US" dirty="0" err="1"/>
              <a:t>hashcode</a:t>
            </a:r>
            <a:r>
              <a:rPr lang="en-US" dirty="0"/>
              <a:t> is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6241" cy="4667250"/>
          </a:xfrm>
        </p:spPr>
        <p:txBody>
          <a:bodyPr>
            <a:normAutofit/>
          </a:bodyPr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for each </a:t>
            </a:r>
            <a:r>
              <a:rPr lang="en-US" dirty="0" err="1"/>
              <a:t>i</a:t>
            </a:r>
            <a:r>
              <a:rPr lang="en-US" dirty="0"/>
              <a:t>=1..n, so use rolling hash to reuse partial hash function computations:</a:t>
            </a:r>
          </a:p>
          <a:p>
            <a:pPr lvl="1"/>
            <a:r>
              <a:rPr lang="en-US" dirty="0"/>
              <a:t>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drop old one off, add in new char (see improved search() in notebook):</a:t>
            </a:r>
            <a:br>
              <a:rPr lang="en-US" dirty="0"/>
            </a:b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-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+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i+m</a:t>
            </a:r>
            <a:r>
              <a:rPr lang="en-US" sz="2200" dirty="0">
                <a:latin typeface="Monaco" pitchFamily="2" charset="77"/>
              </a:rPr>
              <a:t>])  # roll it!</a:t>
            </a:r>
          </a:p>
          <a:p>
            <a:r>
              <a:rPr lang="en-US" dirty="0"/>
              <a:t>What about finding all occurrences of s in doc?</a:t>
            </a:r>
          </a:p>
          <a:p>
            <a:r>
              <a:rPr lang="en-US" dirty="0"/>
              <a:t>Can check for k strings as we go along not just 1 using O(1) </a:t>
            </a:r>
            <a:r>
              <a:rPr lang="en-US" dirty="0" err="1"/>
              <a:t>hashtable</a:t>
            </a:r>
            <a:r>
              <a:rPr lang="en-US" dirty="0"/>
              <a:t> for each of k strings</a:t>
            </a:r>
          </a:p>
          <a:p>
            <a:r>
              <a:rPr lang="en-US" dirty="0"/>
              <a:t>Algorithm is O(nm) since a weak hash function could cause us to compare s at each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A943-1861-2042-A967-90C4E57F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68" y="-1"/>
            <a:ext cx="5112901" cy="1583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623018" y="1583472"/>
            <a:ext cx="416459" cy="81569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D3A77D-1E5F-D749-9AB1-48DA0FCABF7F}"/>
              </a:ext>
            </a:extLst>
          </p:cNvPr>
          <p:cNvSpPr txBox="1"/>
          <p:nvPr/>
        </p:nvSpPr>
        <p:spPr>
          <a:xfrm>
            <a:off x="5295139" y="7819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"and"</a:t>
            </a:r>
          </a:p>
        </p:txBody>
      </p: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7FC3-B095-C849-923D-567A1C7B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best we can do?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641" y="1825624"/>
                <a:ext cx="11109435" cy="45121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Can we do better than this O(nm) or even O(</a:t>
                </a:r>
                <a:r>
                  <a:rPr lang="en-US" dirty="0" err="1"/>
                  <a:t>n+m</a:t>
                </a:r>
                <a:r>
                  <a:rPr lang="en-US" dirty="0"/>
                  <a:t>) algorithms?</a:t>
                </a:r>
              </a:p>
              <a:p>
                <a:r>
                  <a:rPr lang="en-US" dirty="0"/>
                  <a:t>Yes, if we prepare a proper side data structure beforehand once for O(n), and we search for words instead of arbitrary strings. </a:t>
                </a:r>
                <a:r>
                  <a:rPr lang="en-US" b="1" dirty="0"/>
                  <a:t>How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First, consider a hash table, which is O(1) for n words, But, relies on good hash function for good distribution and we still must search buckets of average size k; that means O(1) is really hiding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we are counting string compares not chars then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 = O(1)</a:t>
                </a:r>
              </a:p>
              <a:p>
                <a:r>
                  <a:rPr lang="en-US" dirty="0"/>
                  <a:t>Constant on that complexity can be kind of high</a:t>
                </a:r>
              </a:p>
              <a:p>
                <a:r>
                  <a:rPr lang="en-US" dirty="0"/>
                  <a:t>I claim we can search for any string in doc in O(m); how is this possible?!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641" y="1825624"/>
                <a:ext cx="11109435" cy="4512113"/>
              </a:xfrm>
              <a:blipFill>
                <a:blip r:embed="rId2"/>
                <a:stretch>
                  <a:fillRect l="-1029" t="-3081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2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3307</TotalTime>
  <Words>2344</Words>
  <Application>Microsoft Macintosh PowerPoint</Application>
  <PresentationFormat>Widescreen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More details</vt:lpstr>
      <vt:lpstr>Is this the best we can do?</vt:lpstr>
      <vt:lpstr>Revisit recursive bucket sort</vt:lpstr>
      <vt:lpstr>Introducing “Tries” or Prefix Trees</vt:lpstr>
      <vt:lpstr>Adding string s to TRIE</vt:lpstr>
      <vt:lpstr>Implementation</vt:lpstr>
      <vt:lpstr>Words that are prefixes of other words</vt:lpstr>
      <vt:lpstr>Searching a Trie (with analogies)</vt:lpstr>
      <vt:lpstr>Can search for word sequences too</vt:lpstr>
      <vt:lpstr>Edge dictionaries are O(1) but…</vt:lpstr>
      <vt:lpstr>Exercise: Brute force dictionary search</vt:lpstr>
      <vt:lpstr>Exercise: Build Trie from dictionary of words</vt:lpstr>
      <vt:lpstr>Exercise: find all words starting with prefix</vt:lpstr>
      <vt:lpstr>Exercise: How to build a suffix tree?</vt:lpstr>
      <vt:lpstr>Exercise: Given misspelled words off by 1 letter only, find all possible words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Terence Parr</cp:lastModifiedBy>
  <cp:revision>135</cp:revision>
  <cp:lastPrinted>2021-04-22T18:22:38Z</cp:lastPrinted>
  <dcterms:created xsi:type="dcterms:W3CDTF">2019-02-21T01:47:23Z</dcterms:created>
  <dcterms:modified xsi:type="dcterms:W3CDTF">2021-04-22T18:22:40Z</dcterms:modified>
</cp:coreProperties>
</file>