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5"/>
  </p:notesMasterIdLst>
  <p:handoutMasterIdLst>
    <p:handoutMasterId r:id="rId26"/>
  </p:handoutMasterIdLst>
  <p:sldIdLst>
    <p:sldId id="289" r:id="rId2"/>
    <p:sldId id="290" r:id="rId3"/>
    <p:sldId id="291" r:id="rId4"/>
    <p:sldId id="292" r:id="rId5"/>
    <p:sldId id="293" r:id="rId6"/>
    <p:sldId id="294" r:id="rId7"/>
    <p:sldId id="295" r:id="rId8"/>
    <p:sldId id="296" r:id="rId9"/>
    <p:sldId id="311" r:id="rId10"/>
    <p:sldId id="297" r:id="rId11"/>
    <p:sldId id="298" r:id="rId12"/>
    <p:sldId id="299" r:id="rId13"/>
    <p:sldId id="300" r:id="rId14"/>
    <p:sldId id="309" r:id="rId15"/>
    <p:sldId id="301" r:id="rId16"/>
    <p:sldId id="310" r:id="rId17"/>
    <p:sldId id="302" r:id="rId18"/>
    <p:sldId id="303" r:id="rId19"/>
    <p:sldId id="304" r:id="rId20"/>
    <p:sldId id="305" r:id="rId21"/>
    <p:sldId id="306" r:id="rId22"/>
    <p:sldId id="307" r:id="rId23"/>
    <p:sldId id="308" r:id="rId24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754F"/>
    <a:srgbClr val="923D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592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12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32" d="100"/>
          <a:sy n="132" d="100"/>
        </p:scale>
        <p:origin x="1392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B613A-EFF1-404F-BEE8-EFAE84A4E5E2}" type="datetimeFigureOut">
              <a:rPr lang="en-US" smtClean="0"/>
              <a:t>4/20/21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0263B3-2E28-5740-9C58-1576E230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05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0847EA-AC25-3D4E-89E1-FD3F6A9702B6}" type="datetimeFigureOut">
              <a:rPr lang="en-US" smtClean="0"/>
              <a:t>4/20/21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EC4948-0B79-D842-B740-510D19298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233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CE00E-B2E2-4D43-8A21-E17BBDC01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4C7E7C-3478-264C-BF00-D75996D635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1EB94-602A-4843-8753-4DB514307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4/20/21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36E26-0E46-B848-BBFC-A0D2BFA17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D4217-442E-6C4A-8D0F-CADFE9EAC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315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6C72F-B1B5-6442-B3EF-170DEDF83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182C6A-7EA1-C840-86BB-65DF578F4F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D3C4B-E6D4-B140-8126-90FD013DE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4/20/21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FD8A5-25AB-2742-9333-F1864AA98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FBFCA-F2F7-544E-BB46-A88727399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18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4E5286-71CD-184D-922F-2C587370C8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6C93D7-83D1-8740-A256-2B405524A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CB8DC-90E9-1D49-B70B-5103FBBD3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4/20/21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7D847-8768-9843-9B66-E6B3989BA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2CB94-E0A6-3E47-9F30-8DEB64C20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86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42375-E5EF-4D4E-AFD0-A94090E7D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6F610-FF9B-2A4B-8E35-314B0D78D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1E808-F7D2-E84B-8CD4-83F18272E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4/20/21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AD9A1-B1EC-984E-A23E-0ECF6F652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FD94D-9604-2A43-AADF-14B0876B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41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589AC-2242-B445-BBEA-95D500596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5D194C-D171-4B45-BA38-8D16CD1C3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38244-2F9E-AB4A-B300-48846238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4/20/21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A7B5A-1475-C94F-AD18-1726D2BA8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9DDF6-CCE5-3946-8A72-14D318AB4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843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D2791-2196-8F4F-AD62-59B19A881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2F23A-0A28-6141-B0BF-D7B92C2138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6DF3E7-529D-1C40-B815-3C505F4D10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FEE966-F172-8C42-A9F6-013C2A368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4/20/21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FDED73-DCFA-6648-B65F-CBEDB1D35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072AD-ADC5-2943-B36C-F14AE6555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358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E3FB4-66D6-9040-98CF-3DE68ABA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9CBA2-D589-E342-B02C-AFD0528E3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70E95A-9A57-7F42-A0D4-A9C36B16D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A72F40-C7A9-CC45-82FB-CCCE1FE08B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DA6D2A-2E9D-714C-B9CB-D0F9D788FC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7F3C0C-4D75-9C49-9075-FA8B3D33C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4/20/21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88C8FA-359A-5447-AA0E-98D16ECCC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69C8CD-0DF6-4E4C-A412-31B03845F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173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48C8E-A743-0B4F-AB6E-AB828F121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FAB17F-6D86-B147-9346-A9B5242F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4/20/21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8A6F49-DCD7-7B4B-8496-2547B2A81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D1F89D-8541-BB4B-A145-D0DC6660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689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68AA44-A589-744E-AB85-5B6ED8E7D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4/20/21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A0E6D3-947A-FA4D-8626-2883D14EF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F0953F-E6D0-2240-B174-03015D085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61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FD677-FF02-3E4E-8E32-44D146E24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2170F-E10D-1348-86CE-8E869B806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772D86-2794-394C-A208-2D3E234A3A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14D31-901A-D944-B06D-3D8106F2A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4/20/21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FC6519-9D04-AC45-BB37-9DD413CC7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6ACFF3-3C93-FA41-80F3-4708944F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13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7D6A8-4C7A-ED44-A821-97E76FB58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A0AABB-AB65-FB40-8DCA-227F017E16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AC3EE9-FB8F-F642-BB10-A468CFF85E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0EC8A2-C616-8B40-8C9C-A15442358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4/20/21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229EC7-73FC-4D43-8916-C76404AC3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4430E4-67BB-3342-B2B8-DFBE758CF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440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530927-E202-4648-95ED-A701F648A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0E1E3E-B2FE-5A47-8C43-849DE8427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822C1-C9FC-554F-B744-0FF8DD0A61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295ED-3BAF-1140-8495-3D368771D6B1}" type="datetimeFigureOut">
              <a:rPr lang="en-US" smtClean="0"/>
              <a:t>4/20/21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916E3-9D5B-B647-A5DA-A5B78525EF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72E83-B77B-9647-AE80-95985B60F4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F46825-E66D-B247-B71A-C48424207597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843577" y="6327977"/>
            <a:ext cx="4075793" cy="42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742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arrt/msds689/blob/master/notes/code/trie.py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arrt/msds689/blob/master/notes/code/trie.py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Rabin%E2%80%93Karp_algorithm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4A5C5-CE37-5241-A9FF-85F98EF1E9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/>
              <a:t>Searching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F75859-F09F-414F-8571-4D3854CD3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89316"/>
          </a:xfrm>
        </p:spPr>
        <p:txBody>
          <a:bodyPr>
            <a:noAutofit/>
          </a:bodyPr>
          <a:lstStyle/>
          <a:p>
            <a:pPr algn="l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D37F11-0EC0-C645-ADE9-CE8BFDF0B2D4}"/>
              </a:ext>
            </a:extLst>
          </p:cNvPr>
          <p:cNvSpPr/>
          <p:nvPr/>
        </p:nvSpPr>
        <p:spPr>
          <a:xfrm>
            <a:off x="1524000" y="418342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Terence Parr</a:t>
            </a:r>
            <a:br>
              <a:rPr lang="en-US" dirty="0"/>
            </a:br>
            <a:r>
              <a:rPr lang="en-US" b="1" dirty="0"/>
              <a:t>University of San Francisco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5826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1B61C-99D7-154B-9EBE-1EED80B41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Revisit recursive bucket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6ED6B-73D0-064B-BCFD-979A3BDDFC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6041"/>
            <a:ext cx="10515600" cy="461092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Break up doc into words, make nested</a:t>
            </a:r>
            <a:br>
              <a:rPr lang="en-US" dirty="0"/>
            </a:br>
            <a:r>
              <a:rPr lang="en-US" dirty="0"/>
              <a:t>bucket structure as we saw before into</a:t>
            </a:r>
            <a:br>
              <a:rPr lang="en-US" dirty="0"/>
            </a:br>
            <a:r>
              <a:rPr lang="en-US" dirty="0"/>
              <a:t>buckets of length one</a:t>
            </a:r>
          </a:p>
          <a:p>
            <a:r>
              <a:rPr lang="en-US" dirty="0"/>
              <a:t>Add deeper buckets if needed</a:t>
            </a:r>
          </a:p>
          <a:p>
            <a:r>
              <a:rPr lang="en-US" dirty="0"/>
              <a:t>To find a word, use s[</a:t>
            </a:r>
            <a:r>
              <a:rPr lang="en-US" dirty="0" err="1"/>
              <a:t>i</a:t>
            </a:r>
            <a:r>
              <a:rPr lang="en-US" dirty="0"/>
              <a:t>] to</a:t>
            </a:r>
            <a:br>
              <a:rPr lang="en-US" dirty="0"/>
            </a:br>
            <a:r>
              <a:rPr lang="en-US" dirty="0"/>
              <a:t>navigate and find final “leaf”</a:t>
            </a:r>
            <a:br>
              <a:rPr lang="en-US" dirty="0"/>
            </a:br>
            <a:r>
              <a:rPr lang="en-US" dirty="0"/>
              <a:t>with list of words w/same prefix</a:t>
            </a:r>
          </a:p>
          <a:p>
            <a:r>
              <a:rPr lang="en-US" dirty="0"/>
              <a:t>The index says how to navigate</a:t>
            </a:r>
          </a:p>
          <a:p>
            <a:r>
              <a:rPr lang="en-US" dirty="0"/>
              <a:t>How long does it take to find s</a:t>
            </a:r>
            <a:br>
              <a:rPr lang="en-US" dirty="0"/>
            </a:br>
            <a:r>
              <a:rPr lang="en-US" dirty="0"/>
              <a:t>for n=</a:t>
            </a:r>
            <a:r>
              <a:rPr lang="en-US" dirty="0" err="1"/>
              <a:t>len</a:t>
            </a:r>
            <a:r>
              <a:rPr lang="en-US" dirty="0"/>
              <a:t>(doc), m=</a:t>
            </a:r>
            <a:r>
              <a:rPr lang="en-US" dirty="0" err="1"/>
              <a:t>len</a:t>
            </a:r>
            <a:r>
              <a:rPr lang="en-US" dirty="0"/>
              <a:t>(s)?</a:t>
            </a:r>
            <a:br>
              <a:rPr lang="en-US" dirty="0"/>
            </a:br>
            <a:r>
              <a:rPr lang="en-US" dirty="0"/>
              <a:t>T(</a:t>
            </a:r>
            <a:r>
              <a:rPr lang="en-US" dirty="0" err="1"/>
              <a:t>n,m</a:t>
            </a:r>
            <a:r>
              <a:rPr lang="en-US" dirty="0"/>
              <a:t>) =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DC0C7F-5F5D-B84C-AD5B-A5950F736C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288" y="1690688"/>
            <a:ext cx="5719640" cy="393537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E99548C-BBF5-2441-B596-130872DC60DB}"/>
              </a:ext>
            </a:extLst>
          </p:cNvPr>
          <p:cNvSpPr txBox="1"/>
          <p:nvPr/>
        </p:nvSpPr>
        <p:spPr>
          <a:xfrm>
            <a:off x="2506894" y="5416098"/>
            <a:ext cx="484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1282238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6A618-0D95-BE47-93F3-956FE1168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en-US" i="1" dirty="0"/>
              <a:t>Tries</a:t>
            </a:r>
            <a:r>
              <a:rPr lang="en-US" dirty="0"/>
              <a:t>” or </a:t>
            </a:r>
            <a:r>
              <a:rPr lang="en-US" i="1" dirty="0"/>
              <a:t>Prefix Trees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8597" y="2031296"/>
            <a:ext cx="5866729" cy="3198250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2DC0C7F-5F5D-B84C-AD5B-A5950F736C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066503">
            <a:off x="571571" y="2031297"/>
            <a:ext cx="4358348" cy="2998746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5158501" y="3150526"/>
            <a:ext cx="431514" cy="3801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urved Down Arrow 10"/>
          <p:cNvSpPr/>
          <p:nvPr/>
        </p:nvSpPr>
        <p:spPr>
          <a:xfrm rot="3197979">
            <a:off x="3575208" y="1905443"/>
            <a:ext cx="943481" cy="62099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55166" y="1383769"/>
            <a:ext cx="7181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Convert buckets to nodes and rotate: we get a tree!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4B7696-8311-0245-B749-AB6AC89AAB99}"/>
              </a:ext>
            </a:extLst>
          </p:cNvPr>
          <p:cNvSpPr txBox="1"/>
          <p:nvPr/>
        </p:nvSpPr>
        <p:spPr>
          <a:xfrm>
            <a:off x="5746261" y="5246393"/>
            <a:ext cx="644573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Words are edge labels on path from root to leaves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B163C78-CA5B-1B48-B91D-331D065CBEC8}"/>
              </a:ext>
            </a:extLst>
          </p:cNvPr>
          <p:cNvSpPr/>
          <p:nvPr/>
        </p:nvSpPr>
        <p:spPr>
          <a:xfrm>
            <a:off x="0" y="6444064"/>
            <a:ext cx="54922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i="1" dirty="0"/>
              <a:t>(was in a “big internet company” interview)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5883072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string s to TRIE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TRIE can hold a big set of words and</a:t>
            </a:r>
            <a:br>
              <a:rPr lang="en-US" dirty="0"/>
            </a:br>
            <a:r>
              <a:rPr lang="en-US" dirty="0"/>
              <a:t>we can search for a word superfast</a:t>
            </a:r>
          </a:p>
          <a:p>
            <a:r>
              <a:rPr lang="en-US" dirty="0"/>
              <a:t>Note: Now that we’re not sorting, order of</a:t>
            </a:r>
            <a:br>
              <a:rPr lang="en-US" dirty="0"/>
            </a:br>
            <a:r>
              <a:rPr lang="en-US" dirty="0"/>
              <a:t>edges is not important; can use </a:t>
            </a:r>
            <a:r>
              <a:rPr lang="en-US" dirty="0" err="1"/>
              <a:t>dict</a:t>
            </a:r>
            <a:r>
              <a:rPr lang="en-US" dirty="0"/>
              <a:t>()</a:t>
            </a:r>
          </a:p>
          <a:p>
            <a:r>
              <a:rPr lang="en-US" dirty="0"/>
              <a:t>Starting at the root, add edge labeled with</a:t>
            </a:r>
            <a:br>
              <a:rPr lang="en-US" dirty="0"/>
            </a:br>
            <a:r>
              <a:rPr lang="en-US" dirty="0"/>
              <a:t>s[0] pointing to new node</a:t>
            </a:r>
          </a:p>
          <a:p>
            <a:r>
              <a:rPr lang="en-US" dirty="0"/>
              <a:t>Traverse edge to child </a:t>
            </a:r>
            <a:r>
              <a:rPr lang="en-US" dirty="0" err="1"/>
              <a:t>root.child</a:t>
            </a:r>
            <a:r>
              <a:rPr lang="en-US" dirty="0"/>
              <a:t>[s[0]]</a:t>
            </a:r>
            <a:br>
              <a:rPr lang="en-US" dirty="0"/>
            </a:br>
            <a:r>
              <a:rPr lang="en-US" dirty="0"/>
              <a:t>and add subtree for s[1:] to that child</a:t>
            </a:r>
          </a:p>
          <a:p>
            <a:r>
              <a:rPr lang="en-US" dirty="0" err="1"/>
              <a:t>Recurse</a:t>
            </a:r>
            <a:r>
              <a:rPr lang="en-US" dirty="0"/>
              <a:t> until out of chars in string s</a:t>
            </a:r>
          </a:p>
          <a:p>
            <a:r>
              <a:rPr lang="en-US" dirty="0"/>
              <a:t>O(n) since we must add edge for each char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3580" y="1825625"/>
            <a:ext cx="3289300" cy="39497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3E89B64-E4C7-B349-8F4D-C096A24A66FC}"/>
              </a:ext>
            </a:extLst>
          </p:cNvPr>
          <p:cNvSpPr txBox="1"/>
          <p:nvPr/>
        </p:nvSpPr>
        <p:spPr>
          <a:xfrm>
            <a:off x="7513110" y="473908"/>
            <a:ext cx="4150239" cy="110799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>
                <a:latin typeface="Monaco" charset="0"/>
                <a:ea typeface="Monaco" charset="0"/>
                <a:cs typeface="Monaco" charset="0"/>
              </a:rPr>
              <a:t>class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TrieNode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__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init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__(self):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self.edges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= {}</a:t>
            </a:r>
          </a:p>
        </p:txBody>
      </p:sp>
    </p:spTree>
    <p:extLst>
      <p:ext uri="{BB962C8B-B14F-4D97-AF65-F5344CB8AC3E}">
        <p14:creationId xmlns:p14="http://schemas.microsoft.com/office/powerpoint/2010/main" val="6647189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add(root, “ape”)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70" y="3529790"/>
            <a:ext cx="12096130" cy="27821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3E89B64-E4C7-B349-8F4D-C096A24A66FC}"/>
              </a:ext>
            </a:extLst>
          </p:cNvPr>
          <p:cNvSpPr txBox="1"/>
          <p:nvPr/>
        </p:nvSpPr>
        <p:spPr>
          <a:xfrm>
            <a:off x="7203561" y="473908"/>
            <a:ext cx="4150239" cy="110799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>
                <a:latin typeface="Monaco" charset="0"/>
                <a:ea typeface="Monaco" charset="0"/>
                <a:cs typeface="Monaco" charset="0"/>
              </a:rPr>
              <a:t>class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TrieNode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__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init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__(self):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self.edges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= {}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E89B64-E4C7-B349-8F4D-C096A24A66FC}"/>
              </a:ext>
            </a:extLst>
          </p:cNvPr>
          <p:cNvSpPr txBox="1"/>
          <p:nvPr/>
        </p:nvSpPr>
        <p:spPr>
          <a:xfrm>
            <a:off x="4075890" y="2189084"/>
            <a:ext cx="7277910" cy="17851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add(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p:TrieNode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s:str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=0) -&gt; None: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if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&gt;=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len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(s): return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if s[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] not in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p.edges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p.edges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[s[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]] =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TrieNode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()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add(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p.edges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[s[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]], s, i+1)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625A4D-7686-2C47-B3A7-B8382722563B}"/>
              </a:ext>
            </a:extLst>
          </p:cNvPr>
          <p:cNvSpPr txBox="1"/>
          <p:nvPr/>
        </p:nvSpPr>
        <p:spPr>
          <a:xfrm>
            <a:off x="838200" y="5628624"/>
            <a:ext cx="73917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Note that nodes have no values, edges contain the letters</a:t>
            </a:r>
          </a:p>
        </p:txBody>
      </p:sp>
    </p:spTree>
    <p:extLst>
      <p:ext uri="{BB962C8B-B14F-4D97-AF65-F5344CB8AC3E}">
        <p14:creationId xmlns:p14="http://schemas.microsoft.com/office/powerpoint/2010/main" val="12318679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B6D35-6618-2C4A-B809-CCBE7ED1D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Words that are prefixes of other 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8AACD-6210-E342-9D2D-0C6A409C30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521283" cy="4351338"/>
          </a:xfrm>
        </p:spPr>
        <p:txBody>
          <a:bodyPr/>
          <a:lstStyle/>
          <a:p>
            <a:r>
              <a:rPr lang="en-US" dirty="0"/>
              <a:t>What about when we have two words “</a:t>
            </a:r>
            <a:r>
              <a:rPr lang="en-US" b="1" dirty="0"/>
              <a:t>ape</a:t>
            </a:r>
            <a:r>
              <a:rPr lang="en-US" dirty="0"/>
              <a:t>” and “</a:t>
            </a:r>
            <a:r>
              <a:rPr lang="en-US" b="1" dirty="0"/>
              <a:t>apex</a:t>
            </a:r>
            <a:r>
              <a:rPr lang="en-US" dirty="0"/>
              <a:t>”?</a:t>
            </a:r>
          </a:p>
          <a:p>
            <a:r>
              <a:rPr lang="en-US" dirty="0"/>
              <a:t>“ape” stops before being a leaf, so we must mark as accept state, which is sometimes called a stop state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D5725B-DDDF-4045-B7F4-6BF5D7648038}"/>
              </a:ext>
            </a:extLst>
          </p:cNvPr>
          <p:cNvSpPr txBox="1"/>
          <p:nvPr/>
        </p:nvSpPr>
        <p:spPr>
          <a:xfrm>
            <a:off x="838200" y="3260711"/>
            <a:ext cx="9788913" cy="14465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class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TrieNode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def __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init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__(self):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self.isword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= False # set to true if accept state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self.edges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= {}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392F9A-25FA-0C4E-AE37-BF92C03A1B1F}"/>
              </a:ext>
            </a:extLst>
          </p:cNvPr>
          <p:cNvSpPr txBox="1"/>
          <p:nvPr/>
        </p:nvSpPr>
        <p:spPr>
          <a:xfrm>
            <a:off x="838200" y="4887677"/>
            <a:ext cx="6956502" cy="17851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add(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p:TrieNode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s:str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=0) -&gt; None: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if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&gt;=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len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(s): </a:t>
            </a:r>
            <a:r>
              <a:rPr lang="en-US" sz="2200" dirty="0" err="1">
                <a:solidFill>
                  <a:srgbClr val="0070C0"/>
                </a:solidFill>
                <a:latin typeface="Monaco" charset="0"/>
                <a:ea typeface="Monaco" charset="0"/>
                <a:cs typeface="Monaco" charset="0"/>
              </a:rPr>
              <a:t>p.isword</a:t>
            </a:r>
            <a:r>
              <a:rPr lang="en-US" sz="2200" dirty="0">
                <a:solidFill>
                  <a:srgbClr val="0070C0"/>
                </a:solidFill>
                <a:latin typeface="Monaco" charset="0"/>
                <a:ea typeface="Monaco" charset="0"/>
                <a:cs typeface="Monaco" charset="0"/>
              </a:rPr>
              <a:t>=True;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return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if s[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] not in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p.edges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p.edges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[s[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]] =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TrieNode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()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add(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p.edges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[s[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]], s, i+1)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E381D3-EAB2-5E40-B521-A37671F0DA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1079" y="89106"/>
            <a:ext cx="770363" cy="6180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7091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A865AB1-C48B-2547-81DE-57F6F2579C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2347" y="3101942"/>
            <a:ext cx="3890858" cy="318265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a </a:t>
            </a:r>
            <a:r>
              <a:rPr lang="en-US" dirty="0" err="1"/>
              <a:t>Trie</a:t>
            </a:r>
            <a:br>
              <a:rPr lang="en-US" dirty="0"/>
            </a:br>
            <a:r>
              <a:rPr lang="en-US" sz="2800" dirty="0"/>
              <a:t>(with analogies)</a:t>
            </a:r>
            <a:endParaRPr lang="en-US" sz="28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7646961" cy="4486275"/>
          </a:xfrm>
        </p:spPr>
        <p:txBody>
          <a:bodyPr/>
          <a:lstStyle/>
          <a:p>
            <a:r>
              <a:rPr lang="en-US" dirty="0"/>
              <a:t>Return true if s is prefix of word in </a:t>
            </a:r>
            <a:r>
              <a:rPr lang="en-US" dirty="0" err="1"/>
              <a:t>Trie</a:t>
            </a:r>
            <a:r>
              <a:rPr lang="en-US" dirty="0"/>
              <a:t> or full word in </a:t>
            </a:r>
            <a:r>
              <a:rPr lang="en-US" dirty="0" err="1"/>
              <a:t>Trie</a:t>
            </a:r>
            <a:endParaRPr lang="en-US" dirty="0"/>
          </a:p>
          <a:p>
            <a:r>
              <a:rPr lang="en-US" dirty="0"/>
              <a:t>Note that the search depends on </a:t>
            </a:r>
            <a:r>
              <a:rPr lang="en-US" u="sng" dirty="0" err="1"/>
              <a:t>len</a:t>
            </a:r>
            <a:r>
              <a:rPr lang="en-US" u="sng" dirty="0"/>
              <a:t>(s)</a:t>
            </a:r>
            <a:r>
              <a:rPr lang="en-US" dirty="0"/>
              <a:t> NOT </a:t>
            </a:r>
            <a:r>
              <a:rPr lang="en-US" dirty="0" err="1"/>
              <a:t>num</a:t>
            </a:r>
            <a:r>
              <a:rPr lang="en-US" dirty="0"/>
              <a:t> words n in the vocabulary!!!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E89B64-E4C7-B349-8F4D-C096A24A66FC}"/>
              </a:ext>
            </a:extLst>
          </p:cNvPr>
          <p:cNvSpPr txBox="1"/>
          <p:nvPr/>
        </p:nvSpPr>
        <p:spPr>
          <a:xfrm>
            <a:off x="135673" y="3584459"/>
            <a:ext cx="7960112" cy="280076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search(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root:TrieNode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s:str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=0) -&gt; bool: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p = root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while p is not None: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if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&gt;=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len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(s): return True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if s[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] not in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p.edges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: return False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p =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p.edges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[s[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]]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+= 1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return True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26EACB-00FD-6B40-B46D-DC099C6F8A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5161" y="79143"/>
            <a:ext cx="3614829" cy="280902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D2C5BF4-861E-8544-B545-49E73DEB7791}"/>
              </a:ext>
            </a:extLst>
          </p:cNvPr>
          <p:cNvSpPr txBox="1"/>
          <p:nvPr/>
        </p:nvSpPr>
        <p:spPr>
          <a:xfrm>
            <a:off x="6768790" y="151349"/>
            <a:ext cx="177163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choose door</a:t>
            </a:r>
          </a:p>
          <a:p>
            <a:r>
              <a:rPr lang="en-US" sz="2200" dirty="0"/>
              <a:t>based upon</a:t>
            </a:r>
          </a:p>
          <a:p>
            <a:r>
              <a:rPr lang="en-US" sz="2200" dirty="0"/>
              <a:t>current letter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7DF5C04-34ED-DC44-931A-A46DB1F59854}"/>
              </a:ext>
            </a:extLst>
          </p:cNvPr>
          <p:cNvCxnSpPr>
            <a:cxnSpLocks/>
          </p:cNvCxnSpPr>
          <p:nvPr/>
        </p:nvCxnSpPr>
        <p:spPr>
          <a:xfrm flipV="1">
            <a:off x="4537276" y="4781937"/>
            <a:ext cx="5221311" cy="739187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51A83847-9F45-5347-BE2D-A3E938D350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3256" y="3174148"/>
            <a:ext cx="1405331" cy="468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7345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5FE18-76F1-1C42-8C9A-97CFABB98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search for word sequences too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6017E-B26A-3E4D-BFDB-F118E0290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TRIE remembers set of sentences not words, in this case</a:t>
            </a:r>
          </a:p>
          <a:p>
            <a:r>
              <a:rPr lang="en-US" dirty="0"/>
              <a:t>Tokenize document into words then add sentence sequence to TRIE or just bigrams, trigrams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CC03A5-6770-5841-A95F-274E89A928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0881" y="3750982"/>
            <a:ext cx="6988000" cy="1700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5944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0C1D894-5279-C74A-AAA2-C74AD1B743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7736" y="-540374"/>
            <a:ext cx="5340127" cy="775829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4E0E9E3-A102-9C4C-AA99-6CE6745A3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Edge dictionaries are O(1) but…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7C874-3C25-634E-9D83-956E2FA29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034561" cy="4351338"/>
          </a:xfrm>
        </p:spPr>
        <p:txBody>
          <a:bodyPr/>
          <a:lstStyle/>
          <a:p>
            <a:r>
              <a:rPr lang="en-US" dirty="0"/>
              <a:t>…slower than array access via perfect</a:t>
            </a:r>
            <a:br>
              <a:rPr lang="en-US" dirty="0"/>
            </a:br>
            <a:r>
              <a:rPr lang="en-US" dirty="0"/>
              <a:t>hash function f(c) = </a:t>
            </a:r>
            <a:r>
              <a:rPr lang="en-US" dirty="0" err="1"/>
              <a:t>ord</a:t>
            </a:r>
            <a:r>
              <a:rPr lang="en-US" dirty="0"/>
              <a:t>(c) - </a:t>
            </a:r>
            <a:r>
              <a:rPr lang="en-US" dirty="0" err="1"/>
              <a:t>ord</a:t>
            </a:r>
            <a:r>
              <a:rPr lang="en-US" dirty="0"/>
              <a:t>(‘a’)</a:t>
            </a:r>
          </a:p>
          <a:p>
            <a:r>
              <a:rPr lang="en-US" dirty="0"/>
              <a:t>But we use 26 slots even for one edge</a:t>
            </a:r>
          </a:p>
          <a:p>
            <a:r>
              <a:rPr lang="en-US" dirty="0"/>
              <a:t>How can we reduce memory costs?</a:t>
            </a:r>
          </a:p>
          <a:p>
            <a:pPr lvl="1"/>
            <a:r>
              <a:rPr lang="en-US" dirty="0"/>
              <a:t>Many nodes will have just one outgoing edge so we can optimize for that case with single pointer instead of an array</a:t>
            </a:r>
          </a:p>
          <a:p>
            <a:pPr lvl="1"/>
            <a:r>
              <a:rPr lang="en-US" dirty="0"/>
              <a:t>Switch to 26-element edge array if we need more than one edge</a:t>
            </a:r>
          </a:p>
        </p:txBody>
      </p:sp>
    </p:spTree>
    <p:extLst>
      <p:ext uri="{BB962C8B-B14F-4D97-AF65-F5344CB8AC3E}">
        <p14:creationId xmlns:p14="http://schemas.microsoft.com/office/powerpoint/2010/main" val="3026148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0BAE5-7887-254A-94BF-F5E407B23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/>
          <a:lstStyle/>
          <a:p>
            <a:r>
              <a:rPr lang="en-US" b="1" dirty="0"/>
              <a:t>Exercise</a:t>
            </a:r>
            <a:r>
              <a:rPr lang="en-US" dirty="0"/>
              <a:t>: Brute force dictionary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2B095-1A92-4D4E-8DD0-7EC38E693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997176" cy="4351338"/>
          </a:xfrm>
        </p:spPr>
        <p:txBody>
          <a:bodyPr>
            <a:normAutofit/>
          </a:bodyPr>
          <a:lstStyle/>
          <a:p>
            <a:r>
              <a:rPr lang="en-US" dirty="0"/>
              <a:t>Load words from </a:t>
            </a:r>
            <a:r>
              <a:rPr lang="en-US" b="1" dirty="0"/>
              <a:t>/</a:t>
            </a:r>
            <a:r>
              <a:rPr lang="en-US" b="1" dirty="0" err="1"/>
              <a:t>usr</a:t>
            </a:r>
            <a:r>
              <a:rPr lang="en-US" b="1" dirty="0"/>
              <a:t>/share/</a:t>
            </a:r>
            <a:r>
              <a:rPr lang="en-US" b="1" dirty="0" err="1"/>
              <a:t>dict</a:t>
            </a:r>
            <a:r>
              <a:rPr lang="en-US" b="1" dirty="0"/>
              <a:t>/words</a:t>
            </a:r>
            <a:r>
              <a:rPr lang="en-US" dirty="0"/>
              <a:t> file (one per line) into list</a:t>
            </a:r>
          </a:p>
          <a:p>
            <a:r>
              <a:rPr lang="en-US" dirty="0"/>
              <a:t>Search for each word in list of words; what is complexity?</a:t>
            </a:r>
          </a:p>
          <a:p>
            <a:r>
              <a:rPr lang="en-US" dirty="0"/>
              <a:t>This takes almost 5 minutes on my fast computer. ugh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2E155C-C5BB-644F-A746-ECFDFF0F305D}"/>
              </a:ext>
            </a:extLst>
          </p:cNvPr>
          <p:cNvSpPr txBox="1"/>
          <p:nvPr/>
        </p:nvSpPr>
        <p:spPr>
          <a:xfrm>
            <a:off x="0" y="6311900"/>
            <a:ext cx="8097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See solution </a:t>
            </a:r>
            <a:r>
              <a:rPr lang="en-US" dirty="0">
                <a:hlinkClick r:id="rId2"/>
              </a:rPr>
              <a:t>https://github.com/parrt/msds689/blob/master/notes/code/trie.py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D212F0-4F65-164A-8728-B5FA7E840EA4}"/>
              </a:ext>
            </a:extLst>
          </p:cNvPr>
          <p:cNvSpPr/>
          <p:nvPr/>
        </p:nvSpPr>
        <p:spPr>
          <a:xfrm>
            <a:off x="10220844" y="1690688"/>
            <a:ext cx="172472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A</a:t>
            </a:r>
          </a:p>
          <a:p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a</a:t>
            </a:r>
          </a:p>
          <a:p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aa</a:t>
            </a:r>
          </a:p>
          <a:p>
            <a:r>
              <a:rPr lang="en-US" dirty="0" err="1">
                <a:solidFill>
                  <a:srgbClr val="000000"/>
                </a:solidFill>
                <a:latin typeface="Monaco" pitchFamily="2" charset="77"/>
              </a:rPr>
              <a:t>aal</a:t>
            </a:r>
            <a:endParaRPr lang="en-US" dirty="0">
              <a:solidFill>
                <a:srgbClr val="000000"/>
              </a:solidFill>
              <a:latin typeface="Monaco" pitchFamily="2" charset="77"/>
            </a:endParaRPr>
          </a:p>
          <a:p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aalii</a:t>
            </a:r>
          </a:p>
          <a:p>
            <a:r>
              <a:rPr lang="en-US" dirty="0" err="1">
                <a:solidFill>
                  <a:srgbClr val="000000"/>
                </a:solidFill>
                <a:latin typeface="Monaco" pitchFamily="2" charset="77"/>
              </a:rPr>
              <a:t>aam</a:t>
            </a:r>
            <a:endParaRPr lang="en-US" dirty="0">
              <a:solidFill>
                <a:srgbClr val="000000"/>
              </a:solidFill>
              <a:latin typeface="Monaco" pitchFamily="2" charset="77"/>
            </a:endParaRPr>
          </a:p>
          <a:p>
            <a:r>
              <a:rPr lang="en-US" dirty="0" err="1">
                <a:solidFill>
                  <a:srgbClr val="000000"/>
                </a:solidFill>
                <a:latin typeface="Monaco" pitchFamily="2" charset="77"/>
              </a:rPr>
              <a:t>Aani</a:t>
            </a:r>
            <a:endParaRPr lang="en-US" dirty="0">
              <a:solidFill>
                <a:srgbClr val="000000"/>
              </a:solidFill>
              <a:latin typeface="Monaco" pitchFamily="2" charset="77"/>
            </a:endParaRPr>
          </a:p>
          <a:p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aardvark</a:t>
            </a:r>
          </a:p>
          <a:p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aardwolf</a:t>
            </a:r>
          </a:p>
          <a:p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Aaron</a:t>
            </a:r>
          </a:p>
          <a:p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Aaronic</a:t>
            </a:r>
          </a:p>
          <a:p>
            <a:r>
              <a:rPr lang="en-US" dirty="0" err="1">
                <a:solidFill>
                  <a:srgbClr val="000000"/>
                </a:solidFill>
                <a:latin typeface="Monaco" pitchFamily="2" charset="77"/>
              </a:rPr>
              <a:t>Aaronical</a:t>
            </a:r>
            <a:endParaRPr lang="en-US" dirty="0">
              <a:solidFill>
                <a:srgbClr val="000000"/>
              </a:solidFill>
              <a:latin typeface="Monaco" pitchFamily="2" charset="77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4364615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A49D3-0D3B-1C4C-ACF3-C67C08F63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/>
          <a:lstStyle/>
          <a:p>
            <a:r>
              <a:rPr lang="en-US" b="1" dirty="0"/>
              <a:t>Exercise</a:t>
            </a:r>
            <a:r>
              <a:rPr lang="en-US" dirty="0"/>
              <a:t>: Build </a:t>
            </a:r>
            <a:r>
              <a:rPr lang="en-US" dirty="0" err="1"/>
              <a:t>Trie</a:t>
            </a:r>
            <a:r>
              <a:rPr lang="en-US" dirty="0"/>
              <a:t> from dictionary of 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7E417-9DFA-CE45-979D-F475A8016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searching notebook, get </a:t>
            </a:r>
            <a:r>
              <a:rPr lang="en-US" dirty="0" err="1"/>
              <a:t>Trie</a:t>
            </a:r>
            <a:r>
              <a:rPr lang="en-US" dirty="0"/>
              <a:t> implementation</a:t>
            </a:r>
          </a:p>
          <a:p>
            <a:r>
              <a:rPr lang="en-US" dirty="0"/>
              <a:t>Add each word to a </a:t>
            </a:r>
            <a:r>
              <a:rPr lang="en-US" dirty="0" err="1"/>
              <a:t>trie</a:t>
            </a:r>
            <a:r>
              <a:rPr lang="en-US" dirty="0"/>
              <a:t>, which takes about 6s on my machine</a:t>
            </a:r>
          </a:p>
          <a:p>
            <a:r>
              <a:rPr lang="en-US" dirty="0"/>
              <a:t>Search the </a:t>
            </a:r>
            <a:r>
              <a:rPr lang="en-US" dirty="0" err="1"/>
              <a:t>trie</a:t>
            </a:r>
            <a:r>
              <a:rPr lang="en-US" dirty="0"/>
              <a:t> for each of 235,886 words; takes 0.75s for me!!</a:t>
            </a:r>
          </a:p>
          <a:p>
            <a:r>
              <a:rPr lang="en-US" dirty="0"/>
              <a:t>Rejoice in your new super powers</a:t>
            </a:r>
          </a:p>
          <a:p>
            <a:r>
              <a:rPr lang="en-US" dirty="0"/>
              <a:t>Cool interview question/task:</a:t>
            </a:r>
            <a:br>
              <a:rPr lang="en-US" dirty="0"/>
            </a:br>
            <a:r>
              <a:rPr lang="en-US" dirty="0"/>
              <a:t>How can you do fast spell checking on big documents?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988AE6-331F-864A-963A-42008DA144C2}"/>
              </a:ext>
            </a:extLst>
          </p:cNvPr>
          <p:cNvSpPr txBox="1"/>
          <p:nvPr/>
        </p:nvSpPr>
        <p:spPr>
          <a:xfrm>
            <a:off x="0" y="6311900"/>
            <a:ext cx="8097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See solution </a:t>
            </a:r>
            <a:r>
              <a:rPr lang="en-US" dirty="0">
                <a:hlinkClick r:id="rId2"/>
              </a:rPr>
              <a:t>https://github.com/parrt/msds689/blob/master/notes/code/</a:t>
            </a:r>
            <a:r>
              <a:rPr lang="en-US" dirty="0" err="1">
                <a:hlinkClick r:id="rId2"/>
              </a:rPr>
              <a:t>trie.py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567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98003-BDB8-ED43-9E87-05960D70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596" y="365125"/>
            <a:ext cx="11281024" cy="1325563"/>
          </a:xfrm>
        </p:spPr>
        <p:txBody>
          <a:bodyPr/>
          <a:lstStyle/>
          <a:p>
            <a:r>
              <a:rPr lang="en-US" dirty="0"/>
              <a:t>Common searching/membership strategies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237E2-4FB5-FC4B-937F-D3E170BA6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7744" y="1825625"/>
            <a:ext cx="9996055" cy="4351338"/>
          </a:xfrm>
        </p:spPr>
        <p:txBody>
          <a:bodyPr>
            <a:normAutofit/>
          </a:bodyPr>
          <a:lstStyle/>
          <a:p>
            <a:r>
              <a:rPr lang="en-US" b="1" dirty="0"/>
              <a:t>linear</a:t>
            </a:r>
            <a:r>
              <a:rPr lang="en-US" dirty="0"/>
              <a:t>: scan data structure looking for element(s)</a:t>
            </a:r>
          </a:p>
          <a:p>
            <a:r>
              <a:rPr lang="en-US" b="1" dirty="0"/>
              <a:t>binary search</a:t>
            </a:r>
            <a:r>
              <a:rPr lang="en-US" dirty="0"/>
              <a:t>: if in array and sorted, split recursively in half</a:t>
            </a:r>
          </a:p>
          <a:p>
            <a:r>
              <a:rPr lang="en-US" b="1" dirty="0"/>
              <a:t>binary search tree</a:t>
            </a:r>
            <a:r>
              <a:rPr lang="en-US" dirty="0"/>
              <a:t>: subtree to left has elements less than current node and subtree to right has elements greater than</a:t>
            </a:r>
          </a:p>
          <a:p>
            <a:r>
              <a:rPr lang="en-US" b="1" dirty="0"/>
              <a:t>hash table</a:t>
            </a:r>
            <a:r>
              <a:rPr lang="en-US" dirty="0"/>
              <a:t>: function maps key to bucket, linear search in bucket; recall search index project from MSDS692; for word search, not arbitrary string search in document(s)</a:t>
            </a:r>
          </a:p>
          <a:p>
            <a:r>
              <a:rPr lang="en-US" b="1" dirty="0"/>
              <a:t>state machines </a:t>
            </a:r>
            <a:r>
              <a:rPr lang="en-US" dirty="0"/>
              <a:t>(graphs)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1251" y="1873944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O(</a:t>
            </a:r>
            <a:r>
              <a:rPr lang="en-US" i="1" dirty="0" err="1"/>
              <a:t>mn</a:t>
            </a:r>
            <a:r>
              <a:rPr lang="en-US" i="1" dirty="0"/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8145" y="2367376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O(</a:t>
            </a:r>
            <a:r>
              <a:rPr lang="en-US" i="1" dirty="0" err="1"/>
              <a:t>mlog</a:t>
            </a:r>
            <a:r>
              <a:rPr lang="en-US" i="1" dirty="0"/>
              <a:t>(n))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0882" y="2889186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O(</a:t>
            </a:r>
            <a:r>
              <a:rPr lang="en-US" i="1" dirty="0" err="1"/>
              <a:t>mlog</a:t>
            </a:r>
            <a:r>
              <a:rPr lang="en-US" i="1" dirty="0"/>
              <a:t>(n))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5426" y="3778737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O(m)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45064" y="5044571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O(m)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103" y="6326669"/>
            <a:ext cx="8045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m</a:t>
            </a:r>
            <a:r>
              <a:rPr lang="en-US" dirty="0"/>
              <a:t> = length of search string, </a:t>
            </a:r>
            <a:r>
              <a:rPr lang="en-US" i="1" dirty="0"/>
              <a:t>n</a:t>
            </a:r>
            <a:r>
              <a:rPr lang="en-US" dirty="0"/>
              <a:t> vocab size, unit of work = character comparison</a:t>
            </a:r>
          </a:p>
        </p:txBody>
      </p:sp>
    </p:spTree>
    <p:extLst>
      <p:ext uri="{BB962C8B-B14F-4D97-AF65-F5344CB8AC3E}">
        <p14:creationId xmlns:p14="http://schemas.microsoft.com/office/powerpoint/2010/main" val="3110620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A5814-1DAA-984F-BA1F-463EB89ED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15536" cy="1325563"/>
          </a:xfrm>
        </p:spPr>
        <p:txBody>
          <a:bodyPr/>
          <a:lstStyle/>
          <a:p>
            <a:r>
              <a:rPr lang="en-US" b="1" dirty="0"/>
              <a:t>Exercise</a:t>
            </a:r>
            <a:r>
              <a:rPr lang="en-US" dirty="0"/>
              <a:t>: find all words starting with prefix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AFF34-0678-764B-B0E8-F54910BC3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</a:t>
            </a:r>
            <a:r>
              <a:rPr lang="en-US" dirty="0" err="1"/>
              <a:t>trie</a:t>
            </a:r>
            <a:r>
              <a:rPr lang="en-US" dirty="0"/>
              <a:t> again from the word list</a:t>
            </a:r>
          </a:p>
          <a:p>
            <a:r>
              <a:rPr lang="en-US" dirty="0"/>
              <a:t>Write a function that prints all words in </a:t>
            </a:r>
            <a:r>
              <a:rPr lang="en-US" dirty="0" err="1"/>
              <a:t>trie</a:t>
            </a:r>
            <a:r>
              <a:rPr lang="en-US" dirty="0"/>
              <a:t> that begin with a specific prefix like “app”; it should get “apple”, “application”, …</a:t>
            </a:r>
          </a:p>
          <a:p>
            <a:r>
              <a:rPr lang="en-US" b="1" dirty="0"/>
              <a:t>Idea</a:t>
            </a:r>
            <a:r>
              <a:rPr lang="en-US" dirty="0"/>
              <a:t>: trace prefix into </a:t>
            </a:r>
            <a:r>
              <a:rPr lang="en-US" dirty="0" err="1"/>
              <a:t>trie</a:t>
            </a:r>
            <a:r>
              <a:rPr lang="en-US" dirty="0"/>
              <a:t>, reaching specific non-leaf node p; find all reachable leaves; track string as recursion parameter for each path; print the string when you reach a leaf</a:t>
            </a:r>
          </a:p>
        </p:txBody>
      </p:sp>
    </p:spTree>
    <p:extLst>
      <p:ext uri="{BB962C8B-B14F-4D97-AF65-F5344CB8AC3E}">
        <p14:creationId xmlns:p14="http://schemas.microsoft.com/office/powerpoint/2010/main" val="12502056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3EB20-1D6D-B54A-BC1C-D42D8DB28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Exercise</a:t>
            </a:r>
            <a:r>
              <a:rPr lang="en-US" dirty="0"/>
              <a:t>: Build a suffix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DF553-583E-0C4C-858D-553AA785C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Simple: create </a:t>
            </a:r>
            <a:r>
              <a:rPr lang="en-US" dirty="0" err="1"/>
              <a:t>trie</a:t>
            </a:r>
            <a:r>
              <a:rPr lang="en-US" dirty="0"/>
              <a:t> from reversed strings or modify add() method to walk backwards through string</a:t>
            </a:r>
          </a:p>
        </p:txBody>
      </p:sp>
    </p:spTree>
    <p:extLst>
      <p:ext uri="{BB962C8B-B14F-4D97-AF65-F5344CB8AC3E}">
        <p14:creationId xmlns:p14="http://schemas.microsoft.com/office/powerpoint/2010/main" val="1664329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09E12CE-E4F4-DA49-80D6-60FEC4C9BB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0125" y="3166946"/>
            <a:ext cx="5768965" cy="314495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0185A17-FF82-7341-9116-EC5220A6F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Exercise</a:t>
            </a:r>
            <a:r>
              <a:rPr lang="en-US" dirty="0"/>
              <a:t>: Given misspelled words off by 1 letter only, find all possible 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B7BD7-19FE-B342-B919-C8F35C1BAE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Trace word into </a:t>
            </a:r>
            <a:r>
              <a:rPr lang="en-US" dirty="0" err="1"/>
              <a:t>trie</a:t>
            </a:r>
            <a:r>
              <a:rPr lang="en-US" dirty="0"/>
              <a:t> until no edge exists for s[</a:t>
            </a:r>
            <a:r>
              <a:rPr lang="en-US" dirty="0" err="1"/>
              <a:t>i</a:t>
            </a:r>
            <a:r>
              <a:rPr lang="en-US" dirty="0"/>
              <a:t>]; this is node p</a:t>
            </a:r>
          </a:p>
          <a:p>
            <a:r>
              <a:rPr lang="en-US" dirty="0"/>
              <a:t>Get list of words reachable from each node targeted by p starting with s[i+1]</a:t>
            </a:r>
          </a:p>
          <a:p>
            <a:r>
              <a:rPr lang="en-US" dirty="0"/>
              <a:t>E.g., “</a:t>
            </a:r>
            <a:r>
              <a:rPr lang="en-US" dirty="0" err="1"/>
              <a:t>cxt</a:t>
            </a:r>
            <a:r>
              <a:rPr lang="en-US" dirty="0"/>
              <a:t>” would get to p=</a:t>
            </a:r>
            <a:r>
              <a:rPr lang="en-US" dirty="0" err="1"/>
              <a:t>root.edges</a:t>
            </a:r>
            <a:r>
              <a:rPr lang="en-US" dirty="0"/>
              <a:t>[‘c’] target and fail</a:t>
            </a:r>
          </a:p>
          <a:p>
            <a:r>
              <a:rPr lang="en-US" dirty="0"/>
              <a:t>Find “t” from </a:t>
            </a:r>
            <a:r>
              <a:rPr lang="en-US" dirty="0" err="1"/>
              <a:t>p.edges</a:t>
            </a:r>
            <a:r>
              <a:rPr lang="en-US" dirty="0"/>
              <a:t>[‘a’] and </a:t>
            </a:r>
            <a:r>
              <a:rPr lang="en-US" dirty="0" err="1"/>
              <a:t>p.edges</a:t>
            </a:r>
            <a:r>
              <a:rPr lang="en-US" dirty="0"/>
              <a:t>[‘</a:t>
            </a:r>
            <a:r>
              <a:rPr lang="en-US" dirty="0" err="1"/>
              <a:t>i</a:t>
            </a:r>
            <a:r>
              <a:rPr lang="en-US" dirty="0"/>
              <a:t>’] </a:t>
            </a:r>
          </a:p>
          <a:p>
            <a:r>
              <a:rPr lang="en-US" dirty="0"/>
              <a:t>We only find “t” matches via ‘a’ to get “cat”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9096B95-60C8-DE4B-8E6F-5BE7982FCE64}"/>
              </a:ext>
            </a:extLst>
          </p:cNvPr>
          <p:cNvCxnSpPr>
            <a:cxnSpLocks/>
          </p:cNvCxnSpPr>
          <p:nvPr/>
        </p:nvCxnSpPr>
        <p:spPr>
          <a:xfrm>
            <a:off x="7638585" y="3992137"/>
            <a:ext cx="2029522" cy="735980"/>
          </a:xfrm>
          <a:prstGeom prst="straightConnector1">
            <a:avLst/>
          </a:prstGeom>
          <a:ln>
            <a:solidFill>
              <a:srgbClr val="E475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351140D-1B5E-5148-8B46-77E48328B813}"/>
              </a:ext>
            </a:extLst>
          </p:cNvPr>
          <p:cNvCxnSpPr>
            <a:cxnSpLocks/>
          </p:cNvCxnSpPr>
          <p:nvPr/>
        </p:nvCxnSpPr>
        <p:spPr>
          <a:xfrm>
            <a:off x="7638585" y="3992137"/>
            <a:ext cx="2263698" cy="646770"/>
          </a:xfrm>
          <a:prstGeom prst="straightConnector1">
            <a:avLst/>
          </a:prstGeom>
          <a:ln>
            <a:solidFill>
              <a:srgbClr val="E475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1635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04A90-D1BD-4D4C-81E7-C991FC2BA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9F6F5-0E8A-C04C-913B-DE3F9CE02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Lots of ways to search beyond linear and binary search</a:t>
            </a:r>
          </a:p>
          <a:p>
            <a:r>
              <a:rPr lang="en-US" dirty="0"/>
              <a:t>String searching has some really efficient solutions such as Rabin-Karp; idea is to compare hash codes before doing string comparisons and do a rolling hash for the document substrings</a:t>
            </a:r>
          </a:p>
          <a:p>
            <a:r>
              <a:rPr lang="en-US" dirty="0"/>
              <a:t>If we are willing to build a graph </a:t>
            </a:r>
            <a:r>
              <a:rPr lang="en-US"/>
              <a:t>data structure in O(n), </a:t>
            </a:r>
            <a:r>
              <a:rPr lang="en-US" dirty="0"/>
              <a:t>the TRIE is pretty hard to beat complexity and performance; looking up a word in the TRIE is O(m) for m character string!</a:t>
            </a:r>
          </a:p>
          <a:p>
            <a:r>
              <a:rPr lang="en-US" dirty="0"/>
              <a:t>TRIE is just a nested pigeonhole sort turned into a graph</a:t>
            </a:r>
          </a:p>
          <a:p>
            <a:r>
              <a:rPr lang="en-US" dirty="0"/>
              <a:t>Useful as prefix and suffix trees; can find even misspelled words</a:t>
            </a:r>
          </a:p>
        </p:txBody>
      </p:sp>
    </p:spTree>
    <p:extLst>
      <p:ext uri="{BB962C8B-B14F-4D97-AF65-F5344CB8AC3E}">
        <p14:creationId xmlns:p14="http://schemas.microsoft.com/office/powerpoint/2010/main" val="102616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i="1" dirty="0"/>
              <a:t>Binary search (review sort of)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38199" y="1550020"/>
            <a:ext cx="10836349" cy="4626943"/>
          </a:xfrm>
        </p:spPr>
        <p:txBody>
          <a:bodyPr/>
          <a:lstStyle/>
          <a:p>
            <a:r>
              <a:rPr lang="en-US" dirty="0"/>
              <a:t>If we know data is sorted, we can search much faster than linearly</a:t>
            </a:r>
          </a:p>
          <a:p>
            <a:r>
              <a:rPr lang="en-US" dirty="0"/>
              <a:t>Means we don’t have to examine every element even worst-case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852" y="2764499"/>
            <a:ext cx="3649215" cy="2713112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297415" y="6311900"/>
            <a:ext cx="74537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/>
              <a:t>See http</a:t>
            </a:r>
            <a:r>
              <a:rPr lang="en-US" sz="1400" dirty="0"/>
              <a:t>://</a:t>
            </a:r>
            <a:r>
              <a:rPr lang="en-US" sz="1400" dirty="0" err="1"/>
              <a:t>interactivepython.org</a:t>
            </a:r>
            <a:r>
              <a:rPr lang="en-US" sz="1400" dirty="0"/>
              <a:t>/</a:t>
            </a:r>
            <a:r>
              <a:rPr lang="en-US" sz="1400" dirty="0" err="1"/>
              <a:t>runestone</a:t>
            </a:r>
            <a:r>
              <a:rPr lang="en-US" sz="1400" dirty="0"/>
              <a:t>/static/</a:t>
            </a:r>
            <a:r>
              <a:rPr lang="en-US" sz="1400" dirty="0" err="1"/>
              <a:t>pythonds</a:t>
            </a:r>
            <a:r>
              <a:rPr lang="en-US" sz="1400" dirty="0"/>
              <a:t>/</a:t>
            </a:r>
            <a:r>
              <a:rPr lang="en-US" sz="1400" dirty="0" err="1"/>
              <a:t>SortSearch</a:t>
            </a:r>
            <a:r>
              <a:rPr lang="en-US" sz="1400" dirty="0"/>
              <a:t>/</a:t>
            </a:r>
            <a:r>
              <a:rPr lang="en-US" sz="1400" dirty="0" err="1"/>
              <a:t>TheBinarySearch.html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867719" y="2720672"/>
            <a:ext cx="6313111" cy="280076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def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binsearch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a,x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left = 0; right =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len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(a)-1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while left&lt;=right:    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mid = (left + right)//2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if a[mid]==x: return mid 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if x &lt; a[mid]: right = mid-1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else: left = mid+1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return -1</a:t>
            </a:r>
          </a:p>
        </p:txBody>
      </p:sp>
    </p:spTree>
    <p:extLst>
      <p:ext uri="{BB962C8B-B14F-4D97-AF65-F5344CB8AC3E}">
        <p14:creationId xmlns:p14="http://schemas.microsoft.com/office/powerpoint/2010/main" val="1043904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1B5BB-CBC3-2E42-9D5F-75DBE3EC8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926" y="129169"/>
            <a:ext cx="10515600" cy="817385"/>
          </a:xfrm>
        </p:spPr>
        <p:txBody>
          <a:bodyPr/>
          <a:lstStyle/>
          <a:p>
            <a:r>
              <a:rPr lang="en-US" dirty="0"/>
              <a:t>Compare to (tail-)recursive version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7BCA4B-0623-3A41-A4D9-0AF68320BA90}"/>
              </a:ext>
            </a:extLst>
          </p:cNvPr>
          <p:cNvSpPr txBox="1"/>
          <p:nvPr/>
        </p:nvSpPr>
        <p:spPr>
          <a:xfrm>
            <a:off x="1605695" y="4211735"/>
            <a:ext cx="5745221" cy="212365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left = 0; right =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len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(a)-1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while left&lt;=right:    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mid = (left + right)//2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if a[mid]==x: return mid 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if x &lt; a[mid]: right = mid-1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else: left = mid+1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BF3154-BC65-AF47-96F1-85EF98CC7A01}"/>
              </a:ext>
            </a:extLst>
          </p:cNvPr>
          <p:cNvSpPr txBox="1"/>
          <p:nvPr/>
        </p:nvSpPr>
        <p:spPr>
          <a:xfrm>
            <a:off x="1605695" y="984817"/>
            <a:ext cx="7823054" cy="304698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def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binsearch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a,x,left,right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if left &gt; right: return -1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mid = (left + right)//2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if a[mid]==x: return mid 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if x &lt; a[mid]: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    return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binsearch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(a,x,left,mid-1)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else: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    return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binsearch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(a,x,mid+1,right)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329D05-83F8-D94D-90C3-29E53C61FD97}"/>
              </a:ext>
            </a:extLst>
          </p:cNvPr>
          <p:cNvSpPr txBox="1"/>
          <p:nvPr/>
        </p:nvSpPr>
        <p:spPr>
          <a:xfrm>
            <a:off x="8033624" y="4222886"/>
            <a:ext cx="36695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Bracket region with element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7FA16DA-692B-0F42-B1C3-B214E738EEE0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6266985" y="4438330"/>
            <a:ext cx="1766639" cy="0"/>
          </a:xfrm>
          <a:prstGeom prst="straightConnector1">
            <a:avLst/>
          </a:prstGeom>
          <a:ln>
            <a:solidFill>
              <a:srgbClr val="E475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7842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F85EB-2A64-0149-B03A-5F11B2A1D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matching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B1CA4-509A-F749-8370-9BF64615D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Problem</a:t>
            </a:r>
            <a:r>
              <a:rPr lang="en-US" dirty="0"/>
              <a:t>: Given a document of length n characters and a string of length m, find an occurrence or all occurrences</a:t>
            </a:r>
          </a:p>
          <a:p>
            <a:r>
              <a:rPr lang="en-US" dirty="0"/>
              <a:t>Brute force algorithm is O(nm), but theoretical best case algorithm exists for O(n + m)</a:t>
            </a:r>
          </a:p>
          <a:p>
            <a:r>
              <a:rPr lang="en-US" b="1" dirty="0"/>
              <a:t>Exercise</a:t>
            </a:r>
            <a:r>
              <a:rPr lang="en-US" dirty="0"/>
              <a:t>: Describe brute force algorithm; why is it ”slow”?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601" y="4129513"/>
            <a:ext cx="5175780" cy="2405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463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37A9A-DFAA-7946-88B2-AF1E3749D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searches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AA4F5-5A70-9948-B06A-CD63868A9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First, note that two equal strings have same hash code so we can compare </a:t>
            </a:r>
            <a:r>
              <a:rPr lang="en-US" dirty="0" err="1"/>
              <a:t>int</a:t>
            </a:r>
            <a:r>
              <a:rPr lang="en-US" dirty="0"/>
              <a:t> codes quickly even for huge strings</a:t>
            </a:r>
          </a:p>
          <a:p>
            <a:r>
              <a:rPr lang="en-US" dirty="0"/>
              <a:t>Rabin-Karp* algorithm uses hash function to speed up but still O(nm) worst-case; works for any substring not just words</a:t>
            </a:r>
          </a:p>
          <a:p>
            <a:r>
              <a:rPr lang="en-US" b="1" dirty="0"/>
              <a:t>Idea</a:t>
            </a:r>
            <a:r>
              <a:rPr lang="en-US" dirty="0"/>
              <a:t>: h = hash search string s; compute hash for doc[</a:t>
            </a:r>
            <a:r>
              <a:rPr lang="en-US" dirty="0" err="1"/>
              <a:t>i:i+m</a:t>
            </a:r>
            <a:r>
              <a:rPr lang="en-US" dirty="0"/>
              <a:t>] and compare to h; if same, compare s to doc[</a:t>
            </a:r>
            <a:r>
              <a:rPr lang="en-US" dirty="0" err="1"/>
              <a:t>i:i+m</a:t>
            </a:r>
            <a:r>
              <a:rPr lang="en-US" dirty="0"/>
              <a:t>], return if found; move </a:t>
            </a:r>
            <a:r>
              <a:rPr lang="en-US" dirty="0" err="1"/>
              <a:t>i</a:t>
            </a:r>
            <a:r>
              <a:rPr lang="en-US" dirty="0"/>
              <a:t> from 0 to n-m</a:t>
            </a:r>
          </a:p>
          <a:p>
            <a:r>
              <a:rPr lang="en-US" dirty="0"/>
              <a:t>Key is to avoid comparing strings unless the hash codes match, but hash usually computation costs same as comparing strings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9E2EBA-5391-654A-8F49-2D375A2B5F6A}"/>
              </a:ext>
            </a:extLst>
          </p:cNvPr>
          <p:cNvSpPr txBox="1"/>
          <p:nvPr/>
        </p:nvSpPr>
        <p:spPr>
          <a:xfrm>
            <a:off x="0" y="6488668"/>
            <a:ext cx="6853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  <a:r>
              <a:rPr lang="en-US" dirty="0">
                <a:hlinkClick r:id="rId2"/>
              </a:rPr>
              <a:t>https://en.wikipedia.org/wiki/Rabin%E2%80%93Karp_algorithm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7160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B9A59-6479-2A49-BA16-1514857AC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Rabin-Karp (almost)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135B6C-B890-1140-B2CE-91A97DAF6446}"/>
              </a:ext>
            </a:extLst>
          </p:cNvPr>
          <p:cNvSpPr txBox="1"/>
          <p:nvPr/>
        </p:nvSpPr>
        <p:spPr>
          <a:xfrm>
            <a:off x="927600" y="1455825"/>
            <a:ext cx="7754062" cy="31393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def search(doc, s) -&gt;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n =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len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(doc); m =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len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(s)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hs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= hash(s)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for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in range(0,n-m+1):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hdoc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= hash(doc[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i:i+m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]) # slow O(m)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if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hdoc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==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hs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: # fast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    if s==doc[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i:i+m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]: # slow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        return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i</a:t>
            </a:r>
            <a:endParaRPr lang="en-US" sz="22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return -1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E89B64-E4C7-B349-8F4D-C096A24A66FC}"/>
              </a:ext>
            </a:extLst>
          </p:cNvPr>
          <p:cNvSpPr txBox="1"/>
          <p:nvPr/>
        </p:nvSpPr>
        <p:spPr>
          <a:xfrm>
            <a:off x="927600" y="4798114"/>
            <a:ext cx="5790235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def hash(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s:str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)-&gt;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return sum(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ord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(c) for c in 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40E21E-742A-B249-8ED2-E5ECCDA9F1F5}"/>
              </a:ext>
            </a:extLst>
          </p:cNvPr>
          <p:cNvSpPr txBox="1"/>
          <p:nvPr/>
        </p:nvSpPr>
        <p:spPr>
          <a:xfrm>
            <a:off x="927600" y="5804898"/>
            <a:ext cx="323037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See searching notebook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53473" y="4998168"/>
            <a:ext cx="3852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Additive </a:t>
            </a:r>
            <a:r>
              <a:rPr lang="en-US" dirty="0" err="1"/>
              <a:t>hashcode</a:t>
            </a:r>
            <a:r>
              <a:rPr lang="en-US" dirty="0"/>
              <a:t> is important here</a:t>
            </a:r>
          </a:p>
        </p:txBody>
      </p:sp>
    </p:spTree>
    <p:extLst>
      <p:ext uri="{BB962C8B-B14F-4D97-AF65-F5344CB8AC3E}">
        <p14:creationId xmlns:p14="http://schemas.microsoft.com/office/powerpoint/2010/main" val="1148846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BE88F-AADC-BA4C-BF3B-E300F820E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0A4A6-CB12-A24A-A35D-C94A020B37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86241" cy="4667250"/>
          </a:xfrm>
        </p:spPr>
        <p:txBody>
          <a:bodyPr>
            <a:normAutofit/>
          </a:bodyPr>
          <a:lstStyle/>
          <a:p>
            <a:r>
              <a:rPr lang="en-US" dirty="0"/>
              <a:t>Naïve hash(doc[</a:t>
            </a:r>
            <a:r>
              <a:rPr lang="en-US" dirty="0" err="1"/>
              <a:t>i:i+m</a:t>
            </a:r>
            <a:r>
              <a:rPr lang="en-US" dirty="0"/>
              <a:t>]) is O(m) for each </a:t>
            </a:r>
            <a:r>
              <a:rPr lang="en-US" dirty="0" err="1"/>
              <a:t>i</a:t>
            </a:r>
            <a:r>
              <a:rPr lang="en-US" dirty="0"/>
              <a:t>=1..n, so use rolling hash:</a:t>
            </a:r>
          </a:p>
          <a:p>
            <a:pPr lvl="1"/>
            <a:r>
              <a:rPr lang="en-US" dirty="0"/>
              <a:t>next hash is old hash minus doc[</a:t>
            </a:r>
            <a:r>
              <a:rPr lang="en-US" dirty="0" err="1"/>
              <a:t>i</a:t>
            </a:r>
            <a:r>
              <a:rPr lang="en-US" dirty="0"/>
              <a:t>] plus doc[</a:t>
            </a:r>
            <a:r>
              <a:rPr lang="en-US" dirty="0" err="1"/>
              <a:t>i+m</a:t>
            </a:r>
            <a:r>
              <a:rPr lang="en-US" dirty="0"/>
              <a:t>]</a:t>
            </a:r>
          </a:p>
          <a:p>
            <a:pPr lvl="1"/>
            <a:r>
              <a:rPr lang="en-US" dirty="0"/>
              <a:t>drop old one off, add in new char (see improved search() in notebook):</a:t>
            </a:r>
            <a:br>
              <a:rPr lang="en-US" dirty="0"/>
            </a:br>
            <a:r>
              <a:rPr lang="en-US" sz="2200" dirty="0" err="1">
                <a:latin typeface="Monaco" pitchFamily="2" charset="77"/>
              </a:rPr>
              <a:t>hdoc</a:t>
            </a:r>
            <a:r>
              <a:rPr lang="en-US" sz="2200" dirty="0">
                <a:latin typeface="Monaco" pitchFamily="2" charset="77"/>
              </a:rPr>
              <a:t> = </a:t>
            </a:r>
            <a:r>
              <a:rPr lang="en-US" sz="2200" dirty="0" err="1">
                <a:latin typeface="Monaco" pitchFamily="2" charset="77"/>
              </a:rPr>
              <a:t>hdoc</a:t>
            </a:r>
            <a:r>
              <a:rPr lang="en-US" sz="2200" dirty="0">
                <a:latin typeface="Monaco" pitchFamily="2" charset="77"/>
              </a:rPr>
              <a:t> - </a:t>
            </a:r>
            <a:r>
              <a:rPr lang="en-US" sz="2200" dirty="0" err="1">
                <a:latin typeface="Monaco" pitchFamily="2" charset="77"/>
              </a:rPr>
              <a:t>ord</a:t>
            </a:r>
            <a:r>
              <a:rPr lang="en-US" sz="2200" dirty="0">
                <a:latin typeface="Monaco" pitchFamily="2" charset="77"/>
              </a:rPr>
              <a:t>(doc[</a:t>
            </a:r>
            <a:r>
              <a:rPr lang="en-US" sz="2200" dirty="0" err="1">
                <a:latin typeface="Monaco" pitchFamily="2" charset="77"/>
              </a:rPr>
              <a:t>i</a:t>
            </a:r>
            <a:r>
              <a:rPr lang="en-US" sz="2200" dirty="0">
                <a:latin typeface="Monaco" pitchFamily="2" charset="77"/>
              </a:rPr>
              <a:t>]) + </a:t>
            </a:r>
            <a:r>
              <a:rPr lang="en-US" sz="2200" dirty="0" err="1">
                <a:latin typeface="Monaco" pitchFamily="2" charset="77"/>
              </a:rPr>
              <a:t>ord</a:t>
            </a:r>
            <a:r>
              <a:rPr lang="en-US" sz="2200" dirty="0">
                <a:latin typeface="Monaco" pitchFamily="2" charset="77"/>
              </a:rPr>
              <a:t>(doc[</a:t>
            </a:r>
            <a:r>
              <a:rPr lang="en-US" sz="2200" dirty="0" err="1">
                <a:latin typeface="Monaco" pitchFamily="2" charset="77"/>
              </a:rPr>
              <a:t>i+m</a:t>
            </a:r>
            <a:r>
              <a:rPr lang="en-US" sz="2200" dirty="0">
                <a:latin typeface="Monaco" pitchFamily="2" charset="77"/>
              </a:rPr>
              <a:t>])  # roll it!</a:t>
            </a:r>
          </a:p>
          <a:p>
            <a:r>
              <a:rPr lang="en-US" dirty="0"/>
              <a:t>What about finding all occurrences of s in doc?</a:t>
            </a:r>
          </a:p>
          <a:p>
            <a:r>
              <a:rPr lang="en-US" dirty="0"/>
              <a:t>Can check for k strings as we go along not just 1 using O(1) </a:t>
            </a:r>
            <a:r>
              <a:rPr lang="en-US" dirty="0" err="1"/>
              <a:t>hashtable</a:t>
            </a:r>
            <a:endParaRPr lang="en-US" dirty="0"/>
          </a:p>
          <a:p>
            <a:r>
              <a:rPr lang="en-US" dirty="0"/>
              <a:t>Algorithm is O(nm) since a weak hash function could cause us to compare s at each position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5BA943-1861-2042-A967-90C4E57FE7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6968" y="-1"/>
            <a:ext cx="5112901" cy="1583473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7623018" y="1583472"/>
            <a:ext cx="416459" cy="815696"/>
          </a:xfrm>
          <a:prstGeom prst="straightConnector1">
            <a:avLst/>
          </a:prstGeom>
          <a:ln>
            <a:solidFill>
              <a:srgbClr val="E475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0125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17FC3-B095-C849-923D-567A1C7B8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this the best we can do?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B1742C-16B0-E74C-A024-D4E1F6C187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51641" y="1825625"/>
                <a:ext cx="11109435" cy="4351338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/>
                  <a:t>Can we do better than this O(nm) or even O(</a:t>
                </a:r>
                <a:r>
                  <a:rPr lang="en-US" dirty="0" err="1"/>
                  <a:t>n+m</a:t>
                </a:r>
                <a:r>
                  <a:rPr lang="en-US" dirty="0"/>
                  <a:t>) algorithms?</a:t>
                </a:r>
              </a:p>
              <a:p>
                <a:r>
                  <a:rPr lang="en-US" dirty="0"/>
                  <a:t>Yes. First, consider a hash table, which is O(1) for n words, if we prepare a proper side data structure beforehand once for O(n), and you let me search for words instead of arbitrary strings</a:t>
                </a:r>
              </a:p>
              <a:p>
                <a:r>
                  <a:rPr lang="en-US" dirty="0"/>
                  <a:t>But, relies on good hash function for good distribution and we still must search buckets of average size k; that means O(1) is really hiding O(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𝑚𝑘</m:t>
                    </m:r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If we are counting string compares not chars then O(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𝑚𝑘</m:t>
                    </m:r>
                  </m:oMath>
                </a14:m>
                <a:r>
                  <a:rPr lang="en-US" dirty="0"/>
                  <a:t>) = O(1)</a:t>
                </a:r>
              </a:p>
              <a:p>
                <a:r>
                  <a:rPr lang="en-US" dirty="0"/>
                  <a:t>Constant on that complexity can be kind of high</a:t>
                </a:r>
              </a:p>
              <a:p>
                <a:r>
                  <a:rPr lang="en-US" dirty="0"/>
                  <a:t>I claim we can search for any string in doc in O(m); how is this possible?!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B1742C-16B0-E74C-A024-D4E1F6C187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1641" y="1825625"/>
                <a:ext cx="11109435" cy="4351338"/>
              </a:xfrm>
              <a:blipFill>
                <a:blip r:embed="rId2"/>
                <a:stretch>
                  <a:fillRect l="-914" t="-2035" r="-12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8269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sf" id="{A291714E-D792-6043-B4EF-65EF2F87B769}" vid="{96EE3A04-EE60-9E4C-8038-064EAFFB50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usf</Template>
  <TotalTime>399</TotalTime>
  <Words>2233</Words>
  <Application>Microsoft Macintosh PowerPoint</Application>
  <PresentationFormat>Widescreen</PresentationFormat>
  <Paragraphs>190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Cambria Math</vt:lpstr>
      <vt:lpstr>Monaco</vt:lpstr>
      <vt:lpstr>Office Theme</vt:lpstr>
      <vt:lpstr>Searching</vt:lpstr>
      <vt:lpstr>Common searching/membership strategies</vt:lpstr>
      <vt:lpstr>Binary search (review sort of)</vt:lpstr>
      <vt:lpstr>Compare to (tail-)recursive version</vt:lpstr>
      <vt:lpstr>String matching</vt:lpstr>
      <vt:lpstr>Hash searches</vt:lpstr>
      <vt:lpstr>Rabin-Karp (almost)</vt:lpstr>
      <vt:lpstr>More details</vt:lpstr>
      <vt:lpstr>Is this the best we can do?</vt:lpstr>
      <vt:lpstr>Revisit recursive bucket sort</vt:lpstr>
      <vt:lpstr>“Tries” or Prefix Trees</vt:lpstr>
      <vt:lpstr>Adding string s to TRIE</vt:lpstr>
      <vt:lpstr>Implementation</vt:lpstr>
      <vt:lpstr>Words that are prefixes of other words</vt:lpstr>
      <vt:lpstr>Searching a Trie (with analogies)</vt:lpstr>
      <vt:lpstr>Can search for word sequences too</vt:lpstr>
      <vt:lpstr>Edge dictionaries are O(1) but…</vt:lpstr>
      <vt:lpstr>Exercise: Brute force dictionary search</vt:lpstr>
      <vt:lpstr>Exercise: Build Trie from dictionary of words</vt:lpstr>
      <vt:lpstr>Exercise: find all words starting with prefix</vt:lpstr>
      <vt:lpstr>Exercise: Build a suffix tree</vt:lpstr>
      <vt:lpstr>Exercise: Given misspelled words off by 1 letter only, find all possible words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Searching</dc:title>
  <dc:creator>Microsoft Office User</dc:creator>
  <cp:lastModifiedBy>Terence Parr</cp:lastModifiedBy>
  <cp:revision>104</cp:revision>
  <cp:lastPrinted>2019-02-21T21:32:24Z</cp:lastPrinted>
  <dcterms:created xsi:type="dcterms:W3CDTF">2019-02-21T01:47:23Z</dcterms:created>
  <dcterms:modified xsi:type="dcterms:W3CDTF">2021-04-20T17:55:16Z</dcterms:modified>
</cp:coreProperties>
</file>