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60" r:id="rId5"/>
    <p:sldId id="257" r:id="rId6"/>
    <p:sldId id="261" r:id="rId7"/>
    <p:sldId id="268" r:id="rId8"/>
    <p:sldId id="267" r:id="rId9"/>
    <p:sldId id="265" r:id="rId10"/>
    <p:sldId id="266" r:id="rId11"/>
    <p:sldId id="270" r:id="rId12"/>
    <p:sldId id="263" r:id="rId13"/>
    <p:sldId id="273" r:id="rId14"/>
    <p:sldId id="282"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942"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E37904-F8A2-4E51-8C8D-2EB9E27B435C}" type="datetime1">
              <a:rPr lang="fr-FR" smtClean="0"/>
              <a:t>27/05/2024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fr-FR" smtClean="0"/>
              <a:t>‹N°›</a:t>
            </a:fld>
            <a:endParaRPr lang="fr-FR"/>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B870E99-AA52-4646-AE77-854CDBAA685F}" type="datetime1">
              <a:rPr lang="fr-FR" noProof="0" smtClean="0"/>
              <a:t>27/05/2024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fr-FR" noProof="0" smtClean="0"/>
              <a:t>‹N°›</a:t>
            </a:fld>
            <a:endParaRPr lang="fr-FR" noProof="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B524A772-5D94-4F12-8B86-44D4FB26368F}" type="slidenum">
              <a:rPr lang="fr-FR" smtClean="0"/>
              <a:t>1</a:t>
            </a:fld>
            <a:endParaRPr lang="fr-FR" dirty="0"/>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B524A772-5D94-4F12-8B86-44D4FB26368F}" type="slidenum">
              <a:rPr lang="fr-FR" smtClean="0"/>
              <a:t>2</a:t>
            </a:fld>
            <a:endParaRPr lang="fr-FR" dirty="0"/>
          </a:p>
        </p:txBody>
      </p:sp>
    </p:spTree>
    <p:extLst>
      <p:ext uri="{BB962C8B-B14F-4D97-AF65-F5344CB8AC3E}">
        <p14:creationId xmlns:p14="http://schemas.microsoft.com/office/powerpoint/2010/main" val="80161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e 18"/>
          <p:cNvGrpSpPr/>
          <p:nvPr/>
        </p:nvGrpSpPr>
        <p:grpSpPr>
          <a:xfrm>
            <a:off x="546100" y="-4763"/>
            <a:ext cx="5014912" cy="6862763"/>
            <a:chOff x="2928938" y="-4763"/>
            <a:chExt cx="5014912" cy="6862763"/>
          </a:xfrm>
        </p:grpSpPr>
        <p:sp>
          <p:nvSpPr>
            <p:cNvPr id="22" name="Forme libre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orme libre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orme libre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orme libre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orme libre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orme libre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re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fr-FR" noProof="0"/>
          </a:p>
        </p:txBody>
      </p:sp>
      <p:sp>
        <p:nvSpPr>
          <p:cNvPr id="4" name="Espace réservé de la date 3"/>
          <p:cNvSpPr>
            <a:spLocks noGrp="1"/>
          </p:cNvSpPr>
          <p:nvPr>
            <p:ph type="dt" sz="half" idx="10"/>
          </p:nvPr>
        </p:nvSpPr>
        <p:spPr/>
        <p:txBody>
          <a:bodyPr rtlCol="0"/>
          <a:lstStyle/>
          <a:p>
            <a:pPr rtl="0"/>
            <a:fld id="{92F9D518-8649-489B-BB33-D28509A22E05}" type="datetime1">
              <a:rPr lang="fr-FR" noProof="0" smtClean="0"/>
              <a:t>27/05/2024</a:t>
            </a:fld>
            <a:endParaRPr lang="fr-FR" noProof="0"/>
          </a:p>
        </p:txBody>
      </p:sp>
      <p:sp>
        <p:nvSpPr>
          <p:cNvPr id="5" name="Espace réservé au pied de page 4"/>
          <p:cNvSpPr>
            <a:spLocks noGrp="1"/>
          </p:cNvSpPr>
          <p:nvPr>
            <p:ph type="ftr" sz="quarter" idx="11"/>
          </p:nvPr>
        </p:nvSpPr>
        <p:spPr>
          <a:xfrm>
            <a:off x="5332412" y="5883275"/>
            <a:ext cx="4324044" cy="365125"/>
          </a:xfrm>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en-US" noProof="0"/>
              <a:t>Click to edit Master title style</a:t>
            </a:r>
            <a:endParaRPr lang="fr-FR" noProof="0"/>
          </a:p>
        </p:txBody>
      </p:sp>
      <p:sp>
        <p:nvSpPr>
          <p:cNvPr id="3" name="Espace réservé d’image 2"/>
          <p:cNvSpPr>
            <a:spLocks noGrp="1" noChangeAspect="1"/>
          </p:cNvSpPr>
          <p:nvPr>
            <p:ph type="pic" idx="1" hasCustomPrompt="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FCC7B47-4A16-4F08-B8DA-AC391B64504B}" type="datetime1">
              <a:rPr lang="fr-FR" noProof="0" smtClean="0"/>
              <a:t>27/05/2024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2F86DF59-5A5B-4FEF-8DB6-0C2A55E7E7C1}"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Zone de texte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5" name="Zone de texte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2" name="Titr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n-US" noProof="0"/>
              <a:t>Click to edit Master title style</a:t>
            </a:r>
            <a:endParaRPr lang="fr-FR" noProof="0"/>
          </a:p>
        </p:txBody>
      </p:sp>
      <p:sp>
        <p:nvSpPr>
          <p:cNvPr id="10" name="Espace réservé du texte 9"/>
          <p:cNvSpPr>
            <a:spLocks noGrp="1"/>
          </p:cNvSpPr>
          <p:nvPr>
            <p:ph type="body" sz="quarter" idx="13" hasCustomPrompt="1"/>
          </p:nvPr>
        </p:nvSpPr>
        <p:spPr>
          <a:xfrm>
            <a:off x="2436811" y="3428999"/>
            <a:ext cx="8532815" cy="381000"/>
          </a:xfrm>
        </p:spPr>
        <p:txBody>
          <a:bodyPr rtlCol="0"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1" y="4343400"/>
            <a:ext cx="10018711"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128E9C51-022A-4F13-BB3C-03F56F5A921F}"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22DDCEBF-B043-4B9E-8C3E-4EFCD3F41DCE}"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14" name="Zone de texte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5" name="Zone de texte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2" name="Titr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n-US" noProof="0"/>
              <a:t>Click to edit Master title style</a:t>
            </a:r>
            <a:endParaRPr lang="fr-FR" noProof="0"/>
          </a:p>
        </p:txBody>
      </p:sp>
      <p:sp>
        <p:nvSpPr>
          <p:cNvPr id="10" name="Espace réservé du texte 9"/>
          <p:cNvSpPr>
            <a:spLocks noGrp="1"/>
          </p:cNvSpPr>
          <p:nvPr>
            <p:ph type="body" sz="quarter" idx="13" hasCustomPrompt="1"/>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F1B3261F-29AB-42FA-A6B2-5460097CD73F}"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en-US" noProof="0"/>
              <a:t>Click to edit Master title style</a:t>
            </a:r>
            <a:endParaRPr lang="fr-FR" noProof="0"/>
          </a:p>
        </p:txBody>
      </p:sp>
      <p:sp>
        <p:nvSpPr>
          <p:cNvPr id="10" name="Espace réservé du texte 9"/>
          <p:cNvSpPr>
            <a:spLocks noGrp="1"/>
          </p:cNvSpPr>
          <p:nvPr>
            <p:ph type="body" sz="quarter" idx="13" hasCustomPrompt="1"/>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FFDACB55-9337-45E2-88D4-1E57BA85153F}"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ctr">
              <a:defRPr/>
            </a:lvl1pPr>
          </a:lstStyle>
          <a:p>
            <a:pPr rtl="0"/>
            <a:r>
              <a:rPr lang="en-US" noProof="0"/>
              <a:t>Click to edit Master title style</a:t>
            </a:r>
            <a:endParaRPr lang="fr-FR" noProof="0"/>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83731E36-CB5F-4FF2-BDF3-1992490BAE76}"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732655" y="685800"/>
            <a:ext cx="1770369" cy="5105400"/>
          </a:xfrm>
        </p:spPr>
        <p:txBody>
          <a:bodyPr vert="eaVert" rtlCol="0"/>
          <a:lstStyle/>
          <a:p>
            <a:pPr rtl="0"/>
            <a:r>
              <a:rPr lang="en-US" noProof="0"/>
              <a:t>Click to edit Master title style</a:t>
            </a:r>
            <a:endParaRPr lang="fr-FR" noProof="0"/>
          </a:p>
        </p:txBody>
      </p:sp>
      <p:sp>
        <p:nvSpPr>
          <p:cNvPr id="3" name="Espace réservé du texte vertical 2"/>
          <p:cNvSpPr>
            <a:spLocks noGrp="1"/>
          </p:cNvSpPr>
          <p:nvPr>
            <p:ph type="body" orient="vert" idx="1" hasCustomPrompt="1"/>
          </p:nvPr>
        </p:nvSpPr>
        <p:spPr>
          <a:xfrm>
            <a:off x="1484312" y="685800"/>
            <a:ext cx="8019742" cy="5105400"/>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25BCDBD-CCBE-4A60-BC5D-721CE2F626BF}"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77623EB-919B-4CDC-8685-EA99111A60FD}"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951856" y="5867131"/>
            <a:ext cx="551167" cy="365125"/>
          </a:xfrm>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72279" y="2666999"/>
            <a:ext cx="8930747" cy="2110382"/>
          </a:xfrm>
        </p:spPr>
        <p:txBody>
          <a:bodyPr rtlCol="0" anchor="b"/>
          <a:lstStyle>
            <a:lvl1pPr algn="r">
              <a:defRPr sz="4000" b="0" cap="none"/>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F7705381-BAB4-4BF2-AA93-EDF4DCBEF018}" type="datetime1">
              <a:rPr lang="fr-FR" noProof="0" smtClean="0"/>
              <a:t>27/05/2024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84311" y="685800"/>
            <a:ext cx="10018713" cy="1752599"/>
          </a:xfrm>
        </p:spPr>
        <p:txBody>
          <a:bodyPr rtlCol="0"/>
          <a:lstStyle/>
          <a:p>
            <a:pPr rtl="0"/>
            <a:r>
              <a:rPr lang="en-US" noProof="0"/>
              <a:t>Click to edit Master title style</a:t>
            </a:r>
            <a:endParaRPr lang="fr-FR" noProof="0"/>
          </a:p>
        </p:txBody>
      </p:sp>
      <p:sp>
        <p:nvSpPr>
          <p:cNvPr id="3" name="Espace réservé du contenu 2"/>
          <p:cNvSpPr>
            <a:spLocks noGrp="1"/>
          </p:cNvSpPr>
          <p:nvPr>
            <p:ph sz="half" idx="1" hasCustomPrompt="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228FF31-9269-44DF-8496-200E8219D806}" type="datetime1">
              <a:rPr lang="fr-FR" noProof="0" smtClean="0"/>
              <a:t>27/05/2024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C9D22F9-D383-48E8-8852-1F0EAED4A62D}" type="datetime1">
              <a:rPr lang="fr-FR" noProof="0" smtClean="0"/>
              <a:t>27/05/2024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fld id="{DB4E3E52-AAD2-4419-810A-F7B6DFCCD699}" type="datetime1">
              <a:rPr lang="fr-FR" noProof="0" smtClean="0"/>
              <a:t>27/05/2024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6FE0EBD-1D52-403E-BE5A-555260D573F4}" type="datetime1">
              <a:rPr lang="fr-FR" noProof="0" smtClean="0"/>
              <a:t>27/05/2024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en-US" noProof="0"/>
              <a:t>Click to edit Master title style</a:t>
            </a:r>
            <a:endParaRPr lang="fr-FR" noProof="0"/>
          </a:p>
        </p:txBody>
      </p:sp>
      <p:sp>
        <p:nvSpPr>
          <p:cNvPr id="3" name="Espace réservé du contenu 2"/>
          <p:cNvSpPr>
            <a:spLocks noGrp="1"/>
          </p:cNvSpPr>
          <p:nvPr>
            <p:ph idx="1" hasCustomPrompt="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8D3D898-DB9E-49AD-9036-0F1A55D0B976}" type="datetime1">
              <a:rPr lang="fr-FR" noProof="0" smtClean="0"/>
              <a:t>27/05/2024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en-US" noProof="0"/>
              <a:t>Click to edit Master title style</a:t>
            </a:r>
            <a:endParaRPr lang="fr-FR" noProof="0"/>
          </a:p>
        </p:txBody>
      </p:sp>
      <p:sp>
        <p:nvSpPr>
          <p:cNvPr id="14" name="Espace réservé d’image 2"/>
          <p:cNvSpPr>
            <a:spLocks noGrp="1" noChangeAspect="1"/>
          </p:cNvSpPr>
          <p:nvPr>
            <p:ph type="pic" idx="1" hasCustomPrompt="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F4D8DF9-0BA4-4AB2-AAA6-30FBCBC7CA7D}" type="datetime1">
              <a:rPr lang="fr-FR" noProof="0" smtClean="0"/>
              <a:t>27/05/2024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e 6"/>
          <p:cNvGrpSpPr/>
          <p:nvPr/>
        </p:nvGrpSpPr>
        <p:grpSpPr>
          <a:xfrm>
            <a:off x="150812" y="0"/>
            <a:ext cx="2436813" cy="6858001"/>
            <a:chOff x="1320800" y="0"/>
            <a:chExt cx="2436813" cy="6858001"/>
          </a:xfrm>
        </p:grpSpPr>
        <p:sp>
          <p:nvSpPr>
            <p:cNvPr id="8" name="Forme libre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orme libre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orme libre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orme libre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orme libre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orme libre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Espace réservé du titre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DE4D3EC-82F2-4A04-9DFA-8688BFE7672E}" type="datetime1">
              <a:rPr lang="fr-FR" noProof="0" smtClean="0"/>
              <a:t>27/05/2024</a:t>
            </a:fld>
            <a:endParaRPr lang="fr-FR" noProof="0"/>
          </a:p>
        </p:txBody>
      </p:sp>
      <p:sp>
        <p:nvSpPr>
          <p:cNvPr id="5" name="Espace réservé du pied de page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fr-FR" noProof="0" smtClean="0"/>
              <a:pPr rtl="0"/>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3" name="Groupe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orme libre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e libre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e libre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e libre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e libre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e libre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rtlCol="0">
            <a:normAutofit/>
          </a:bodyPr>
          <a:lstStyle/>
          <a:p>
            <a:pPr algn="l"/>
            <a:r>
              <a:rPr lang="fr-FR" sz="6200" dirty="0">
                <a:solidFill>
                  <a:schemeClr val="accent3">
                    <a:lumMod val="60000"/>
                    <a:lumOff val="40000"/>
                  </a:schemeClr>
                </a:solidFill>
              </a:rPr>
              <a:t>Mini-Projet :</a:t>
            </a:r>
            <a:br>
              <a:rPr lang="fr-FR" sz="6200" dirty="0"/>
            </a:br>
            <a:r>
              <a:rPr lang="fr-FR" sz="6200" dirty="0"/>
              <a:t>      Lunar Lander</a:t>
            </a:r>
          </a:p>
        </p:txBody>
      </p:sp>
      <p:sp>
        <p:nvSpPr>
          <p:cNvPr id="3" name="Sous-titre 2">
            <a:extLst>
              <a:ext uri="{FF2B5EF4-FFF2-40B4-BE49-F238E27FC236}">
                <a16:creationId xmlns:a16="http://schemas.microsoft.com/office/drawing/2014/main" id="{1FBBDE4E-FFA3-44D5-BA0B-7575E2214B7C}"/>
              </a:ext>
            </a:extLst>
          </p:cNvPr>
          <p:cNvSpPr>
            <a:spLocks noGrp="1"/>
          </p:cNvSpPr>
          <p:nvPr>
            <p:ph type="subTitle" idx="1"/>
          </p:nvPr>
        </p:nvSpPr>
        <p:spPr>
          <a:xfrm>
            <a:off x="1669066" y="4636068"/>
            <a:ext cx="7178070" cy="1795961"/>
          </a:xfrm>
        </p:spPr>
        <p:txBody>
          <a:bodyPr rtlCol="0">
            <a:normAutofit/>
          </a:bodyPr>
          <a:lstStyle/>
          <a:p>
            <a:pPr algn="l" rtl="0"/>
            <a:r>
              <a:rPr lang="en-US" dirty="0"/>
              <a:t>	Present</a:t>
            </a:r>
            <a:r>
              <a:rPr lang="fr-FR" dirty="0"/>
              <a:t>é</a:t>
            </a:r>
            <a:r>
              <a:rPr lang="en-US" dirty="0"/>
              <a:t> par : AFROUKH Oussama</a:t>
            </a:r>
          </a:p>
          <a:p>
            <a:pPr algn="l" rtl="0"/>
            <a:r>
              <a:rPr lang="en-US" dirty="0"/>
              <a:t>			</a:t>
            </a:r>
          </a:p>
          <a:p>
            <a:pPr algn="l" rtl="0"/>
            <a:endParaRPr lang="en-US" dirty="0"/>
          </a:p>
          <a:p>
            <a:pPr algn="l" rtl="0"/>
            <a:r>
              <a:rPr lang="fr-FR" dirty="0"/>
              <a:t>		       Année universitaire 2023-2024</a:t>
            </a:r>
          </a:p>
        </p:txBody>
      </p:sp>
      <p:pic>
        <p:nvPicPr>
          <p:cNvPr id="8" name="Image 7">
            <a:extLst>
              <a:ext uri="{FF2B5EF4-FFF2-40B4-BE49-F238E27FC236}">
                <a16:creationId xmlns:a16="http://schemas.microsoft.com/office/drawing/2014/main" id="{36ECF254-5D53-6387-C81A-A3ADE68BF26D}"/>
              </a:ext>
            </a:extLst>
          </p:cNvPr>
          <p:cNvPicPr>
            <a:picLocks noChangeAspect="1"/>
          </p:cNvPicPr>
          <p:nvPr/>
        </p:nvPicPr>
        <p:blipFill>
          <a:blip r:embed="rId3"/>
          <a:stretch>
            <a:fillRect/>
          </a:stretch>
        </p:blipFill>
        <p:spPr>
          <a:xfrm>
            <a:off x="2649661" y="420398"/>
            <a:ext cx="5629736" cy="1476936"/>
          </a:xfrm>
          <a:prstGeom prst="rect">
            <a:avLst/>
          </a:prstGeom>
        </p:spPr>
      </p:pic>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9C02A-588F-C729-98AE-B71FF2445694}"/>
              </a:ext>
            </a:extLst>
          </p:cNvPr>
          <p:cNvSpPr>
            <a:spLocks noGrp="1"/>
          </p:cNvSpPr>
          <p:nvPr>
            <p:ph type="title"/>
          </p:nvPr>
        </p:nvSpPr>
        <p:spPr/>
        <p:txBody>
          <a:bodyPr/>
          <a:lstStyle/>
          <a:p>
            <a:r>
              <a:rPr lang="fr-FR" dirty="0"/>
              <a:t>Evaluation du modèle</a:t>
            </a:r>
          </a:p>
        </p:txBody>
      </p:sp>
      <p:pic>
        <p:nvPicPr>
          <p:cNvPr id="5" name="Espace réservé du contenu 4">
            <a:extLst>
              <a:ext uri="{FF2B5EF4-FFF2-40B4-BE49-F238E27FC236}">
                <a16:creationId xmlns:a16="http://schemas.microsoft.com/office/drawing/2014/main" id="{2B1795D1-9736-E7DC-5C6F-EF9C7DECF1F7}"/>
              </a:ext>
            </a:extLst>
          </p:cNvPr>
          <p:cNvPicPr>
            <a:picLocks noGrp="1" noChangeAspect="1"/>
          </p:cNvPicPr>
          <p:nvPr>
            <p:ph idx="1"/>
          </p:nvPr>
        </p:nvPicPr>
        <p:blipFill>
          <a:blip r:embed="rId3"/>
          <a:stretch>
            <a:fillRect/>
          </a:stretch>
        </p:blipFill>
        <p:spPr>
          <a:xfrm>
            <a:off x="1274450" y="3572825"/>
            <a:ext cx="10018712" cy="1693554"/>
          </a:xfrm>
        </p:spPr>
      </p:pic>
      <p:sp>
        <p:nvSpPr>
          <p:cNvPr id="6" name="ZoneTexte 5">
            <a:extLst>
              <a:ext uri="{FF2B5EF4-FFF2-40B4-BE49-F238E27FC236}">
                <a16:creationId xmlns:a16="http://schemas.microsoft.com/office/drawing/2014/main" id="{828BD14B-EF7B-7B9D-D0D9-CF4B6ADCA3BD}"/>
              </a:ext>
            </a:extLst>
          </p:cNvPr>
          <p:cNvSpPr txBox="1"/>
          <p:nvPr/>
        </p:nvSpPr>
        <p:spPr>
          <a:xfrm>
            <a:off x="1806456" y="2774779"/>
            <a:ext cx="9374421" cy="461665"/>
          </a:xfrm>
          <a:prstGeom prst="rect">
            <a:avLst/>
          </a:prstGeom>
          <a:noFill/>
        </p:spPr>
        <p:txBody>
          <a:bodyPr wrap="square" rtlCol="0">
            <a:spAutoFit/>
          </a:bodyPr>
          <a:lstStyle/>
          <a:p>
            <a:r>
              <a:rPr lang="en-US" sz="2400" dirty="0">
                <a:latin typeface="Aptos" panose="020B0004020202020204" pitchFamily="34" charset="0"/>
                <a:cs typeface="Arabic Typesetting" panose="03020402040406030203" pitchFamily="66" charset="-78"/>
              </a:rPr>
              <a:t>La r</a:t>
            </a:r>
            <a:r>
              <a:rPr lang="fr-FR" sz="2400" dirty="0">
                <a:latin typeface="Aptos" panose="020B0004020202020204" pitchFamily="34" charset="0"/>
                <a:cs typeface="Arabic Typesetting" panose="03020402040406030203" pitchFamily="66" charset="-78"/>
              </a:rPr>
              <a:t>é</a:t>
            </a:r>
            <a:r>
              <a:rPr lang="en-US" sz="2400" dirty="0" err="1">
                <a:latin typeface="Aptos" panose="020B0004020202020204" pitchFamily="34" charset="0"/>
                <a:cs typeface="Arabic Typesetting" panose="03020402040406030203" pitchFamily="66" charset="-78"/>
              </a:rPr>
              <a:t>compense</a:t>
            </a:r>
            <a:r>
              <a:rPr lang="en-US" sz="2400" dirty="0">
                <a:latin typeface="Aptos" panose="020B0004020202020204" pitchFamily="34" charset="0"/>
                <a:cs typeface="Arabic Typesetting" panose="03020402040406030203" pitchFamily="66" charset="-78"/>
              </a:rPr>
              <a:t> </a:t>
            </a:r>
            <a:r>
              <a:rPr lang="en-US" sz="2400" dirty="0" err="1">
                <a:latin typeface="Aptos" panose="020B0004020202020204" pitchFamily="34" charset="0"/>
                <a:cs typeface="Arabic Typesetting" panose="03020402040406030203" pitchFamily="66" charset="-78"/>
              </a:rPr>
              <a:t>moyenne</a:t>
            </a:r>
            <a:r>
              <a:rPr lang="en-US" sz="2400" dirty="0">
                <a:latin typeface="Aptos" panose="020B0004020202020204" pitchFamily="34" charset="0"/>
                <a:cs typeface="Arabic Typesetting" panose="03020402040406030203" pitchFamily="66" charset="-78"/>
              </a:rPr>
              <a:t> 263.65  avec un </a:t>
            </a:r>
            <a:r>
              <a:rPr lang="en-US" sz="2400" dirty="0" err="1">
                <a:latin typeface="Aptos" panose="020B0004020202020204" pitchFamily="34" charset="0"/>
                <a:cs typeface="Arabic Typesetting" panose="03020402040406030203" pitchFamily="66" charset="-78"/>
              </a:rPr>
              <a:t>écart</a:t>
            </a:r>
            <a:r>
              <a:rPr lang="en-US" sz="2400" dirty="0">
                <a:latin typeface="Aptos" panose="020B0004020202020204" pitchFamily="34" charset="0"/>
                <a:cs typeface="Arabic Typesetting" panose="03020402040406030203" pitchFamily="66" charset="-78"/>
              </a:rPr>
              <a:t>-type 12.86</a:t>
            </a:r>
            <a:endParaRPr lang="fr-FR" sz="2400" dirty="0">
              <a:latin typeface="Aptos" panose="020B0004020202020204" pitchFamily="34" charset="0"/>
              <a:cs typeface="Arabic Typesetting" panose="03020402040406030203" pitchFamily="66" charset="-78"/>
            </a:endParaRPr>
          </a:p>
        </p:txBody>
      </p:sp>
    </p:spTree>
    <p:extLst>
      <p:ext uri="{BB962C8B-B14F-4D97-AF65-F5344CB8AC3E}">
        <p14:creationId xmlns:p14="http://schemas.microsoft.com/office/powerpoint/2010/main" val="287188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9C02A-588F-C729-98AE-B71FF2445694}"/>
              </a:ext>
            </a:extLst>
          </p:cNvPr>
          <p:cNvSpPr>
            <a:spLocks noGrp="1"/>
          </p:cNvSpPr>
          <p:nvPr>
            <p:ph type="title"/>
          </p:nvPr>
        </p:nvSpPr>
        <p:spPr/>
        <p:txBody>
          <a:bodyPr/>
          <a:lstStyle/>
          <a:p>
            <a:r>
              <a:rPr lang="en-US" dirty="0"/>
              <a:t>Conclusion</a:t>
            </a:r>
            <a:endParaRPr lang="fr-FR" dirty="0"/>
          </a:p>
        </p:txBody>
      </p:sp>
      <p:sp>
        <p:nvSpPr>
          <p:cNvPr id="4" name="Espace réservé du contenu 3">
            <a:extLst>
              <a:ext uri="{FF2B5EF4-FFF2-40B4-BE49-F238E27FC236}">
                <a16:creationId xmlns:a16="http://schemas.microsoft.com/office/drawing/2014/main" id="{87F34E7F-29D9-E84A-7649-8594EE15173A}"/>
              </a:ext>
            </a:extLst>
          </p:cNvPr>
          <p:cNvSpPr>
            <a:spLocks noGrp="1"/>
          </p:cNvSpPr>
          <p:nvPr>
            <p:ph idx="1"/>
          </p:nvPr>
        </p:nvSpPr>
        <p:spPr>
          <a:xfrm>
            <a:off x="1723014" y="2127354"/>
            <a:ext cx="10468986" cy="4183505"/>
          </a:xfrm>
        </p:spPr>
        <p:txBody>
          <a:bodyPr>
            <a:normAutofit/>
          </a:bodyPr>
          <a:lstStyle/>
          <a:p>
            <a:pPr marL="0" indent="0" algn="l">
              <a:buNone/>
            </a:pPr>
            <a:endParaRPr lang="fr-FR" b="1" i="0" dirty="0">
              <a:solidFill>
                <a:srgbClr val="1F1F1F"/>
              </a:solidFill>
              <a:effectLst/>
              <a:highlight>
                <a:srgbClr val="FFFFFF"/>
              </a:highlight>
              <a:latin typeface="Google Sans"/>
            </a:endParaRPr>
          </a:p>
          <a:p>
            <a:pPr algn="l"/>
            <a:r>
              <a:rPr lang="fr-FR" b="0" i="0" dirty="0">
                <a:solidFill>
                  <a:srgbClr val="1F1F1F"/>
                </a:solidFill>
                <a:effectLst/>
                <a:latin typeface="Google Sans"/>
              </a:rPr>
              <a:t>L'apprentissage par renforcement (RL) est un domaine fascinant de l'intelligence artificielle qui permet aux agents d'apprendre à prendre des décisions optimales dans des environnements complexes en interagissant avec eux et en recevant des récompenses ou des pénalités pour leurs actions. Contrairement aux méthodes d'apprentissage automatique traditionnelles où les données d'entraînement sont étiquetées.</a:t>
            </a:r>
          </a:p>
          <a:p>
            <a:pPr algn="l"/>
            <a:endParaRPr lang="fr-FR" dirty="0"/>
          </a:p>
        </p:txBody>
      </p:sp>
    </p:spTree>
    <p:extLst>
      <p:ext uri="{BB962C8B-B14F-4D97-AF65-F5344CB8AC3E}">
        <p14:creationId xmlns:p14="http://schemas.microsoft.com/office/powerpoint/2010/main" val="54337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3" name="Groupe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orme libre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orme libre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orme libre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orme libre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orme libre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orme libre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rtlCol="0">
            <a:normAutofit/>
          </a:bodyPr>
          <a:lstStyle/>
          <a:p>
            <a:pPr algn="l"/>
            <a:r>
              <a:rPr lang="fr-FR" dirty="0"/>
              <a:t>Table de contenu</a:t>
            </a:r>
          </a:p>
        </p:txBody>
      </p:sp>
      <p:sp>
        <p:nvSpPr>
          <p:cNvPr id="3" name="Espace réservé du contenu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411825" cy="3029263"/>
          </a:xfrm>
        </p:spPr>
        <p:txBody>
          <a:bodyPr rtlCol="0" anchor="t">
            <a:normAutofit/>
          </a:bodyPr>
          <a:lstStyle/>
          <a:p>
            <a:r>
              <a:rPr lang="fr-FR" sz="1800" dirty="0"/>
              <a:t>Introduction</a:t>
            </a:r>
          </a:p>
          <a:p>
            <a:pPr rtl="0"/>
            <a:r>
              <a:rPr lang="fr-FR" sz="1800" dirty="0"/>
              <a:t>Outils  et environnement de travail</a:t>
            </a:r>
          </a:p>
          <a:p>
            <a:r>
              <a:rPr lang="fr-FR" sz="1800" dirty="0"/>
              <a:t>Description du projet</a:t>
            </a:r>
          </a:p>
          <a:p>
            <a:pPr rtl="0"/>
            <a:r>
              <a:rPr lang="fr-FR" sz="1800" dirty="0"/>
              <a:t>Vue générale sur  PPO</a:t>
            </a:r>
          </a:p>
          <a:p>
            <a:pPr rtl="0"/>
            <a:r>
              <a:rPr lang="fr-FR" sz="1800" dirty="0"/>
              <a:t>Résultat</a:t>
            </a:r>
          </a:p>
          <a:p>
            <a:pPr rtl="0"/>
            <a:r>
              <a:rPr lang="fr-FR" sz="1800" dirty="0"/>
              <a:t>Evaluation du modèle</a:t>
            </a:r>
          </a:p>
          <a:p>
            <a:pPr rtl="0"/>
            <a:r>
              <a:rPr lang="fr-FR" sz="1800" dirty="0"/>
              <a:t>Conclusion</a:t>
            </a:r>
          </a:p>
          <a:p>
            <a:pPr rtl="0"/>
            <a:endParaRPr lang="fr-FR" sz="1800" dirty="0"/>
          </a:p>
          <a:p>
            <a:pPr rtl="0"/>
            <a:endParaRPr lang="fr-FR"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5AED-385C-9BCE-9E1D-C62547A74BD3}"/>
              </a:ext>
            </a:extLst>
          </p:cNvPr>
          <p:cNvSpPr>
            <a:spLocks noGrp="1"/>
          </p:cNvSpPr>
          <p:nvPr>
            <p:ph type="title"/>
          </p:nvPr>
        </p:nvSpPr>
        <p:spPr>
          <a:xfrm>
            <a:off x="1484309" y="432581"/>
            <a:ext cx="10018713" cy="1752599"/>
          </a:xfrm>
        </p:spPr>
        <p:txBody>
          <a:bodyPr/>
          <a:lstStyle/>
          <a:p>
            <a:r>
              <a:rPr lang="en-US" dirty="0"/>
              <a:t>Introduction</a:t>
            </a:r>
            <a:endParaRPr lang="fr-FR" dirty="0"/>
          </a:p>
        </p:txBody>
      </p:sp>
      <p:sp>
        <p:nvSpPr>
          <p:cNvPr id="3" name="Content Placeholder 2">
            <a:extLst>
              <a:ext uri="{FF2B5EF4-FFF2-40B4-BE49-F238E27FC236}">
                <a16:creationId xmlns:a16="http://schemas.microsoft.com/office/drawing/2014/main" id="{119617E3-CFDA-91F0-9156-9470C050DF1E}"/>
              </a:ext>
            </a:extLst>
          </p:cNvPr>
          <p:cNvSpPr>
            <a:spLocks noGrp="1"/>
          </p:cNvSpPr>
          <p:nvPr>
            <p:ph idx="1"/>
          </p:nvPr>
        </p:nvSpPr>
        <p:spPr>
          <a:xfrm>
            <a:off x="1593492" y="2185180"/>
            <a:ext cx="10018713" cy="3901721"/>
          </a:xfrm>
        </p:spPr>
        <p:txBody>
          <a:bodyPr>
            <a:normAutofit/>
          </a:bodyPr>
          <a:lstStyle/>
          <a:p>
            <a:pPr algn="l"/>
            <a:r>
              <a:rPr lang="en-US" dirty="0"/>
              <a:t>Nous visons a </a:t>
            </a:r>
            <a:r>
              <a:rPr lang="fr-FR" dirty="0"/>
              <a:t>résoudre</a:t>
            </a:r>
            <a:r>
              <a:rPr lang="en-US" dirty="0"/>
              <a:t> le </a:t>
            </a:r>
            <a:r>
              <a:rPr lang="fr-FR" dirty="0"/>
              <a:t>problème</a:t>
            </a:r>
            <a:r>
              <a:rPr lang="en-US" dirty="0"/>
              <a:t> de lunar lander </a:t>
            </a:r>
            <a:r>
              <a:rPr lang="fr-FR" dirty="0"/>
              <a:t>environnement</a:t>
            </a:r>
            <a:r>
              <a:rPr lang="en-US" dirty="0"/>
              <a:t> de OpenAI gym kit </a:t>
            </a:r>
            <a:r>
              <a:rPr lang="fr-FR" dirty="0"/>
              <a:t>en</a:t>
            </a:r>
            <a:r>
              <a:rPr lang="en-US" dirty="0"/>
              <a:t> </a:t>
            </a:r>
            <a:r>
              <a:rPr lang="fr-FR" dirty="0"/>
              <a:t>utilisant</a:t>
            </a:r>
            <a:r>
              <a:rPr lang="en-US" dirty="0"/>
              <a:t> les m</a:t>
            </a:r>
            <a:r>
              <a:rPr lang="fr-FR" dirty="0"/>
              <a:t>é</a:t>
            </a:r>
            <a:r>
              <a:rPr lang="fr-FR" noProof="1"/>
              <a:t>thodes</a:t>
            </a:r>
            <a:r>
              <a:rPr lang="en-US" dirty="0"/>
              <a:t> </a:t>
            </a:r>
            <a:r>
              <a:rPr lang="fr-FR" dirty="0"/>
              <a:t>d’apprentissage</a:t>
            </a:r>
            <a:r>
              <a:rPr lang="en-US" dirty="0"/>
              <a:t> par </a:t>
            </a:r>
            <a:r>
              <a:rPr lang="fr-FR" dirty="0"/>
              <a:t>renforcement</a:t>
            </a:r>
            <a:r>
              <a:rPr lang="en-US" dirty="0"/>
              <a:t>.</a:t>
            </a:r>
          </a:p>
          <a:p>
            <a:pPr algn="l"/>
            <a:r>
              <a:rPr lang="en-US" dirty="0" err="1"/>
              <a:t>L’environnement</a:t>
            </a:r>
            <a:r>
              <a:rPr lang="en-US" dirty="0"/>
              <a:t> </a:t>
            </a:r>
            <a:r>
              <a:rPr lang="fr-FR" dirty="0"/>
              <a:t>simuler</a:t>
            </a:r>
            <a:r>
              <a:rPr lang="en-US" dirty="0"/>
              <a:t> la situation dans </a:t>
            </a:r>
            <a:r>
              <a:rPr lang="en-US" dirty="0" err="1"/>
              <a:t>laquelle</a:t>
            </a:r>
            <a:r>
              <a:rPr lang="en-US" dirty="0"/>
              <a:t> un </a:t>
            </a:r>
            <a:r>
              <a:rPr lang="en-US" dirty="0" err="1"/>
              <a:t>vaisseau</a:t>
            </a:r>
            <a:r>
              <a:rPr lang="en-US" dirty="0"/>
              <a:t> doit </a:t>
            </a:r>
            <a:r>
              <a:rPr lang="en-US" dirty="0" err="1"/>
              <a:t>alunir</a:t>
            </a:r>
            <a:r>
              <a:rPr lang="fr-FR" b="0" i="0" dirty="0">
                <a:solidFill>
                  <a:srgbClr val="1F1F1F"/>
                </a:solidFill>
                <a:effectLst/>
                <a:latin typeface="Google Sans"/>
              </a:rPr>
              <a:t> à un emplacement spécifique dans des conditions de faible gravité et dispose d'un moteur physique bien défini. L'objectif principal du jeu est de diriger le vaisseau vers le pad d'atterrissage aussi doucement et en économisant le plus de carburant possible. L'espace d'état est continu comme en physique réelle, mais l'espace d'action est discret.</a:t>
            </a:r>
            <a:endParaRPr lang="fr-FR" dirty="0"/>
          </a:p>
        </p:txBody>
      </p:sp>
    </p:spTree>
    <p:extLst>
      <p:ext uri="{BB962C8B-B14F-4D97-AF65-F5344CB8AC3E}">
        <p14:creationId xmlns:p14="http://schemas.microsoft.com/office/powerpoint/2010/main" val="312016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06A4-536C-EFB5-7EBA-09E2F835C5B5}"/>
              </a:ext>
            </a:extLst>
          </p:cNvPr>
          <p:cNvSpPr>
            <a:spLocks noGrp="1"/>
          </p:cNvSpPr>
          <p:nvPr>
            <p:ph type="title"/>
          </p:nvPr>
        </p:nvSpPr>
        <p:spPr/>
        <p:txBody>
          <a:bodyPr/>
          <a:lstStyle/>
          <a:p>
            <a:r>
              <a:rPr lang="en-US" dirty="0" err="1"/>
              <a:t>Outils</a:t>
            </a:r>
            <a:r>
              <a:rPr lang="en-US" dirty="0"/>
              <a:t> et </a:t>
            </a:r>
            <a:r>
              <a:rPr lang="en-US" dirty="0" err="1"/>
              <a:t>environnement</a:t>
            </a:r>
            <a:r>
              <a:rPr lang="en-US" dirty="0"/>
              <a:t> de travail</a:t>
            </a:r>
            <a:endParaRPr lang="fr-FR" dirty="0"/>
          </a:p>
        </p:txBody>
      </p:sp>
      <p:pic>
        <p:nvPicPr>
          <p:cNvPr id="4" name="Content Placeholder 3">
            <a:extLst>
              <a:ext uri="{FF2B5EF4-FFF2-40B4-BE49-F238E27FC236}">
                <a16:creationId xmlns:a16="http://schemas.microsoft.com/office/drawing/2014/main" id="{69E0BAE8-8B89-60FE-EE76-1C176CF5B09F}"/>
              </a:ext>
            </a:extLst>
          </p:cNvPr>
          <p:cNvPicPr>
            <a:picLocks noGrp="1" noChangeAspect="1"/>
          </p:cNvPicPr>
          <p:nvPr>
            <p:ph idx="1"/>
          </p:nvPr>
        </p:nvPicPr>
        <p:blipFill>
          <a:blip r:embed="rId3"/>
          <a:stretch>
            <a:fillRect/>
          </a:stretch>
        </p:blipFill>
        <p:spPr>
          <a:xfrm>
            <a:off x="3672640" y="2491250"/>
            <a:ext cx="3993140" cy="2426386"/>
          </a:xfrm>
          <a:prstGeom prst="rect">
            <a:avLst/>
          </a:prstGeom>
        </p:spPr>
      </p:pic>
      <p:pic>
        <p:nvPicPr>
          <p:cNvPr id="5" name="Picture 4">
            <a:extLst>
              <a:ext uri="{FF2B5EF4-FFF2-40B4-BE49-F238E27FC236}">
                <a16:creationId xmlns:a16="http://schemas.microsoft.com/office/drawing/2014/main" id="{8A66A8C3-9DF3-A7C3-F7F2-4FFBB59A336F}"/>
              </a:ext>
            </a:extLst>
          </p:cNvPr>
          <p:cNvPicPr>
            <a:picLocks noChangeAspect="1"/>
          </p:cNvPicPr>
          <p:nvPr/>
        </p:nvPicPr>
        <p:blipFill>
          <a:blip r:embed="rId4"/>
          <a:stretch>
            <a:fillRect/>
          </a:stretch>
        </p:blipFill>
        <p:spPr>
          <a:xfrm>
            <a:off x="7964771" y="2491250"/>
            <a:ext cx="3427754" cy="2426386"/>
          </a:xfrm>
          <a:prstGeom prst="rect">
            <a:avLst/>
          </a:prstGeom>
        </p:spPr>
      </p:pic>
      <p:sp>
        <p:nvSpPr>
          <p:cNvPr id="9" name="TextBox 8">
            <a:extLst>
              <a:ext uri="{FF2B5EF4-FFF2-40B4-BE49-F238E27FC236}">
                <a16:creationId xmlns:a16="http://schemas.microsoft.com/office/drawing/2014/main" id="{71E1B8F4-814A-0ADE-0DBC-1E09E8922C80}"/>
              </a:ext>
            </a:extLst>
          </p:cNvPr>
          <p:cNvSpPr txBox="1"/>
          <p:nvPr/>
        </p:nvSpPr>
        <p:spPr>
          <a:xfrm>
            <a:off x="8535398" y="5343284"/>
            <a:ext cx="3123522" cy="461665"/>
          </a:xfrm>
          <a:prstGeom prst="rect">
            <a:avLst/>
          </a:prstGeom>
          <a:noFill/>
        </p:spPr>
        <p:txBody>
          <a:bodyPr wrap="square" rtlCol="0">
            <a:spAutoFit/>
          </a:bodyPr>
          <a:lstStyle/>
          <a:p>
            <a:r>
              <a:rPr lang="en-US" sz="2400" b="1" dirty="0">
                <a:solidFill>
                  <a:schemeClr val="tx1">
                    <a:lumMod val="85000"/>
                    <a:lumOff val="15000"/>
                  </a:schemeClr>
                </a:solidFill>
              </a:rPr>
              <a:t>Stable baselines 3</a:t>
            </a:r>
            <a:endParaRPr lang="fr-FR" sz="2400" b="1" dirty="0">
              <a:solidFill>
                <a:schemeClr val="tx1">
                  <a:lumMod val="85000"/>
                  <a:lumOff val="15000"/>
                </a:schemeClr>
              </a:solidFill>
            </a:endParaRPr>
          </a:p>
        </p:txBody>
      </p:sp>
      <p:sp>
        <p:nvSpPr>
          <p:cNvPr id="10" name="TextBox 9">
            <a:extLst>
              <a:ext uri="{FF2B5EF4-FFF2-40B4-BE49-F238E27FC236}">
                <a16:creationId xmlns:a16="http://schemas.microsoft.com/office/drawing/2014/main" id="{C4C74EEC-EB49-AF5B-4745-95008689F2A7}"/>
              </a:ext>
            </a:extLst>
          </p:cNvPr>
          <p:cNvSpPr txBox="1"/>
          <p:nvPr/>
        </p:nvSpPr>
        <p:spPr>
          <a:xfrm>
            <a:off x="4542258" y="5376295"/>
            <a:ext cx="3123522" cy="461665"/>
          </a:xfrm>
          <a:prstGeom prst="rect">
            <a:avLst/>
          </a:prstGeom>
          <a:noFill/>
        </p:spPr>
        <p:txBody>
          <a:bodyPr wrap="square" rtlCol="0">
            <a:spAutoFit/>
          </a:bodyPr>
          <a:lstStyle/>
          <a:p>
            <a:r>
              <a:rPr lang="en-US" sz="2400" b="1" dirty="0"/>
              <a:t>OpenAI Gym</a:t>
            </a:r>
            <a:endParaRPr lang="fr-FR" sz="2400" b="1" dirty="0"/>
          </a:p>
        </p:txBody>
      </p:sp>
      <p:sp>
        <p:nvSpPr>
          <p:cNvPr id="11" name="TextBox 10">
            <a:extLst>
              <a:ext uri="{FF2B5EF4-FFF2-40B4-BE49-F238E27FC236}">
                <a16:creationId xmlns:a16="http://schemas.microsoft.com/office/drawing/2014/main" id="{9BF76CF8-255B-4E31-6971-8C9EB767FAA9}"/>
              </a:ext>
            </a:extLst>
          </p:cNvPr>
          <p:cNvSpPr txBox="1"/>
          <p:nvPr/>
        </p:nvSpPr>
        <p:spPr>
          <a:xfrm>
            <a:off x="1083089" y="5396458"/>
            <a:ext cx="2589551" cy="461665"/>
          </a:xfrm>
          <a:prstGeom prst="rect">
            <a:avLst/>
          </a:prstGeom>
          <a:noFill/>
        </p:spPr>
        <p:txBody>
          <a:bodyPr wrap="square" rtlCol="0">
            <a:spAutoFit/>
          </a:bodyPr>
          <a:lstStyle/>
          <a:p>
            <a:r>
              <a:rPr lang="en-US" sz="2400" b="1" dirty="0" err="1"/>
              <a:t>Jupyter</a:t>
            </a:r>
            <a:r>
              <a:rPr lang="en-US" sz="2400" b="1" dirty="0"/>
              <a:t> Notebook</a:t>
            </a:r>
            <a:endParaRPr lang="fr-FR" sz="2400" b="1" dirty="0"/>
          </a:p>
        </p:txBody>
      </p:sp>
      <p:pic>
        <p:nvPicPr>
          <p:cNvPr id="6" name="Picture 5">
            <a:extLst>
              <a:ext uri="{FF2B5EF4-FFF2-40B4-BE49-F238E27FC236}">
                <a16:creationId xmlns:a16="http://schemas.microsoft.com/office/drawing/2014/main" id="{73394386-0CFE-145C-8CB7-522DC4559673}"/>
              </a:ext>
            </a:extLst>
          </p:cNvPr>
          <p:cNvPicPr>
            <a:picLocks noChangeAspect="1"/>
          </p:cNvPicPr>
          <p:nvPr/>
        </p:nvPicPr>
        <p:blipFill>
          <a:blip r:embed="rId5"/>
          <a:stretch>
            <a:fillRect/>
          </a:stretch>
        </p:blipFill>
        <p:spPr>
          <a:xfrm>
            <a:off x="1251976" y="2612586"/>
            <a:ext cx="1981200" cy="2305050"/>
          </a:xfrm>
          <a:prstGeom prst="rect">
            <a:avLst/>
          </a:prstGeom>
        </p:spPr>
      </p:pic>
    </p:spTree>
    <p:extLst>
      <p:ext uri="{BB962C8B-B14F-4D97-AF65-F5344CB8AC3E}">
        <p14:creationId xmlns:p14="http://schemas.microsoft.com/office/powerpoint/2010/main" val="150354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F1C4-574A-5009-B739-2CABA051F821}"/>
              </a:ext>
            </a:extLst>
          </p:cNvPr>
          <p:cNvSpPr>
            <a:spLocks noGrp="1"/>
          </p:cNvSpPr>
          <p:nvPr>
            <p:ph type="title"/>
          </p:nvPr>
        </p:nvSpPr>
        <p:spPr>
          <a:xfrm>
            <a:off x="1739144" y="273140"/>
            <a:ext cx="10018713" cy="1752599"/>
          </a:xfrm>
        </p:spPr>
        <p:txBody>
          <a:bodyPr/>
          <a:lstStyle/>
          <a:p>
            <a:r>
              <a:rPr lang="en-US" dirty="0"/>
              <a:t>Description du </a:t>
            </a:r>
            <a:r>
              <a:rPr lang="en-US" dirty="0" err="1"/>
              <a:t>projet</a:t>
            </a:r>
            <a:endParaRPr lang="fr-FR" dirty="0"/>
          </a:p>
        </p:txBody>
      </p:sp>
      <p:pic>
        <p:nvPicPr>
          <p:cNvPr id="2050" name="Picture 2" descr="Train Your Lunar-Lander | Reinforcement Learning | OpenAIGYM | by Shiva  Verma | Medium">
            <a:extLst>
              <a:ext uri="{FF2B5EF4-FFF2-40B4-BE49-F238E27FC236}">
                <a16:creationId xmlns:a16="http://schemas.microsoft.com/office/drawing/2014/main" id="{B43D599A-7392-6325-D008-F9A1830C64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09017" y="1701190"/>
            <a:ext cx="7369304" cy="48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8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645B-E9A3-E9D5-B5D5-D2ED5AF65AB2}"/>
              </a:ext>
            </a:extLst>
          </p:cNvPr>
          <p:cNvSpPr>
            <a:spLocks noGrp="1"/>
          </p:cNvSpPr>
          <p:nvPr>
            <p:ph type="title"/>
          </p:nvPr>
        </p:nvSpPr>
        <p:spPr>
          <a:xfrm>
            <a:off x="1484309" y="475937"/>
            <a:ext cx="10018713" cy="1752599"/>
          </a:xfrm>
        </p:spPr>
        <p:txBody>
          <a:bodyPr/>
          <a:lstStyle/>
          <a:p>
            <a:r>
              <a:rPr lang="en-US" dirty="0"/>
              <a:t>Description du </a:t>
            </a:r>
            <a:r>
              <a:rPr lang="en-US" dirty="0" err="1"/>
              <a:t>projet</a:t>
            </a:r>
            <a:endParaRPr lang="fr-FR" dirty="0"/>
          </a:p>
        </p:txBody>
      </p:sp>
      <p:sp>
        <p:nvSpPr>
          <p:cNvPr id="3" name="Content Placeholder 2">
            <a:extLst>
              <a:ext uri="{FF2B5EF4-FFF2-40B4-BE49-F238E27FC236}">
                <a16:creationId xmlns:a16="http://schemas.microsoft.com/office/drawing/2014/main" id="{01BCB2F8-D09B-7A26-974D-E821EEAF2109}"/>
              </a:ext>
            </a:extLst>
          </p:cNvPr>
          <p:cNvSpPr>
            <a:spLocks noGrp="1"/>
          </p:cNvSpPr>
          <p:nvPr>
            <p:ph idx="1"/>
          </p:nvPr>
        </p:nvSpPr>
        <p:spPr>
          <a:xfrm>
            <a:off x="1484309" y="1672027"/>
            <a:ext cx="10018713" cy="3874334"/>
          </a:xfrm>
        </p:spPr>
        <p:txBody>
          <a:bodyPr>
            <a:normAutofit fontScale="77500" lnSpcReduction="20000"/>
          </a:bodyPr>
          <a:lstStyle/>
          <a:p>
            <a:pPr algn="l"/>
            <a:r>
              <a:rPr lang="en-US" sz="4100" dirty="0"/>
              <a:t>Les actions possibles :</a:t>
            </a:r>
          </a:p>
          <a:p>
            <a:pPr lvl="1"/>
            <a:r>
              <a:rPr lang="fr-FR" sz="3300" dirty="0">
                <a:solidFill>
                  <a:srgbClr val="1F1F1F"/>
                </a:solidFill>
                <a:latin typeface="Google Sans"/>
              </a:rPr>
              <a:t>N</a:t>
            </a:r>
            <a:r>
              <a:rPr lang="fr-FR" sz="3300" b="0" i="0" dirty="0">
                <a:solidFill>
                  <a:srgbClr val="1F1F1F"/>
                </a:solidFill>
                <a:effectLst/>
                <a:latin typeface="Google Sans"/>
              </a:rPr>
              <a:t>e rien faire.</a:t>
            </a:r>
          </a:p>
          <a:p>
            <a:pPr lvl="1"/>
            <a:r>
              <a:rPr lang="fr-FR" sz="3300" dirty="0">
                <a:solidFill>
                  <a:srgbClr val="1F1F1F"/>
                </a:solidFill>
                <a:latin typeface="Google Sans"/>
              </a:rPr>
              <a:t>A</a:t>
            </a:r>
            <a:r>
              <a:rPr lang="fr-FR" sz="3300" b="0" i="0" dirty="0">
                <a:solidFill>
                  <a:srgbClr val="1F1F1F"/>
                </a:solidFill>
                <a:effectLst/>
                <a:latin typeface="Google Sans"/>
              </a:rPr>
              <a:t>ctiver le moteur  gauche.</a:t>
            </a:r>
          </a:p>
          <a:p>
            <a:pPr lvl="1"/>
            <a:r>
              <a:rPr lang="fr-FR" sz="3300" dirty="0">
                <a:solidFill>
                  <a:srgbClr val="1F1F1F"/>
                </a:solidFill>
                <a:latin typeface="Google Sans"/>
              </a:rPr>
              <a:t>A</a:t>
            </a:r>
            <a:r>
              <a:rPr lang="fr-FR" sz="3300" b="0" i="0" dirty="0">
                <a:solidFill>
                  <a:srgbClr val="1F1F1F"/>
                </a:solidFill>
                <a:effectLst/>
                <a:latin typeface="Google Sans"/>
              </a:rPr>
              <a:t>ctiver le moteur droit .</a:t>
            </a:r>
          </a:p>
          <a:p>
            <a:pPr lvl="1"/>
            <a:r>
              <a:rPr lang="fr-FR" sz="3300" b="0" i="0" dirty="0">
                <a:solidFill>
                  <a:srgbClr val="1F1F1F"/>
                </a:solidFill>
                <a:effectLst/>
                <a:latin typeface="Google Sans"/>
              </a:rPr>
              <a:t>activer le moteur principal. </a:t>
            </a:r>
          </a:p>
          <a:p>
            <a:pPr algn="l"/>
            <a:r>
              <a:rPr lang="fr-FR" sz="4000" b="0" i="0" dirty="0">
                <a:solidFill>
                  <a:srgbClr val="1F1F1F"/>
                </a:solidFill>
                <a:effectLst/>
                <a:latin typeface="Google Sans"/>
              </a:rPr>
              <a:t>L'activation des moteurs d'orientation gauche et droit crée un couple sur le vaisseau, ce qui l'entraîne en rotation et rend la stabilisation difficile.</a:t>
            </a:r>
            <a:endParaRPr lang="fr-FR" sz="4000" dirty="0"/>
          </a:p>
        </p:txBody>
      </p:sp>
    </p:spTree>
    <p:extLst>
      <p:ext uri="{BB962C8B-B14F-4D97-AF65-F5344CB8AC3E}">
        <p14:creationId xmlns:p14="http://schemas.microsoft.com/office/powerpoint/2010/main" val="282722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4A6A-64B5-F237-2074-962C137DABC2}"/>
              </a:ext>
            </a:extLst>
          </p:cNvPr>
          <p:cNvSpPr>
            <a:spLocks noGrp="1"/>
          </p:cNvSpPr>
          <p:nvPr>
            <p:ph type="title"/>
          </p:nvPr>
        </p:nvSpPr>
        <p:spPr>
          <a:xfrm>
            <a:off x="1574252" y="281066"/>
            <a:ext cx="10018713" cy="1752599"/>
          </a:xfrm>
        </p:spPr>
        <p:txBody>
          <a:bodyPr/>
          <a:lstStyle/>
          <a:p>
            <a:r>
              <a:rPr lang="fr-FR" dirty="0"/>
              <a:t>Description du projet</a:t>
            </a:r>
          </a:p>
        </p:txBody>
      </p:sp>
      <p:sp>
        <p:nvSpPr>
          <p:cNvPr id="3" name="Content Placeholder 2">
            <a:extLst>
              <a:ext uri="{FF2B5EF4-FFF2-40B4-BE49-F238E27FC236}">
                <a16:creationId xmlns:a16="http://schemas.microsoft.com/office/drawing/2014/main" id="{CD750DB7-D11E-F9C7-290F-79DCCC19290C}"/>
              </a:ext>
            </a:extLst>
          </p:cNvPr>
          <p:cNvSpPr>
            <a:spLocks noGrp="1"/>
          </p:cNvSpPr>
          <p:nvPr>
            <p:ph idx="1"/>
          </p:nvPr>
        </p:nvSpPr>
        <p:spPr>
          <a:xfrm>
            <a:off x="1219484" y="1588959"/>
            <a:ext cx="10972516" cy="4718153"/>
          </a:xfrm>
        </p:spPr>
        <p:txBody>
          <a:bodyPr>
            <a:normAutofit fontScale="92500" lnSpcReduction="20000"/>
          </a:bodyPr>
          <a:lstStyle/>
          <a:p>
            <a:r>
              <a:rPr lang="en-US" sz="3000" dirty="0" err="1"/>
              <a:t>L’espace</a:t>
            </a:r>
            <a:r>
              <a:rPr lang="en-US" sz="3000" dirty="0"/>
              <a:t> d’ observation </a:t>
            </a:r>
            <a:r>
              <a:rPr lang="fr-FR" sz="3000" dirty="0"/>
              <a:t>détermine</a:t>
            </a:r>
            <a:r>
              <a:rPr lang="en-US" sz="3000" dirty="0"/>
              <a:t> </a:t>
            </a:r>
            <a:r>
              <a:rPr lang="en-US" sz="3000" dirty="0" err="1"/>
              <a:t>plusieurs</a:t>
            </a:r>
            <a:r>
              <a:rPr lang="en-US" sz="3000" dirty="0"/>
              <a:t> </a:t>
            </a:r>
            <a:r>
              <a:rPr lang="en-US" sz="3000" dirty="0" err="1"/>
              <a:t>attributs</a:t>
            </a:r>
            <a:r>
              <a:rPr lang="en-US" sz="3000" dirty="0"/>
              <a:t> a </a:t>
            </a:r>
            <a:r>
              <a:rPr lang="fr-FR" sz="3000" dirty="0"/>
              <a:t>propos</a:t>
            </a:r>
            <a:r>
              <a:rPr lang="en-US" sz="3000" dirty="0"/>
              <a:t> de </a:t>
            </a:r>
            <a:r>
              <a:rPr lang="en-US" sz="3000" dirty="0" err="1"/>
              <a:t>vaisseau.Il</a:t>
            </a:r>
            <a:r>
              <a:rPr lang="en-US" sz="3000" dirty="0"/>
              <a:t> y a  8 variables d’</a:t>
            </a:r>
            <a:r>
              <a:rPr lang="fr-FR" sz="3000" dirty="0"/>
              <a:t>é</a:t>
            </a:r>
            <a:r>
              <a:rPr lang="en-US" sz="3000" dirty="0"/>
              <a:t>tat </a:t>
            </a:r>
            <a:r>
              <a:rPr lang="en-US" sz="3000" dirty="0" err="1"/>
              <a:t>associ</a:t>
            </a:r>
            <a:r>
              <a:rPr lang="fr-FR" sz="3000" dirty="0"/>
              <a:t>é</a:t>
            </a:r>
            <a:r>
              <a:rPr lang="en-US" sz="3000" dirty="0"/>
              <a:t>  a </a:t>
            </a:r>
            <a:r>
              <a:rPr lang="en-US" sz="3000" dirty="0" err="1"/>
              <a:t>l’espace</a:t>
            </a:r>
            <a:r>
              <a:rPr lang="en-US" sz="3000" dirty="0"/>
              <a:t> d’état</a:t>
            </a:r>
            <a:r>
              <a:rPr lang="fr-FR" sz="1700" b="1" dirty="0">
                <a:solidFill>
                  <a:srgbClr val="1F1F1F"/>
                </a:solidFill>
                <a:latin typeface="+mj-lt"/>
              </a:rPr>
              <a:t> :</a:t>
            </a:r>
            <a:endParaRPr lang="fr-FR" sz="1700" b="0" i="0" dirty="0">
              <a:solidFill>
                <a:srgbClr val="1F1F1F"/>
              </a:solidFill>
              <a:effectLst/>
              <a:latin typeface="+mj-lt"/>
            </a:endParaRPr>
          </a:p>
          <a:p>
            <a:pPr lvl="2">
              <a:buFont typeface="Arial" panose="020B0604020202020204" pitchFamily="34" charset="0"/>
              <a:buChar char="•"/>
            </a:pPr>
            <a:r>
              <a:rPr lang="fr-FR" sz="2200" b="1" i="0" dirty="0">
                <a:solidFill>
                  <a:srgbClr val="1F1F1F"/>
                </a:solidFill>
                <a:effectLst/>
                <a:latin typeface="+mj-lt"/>
              </a:rPr>
              <a:t>Coordonnée x de vaisseau</a:t>
            </a:r>
            <a:r>
              <a:rPr lang="fr-FR" sz="2200" b="0" i="0" dirty="0">
                <a:solidFill>
                  <a:srgbClr val="1F1F1F"/>
                </a:solidFill>
                <a:effectLst/>
                <a:latin typeface="+mj-lt"/>
              </a:rPr>
              <a:t>: Position verticale de vaisseau sur l'axe des x. </a:t>
            </a:r>
          </a:p>
          <a:p>
            <a:pPr lvl="2">
              <a:buFont typeface="Arial" panose="020B0604020202020204" pitchFamily="34" charset="0"/>
              <a:buChar char="•"/>
            </a:pPr>
            <a:r>
              <a:rPr lang="fr-FR" sz="2200" b="1" i="0" dirty="0">
                <a:solidFill>
                  <a:srgbClr val="1F1F1F"/>
                </a:solidFill>
                <a:effectLst/>
                <a:latin typeface="+mj-lt"/>
              </a:rPr>
              <a:t>Coordonnée y de vaisseau</a:t>
            </a:r>
            <a:r>
              <a:rPr lang="fr-FR" sz="2200" b="0" i="0" dirty="0">
                <a:solidFill>
                  <a:srgbClr val="1F1F1F"/>
                </a:solidFill>
                <a:effectLst/>
                <a:latin typeface="+mj-lt"/>
              </a:rPr>
              <a:t>: Position verticale de vaisseau sur l'axe des Y. </a:t>
            </a:r>
          </a:p>
          <a:p>
            <a:pPr lvl="2">
              <a:buFont typeface="Arial" panose="020B0604020202020204" pitchFamily="34" charset="0"/>
              <a:buChar char="•"/>
            </a:pPr>
            <a:r>
              <a:rPr lang="fr-FR" sz="2200" b="1" i="0" dirty="0">
                <a:solidFill>
                  <a:srgbClr val="1F1F1F"/>
                </a:solidFill>
                <a:effectLst/>
                <a:latin typeface="+mj-lt"/>
              </a:rPr>
              <a:t>vx,</a:t>
            </a:r>
            <a:r>
              <a:rPr lang="fr-FR" sz="2200" b="1" dirty="0">
                <a:solidFill>
                  <a:srgbClr val="1F1F1F"/>
                </a:solidFill>
                <a:latin typeface="+mj-lt"/>
              </a:rPr>
              <a:t> vitesse horizontale</a:t>
            </a:r>
            <a:r>
              <a:rPr lang="fr-FR" sz="2200" dirty="0">
                <a:solidFill>
                  <a:srgbClr val="1F1F1F"/>
                </a:solidFill>
                <a:latin typeface="+mj-lt"/>
              </a:rPr>
              <a:t> </a:t>
            </a:r>
            <a:r>
              <a:rPr lang="fr-FR" sz="2200" b="1" i="0" dirty="0">
                <a:solidFill>
                  <a:srgbClr val="1F1F1F"/>
                </a:solidFill>
                <a:effectLst/>
                <a:latin typeface="+mj-lt"/>
              </a:rPr>
              <a:t> </a:t>
            </a:r>
            <a:endParaRPr lang="fr-FR" sz="2200" b="0" i="0" dirty="0">
              <a:solidFill>
                <a:srgbClr val="1F1F1F"/>
              </a:solidFill>
              <a:effectLst/>
              <a:latin typeface="+mj-lt"/>
            </a:endParaRPr>
          </a:p>
          <a:p>
            <a:pPr lvl="2">
              <a:buFont typeface="Arial" panose="020B0604020202020204" pitchFamily="34" charset="0"/>
              <a:buChar char="•"/>
            </a:pPr>
            <a:r>
              <a:rPr lang="fr-FR" sz="2200" b="1" i="0" dirty="0">
                <a:solidFill>
                  <a:srgbClr val="1F1F1F"/>
                </a:solidFill>
                <a:effectLst/>
                <a:latin typeface="+mj-lt"/>
              </a:rPr>
              <a:t>vy, vitesse verticale</a:t>
            </a:r>
            <a:r>
              <a:rPr lang="fr-FR" sz="2200" b="0" i="0" dirty="0">
                <a:solidFill>
                  <a:srgbClr val="1F1F1F"/>
                </a:solidFill>
                <a:effectLst/>
                <a:latin typeface="+mj-lt"/>
              </a:rPr>
              <a:t> </a:t>
            </a:r>
          </a:p>
          <a:p>
            <a:pPr lvl="2">
              <a:buFont typeface="Arial" panose="020B0604020202020204" pitchFamily="34" charset="0"/>
              <a:buChar char="•"/>
            </a:pPr>
            <a:r>
              <a:rPr lang="fr-FR" sz="2200" b="1" i="0" dirty="0">
                <a:solidFill>
                  <a:srgbClr val="1F1F1F"/>
                </a:solidFill>
                <a:effectLst/>
                <a:latin typeface="+mj-lt"/>
              </a:rPr>
              <a:t>θ, orientation dans l'espace</a:t>
            </a:r>
            <a:r>
              <a:rPr lang="fr-FR" sz="2200" b="0" i="0" dirty="0">
                <a:solidFill>
                  <a:srgbClr val="1F1F1F"/>
                </a:solidFill>
                <a:effectLst/>
                <a:latin typeface="+mj-lt"/>
              </a:rPr>
              <a:t> : Angle d'inclinaison du vaisseau par rapport à la verticale.</a:t>
            </a:r>
          </a:p>
          <a:p>
            <a:pPr lvl="2">
              <a:buFont typeface="Arial" panose="020B0604020202020204" pitchFamily="34" charset="0"/>
              <a:buChar char="•"/>
            </a:pPr>
            <a:r>
              <a:rPr lang="fr-FR" sz="2400" b="1" i="0" dirty="0" err="1">
                <a:solidFill>
                  <a:srgbClr val="1F1F1F"/>
                </a:solidFill>
                <a:effectLst/>
                <a:latin typeface="+mj-lt"/>
              </a:rPr>
              <a:t>vθ</a:t>
            </a:r>
            <a:r>
              <a:rPr lang="fr-FR" sz="2400" b="1" i="0" dirty="0">
                <a:solidFill>
                  <a:srgbClr val="1F1F1F"/>
                </a:solidFill>
                <a:effectLst/>
                <a:latin typeface="+mj-lt"/>
              </a:rPr>
              <a:t>, vitesse angulaire</a:t>
            </a:r>
            <a:r>
              <a:rPr lang="fr-FR" sz="2400" b="0" i="0" dirty="0">
                <a:solidFill>
                  <a:srgbClr val="1F1F1F"/>
                </a:solidFill>
                <a:effectLst/>
                <a:latin typeface="+mj-lt"/>
              </a:rPr>
              <a:t> </a:t>
            </a:r>
          </a:p>
          <a:p>
            <a:pPr lvl="2">
              <a:buFont typeface="Arial" panose="020B0604020202020204" pitchFamily="34" charset="0"/>
              <a:buChar char="•"/>
            </a:pPr>
            <a:r>
              <a:rPr lang="fr-FR" sz="2400" b="1" i="0" dirty="0">
                <a:solidFill>
                  <a:srgbClr val="1F1F1F"/>
                </a:solidFill>
                <a:effectLst/>
                <a:latin typeface="+mj-lt"/>
              </a:rPr>
              <a:t>Jambe gauche en contact avec le sol (Booléen)</a:t>
            </a:r>
            <a:r>
              <a:rPr lang="fr-FR" sz="2400" b="0" i="0" dirty="0">
                <a:solidFill>
                  <a:srgbClr val="1F1F1F"/>
                </a:solidFill>
                <a:effectLst/>
                <a:latin typeface="+mj-lt"/>
              </a:rPr>
              <a:t> : Indique si la jambe gauche de </a:t>
            </a:r>
            <a:r>
              <a:rPr lang="fr-FR" sz="2400" dirty="0">
                <a:solidFill>
                  <a:srgbClr val="1F1F1F"/>
                </a:solidFill>
                <a:latin typeface="+mj-lt"/>
              </a:rPr>
              <a:t>vaisseau</a:t>
            </a:r>
            <a:r>
              <a:rPr lang="fr-FR" sz="2400" b="0" i="0" dirty="0">
                <a:solidFill>
                  <a:srgbClr val="1F1F1F"/>
                </a:solidFill>
                <a:effectLst/>
                <a:latin typeface="+mj-lt"/>
              </a:rPr>
              <a:t> touche le sol (Vrai) ou non (Faux).</a:t>
            </a:r>
          </a:p>
          <a:p>
            <a:pPr lvl="2">
              <a:buFont typeface="Arial" panose="020B0604020202020204" pitchFamily="34" charset="0"/>
              <a:buChar char="•"/>
            </a:pPr>
            <a:r>
              <a:rPr lang="fr-FR" sz="2400" b="1" i="0" dirty="0">
                <a:solidFill>
                  <a:srgbClr val="1F1F1F"/>
                </a:solidFill>
                <a:effectLst/>
                <a:latin typeface="+mj-lt"/>
              </a:rPr>
              <a:t>Jambe droite en contact avec le sol (Booléen)</a:t>
            </a:r>
            <a:r>
              <a:rPr lang="fr-FR" sz="2400" b="0" i="0" dirty="0">
                <a:solidFill>
                  <a:srgbClr val="1F1F1F"/>
                </a:solidFill>
                <a:effectLst/>
                <a:latin typeface="+mj-lt"/>
              </a:rPr>
              <a:t> : Indique si la jambe droite de vaisseau touche le sol (Vrai) ou non (Faux).</a:t>
            </a:r>
          </a:p>
        </p:txBody>
      </p:sp>
    </p:spTree>
    <p:extLst>
      <p:ext uri="{BB962C8B-B14F-4D97-AF65-F5344CB8AC3E}">
        <p14:creationId xmlns:p14="http://schemas.microsoft.com/office/powerpoint/2010/main" val="245701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8F62-AFBB-F32D-45A8-D0E5A59AF874}"/>
              </a:ext>
            </a:extLst>
          </p:cNvPr>
          <p:cNvSpPr>
            <a:spLocks noGrp="1"/>
          </p:cNvSpPr>
          <p:nvPr>
            <p:ph type="title"/>
          </p:nvPr>
        </p:nvSpPr>
        <p:spPr/>
        <p:txBody>
          <a:bodyPr/>
          <a:lstStyle/>
          <a:p>
            <a:r>
              <a:rPr lang="en-US" dirty="0"/>
              <a:t>PPO</a:t>
            </a:r>
            <a:endParaRPr lang="fr-FR" dirty="0"/>
          </a:p>
        </p:txBody>
      </p:sp>
      <p:sp>
        <p:nvSpPr>
          <p:cNvPr id="3" name="Content Placeholder 2">
            <a:extLst>
              <a:ext uri="{FF2B5EF4-FFF2-40B4-BE49-F238E27FC236}">
                <a16:creationId xmlns:a16="http://schemas.microsoft.com/office/drawing/2014/main" id="{A4ECBA8C-169C-C88E-7D0E-F94759B6F3FF}"/>
              </a:ext>
            </a:extLst>
          </p:cNvPr>
          <p:cNvSpPr>
            <a:spLocks noGrp="1"/>
          </p:cNvSpPr>
          <p:nvPr>
            <p:ph idx="1"/>
          </p:nvPr>
        </p:nvSpPr>
        <p:spPr>
          <a:xfrm>
            <a:off x="954943" y="2068644"/>
            <a:ext cx="11077447" cy="4367134"/>
          </a:xfrm>
        </p:spPr>
        <p:txBody>
          <a:bodyPr>
            <a:normAutofit/>
          </a:bodyPr>
          <a:lstStyle/>
          <a:p>
            <a:r>
              <a:rPr lang="fr-FR" sz="2800" dirty="0"/>
              <a:t>PPO (</a:t>
            </a:r>
            <a:r>
              <a:rPr lang="fr-FR" sz="2800" b="0" i="0" dirty="0">
                <a:effectLst/>
                <a:latin typeface="Roboto" panose="02000000000000000000" pitchFamily="2" charset="0"/>
                <a:ea typeface="Roboto" panose="02000000000000000000" pitchFamily="2" charset="0"/>
                <a:cs typeface="Roboto" panose="02000000000000000000" pitchFamily="2" charset="0"/>
              </a:rPr>
              <a:t>Proximal </a:t>
            </a:r>
            <a:r>
              <a:rPr lang="fr-FR" sz="2800" b="0" i="0" dirty="0" err="1">
                <a:effectLst/>
                <a:latin typeface="Roboto" panose="02000000000000000000" pitchFamily="2" charset="0"/>
                <a:ea typeface="Roboto" panose="02000000000000000000" pitchFamily="2" charset="0"/>
                <a:cs typeface="Roboto" panose="02000000000000000000" pitchFamily="2" charset="0"/>
              </a:rPr>
              <a:t>policy</a:t>
            </a:r>
            <a:r>
              <a:rPr lang="fr-FR" sz="2800" b="0" i="0" dirty="0">
                <a:effectLst/>
                <a:latin typeface="Roboto" panose="02000000000000000000" pitchFamily="2" charset="0"/>
                <a:ea typeface="Roboto" panose="02000000000000000000" pitchFamily="2" charset="0"/>
                <a:cs typeface="Roboto" panose="02000000000000000000" pitchFamily="2" charset="0"/>
              </a:rPr>
              <a:t> </a:t>
            </a:r>
            <a:r>
              <a:rPr lang="fr-FR" sz="2800" b="0" i="0" dirty="0" err="1">
                <a:effectLst/>
                <a:latin typeface="Roboto" panose="02000000000000000000" pitchFamily="2" charset="0"/>
                <a:ea typeface="Roboto" panose="02000000000000000000" pitchFamily="2" charset="0"/>
                <a:cs typeface="Roboto" panose="02000000000000000000" pitchFamily="2" charset="0"/>
              </a:rPr>
              <a:t>optimization</a:t>
            </a:r>
            <a:r>
              <a:rPr lang="fr-FR" sz="2800" b="0" i="0" dirty="0">
                <a:effectLst/>
                <a:latin typeface="Roboto" panose="02000000000000000000" pitchFamily="2" charset="0"/>
                <a:ea typeface="Roboto" panose="02000000000000000000" pitchFamily="2" charset="0"/>
                <a:cs typeface="Roboto" panose="02000000000000000000" pitchFamily="2" charset="0"/>
              </a:rPr>
              <a:t>)</a:t>
            </a:r>
            <a:r>
              <a:rPr lang="fr-FR" sz="2800" dirty="0">
                <a:latin typeface="Roboto" panose="02000000000000000000" pitchFamily="2" charset="0"/>
                <a:ea typeface="Roboto" panose="02000000000000000000" pitchFamily="2" charset="0"/>
                <a:cs typeface="Roboto" panose="02000000000000000000" pitchFamily="2" charset="0"/>
              </a:rPr>
              <a:t> </a:t>
            </a:r>
            <a:r>
              <a:rPr lang="fr-FR" sz="2800" dirty="0"/>
              <a:t>est un algorithme RL.</a:t>
            </a:r>
          </a:p>
          <a:p>
            <a:r>
              <a:rPr lang="fr-FR" sz="2800" dirty="0"/>
              <a:t>PPO </a:t>
            </a:r>
            <a:r>
              <a:rPr lang="fr-FR" sz="2800" b="0" i="0" dirty="0">
                <a:solidFill>
                  <a:srgbClr val="000000"/>
                </a:solidFill>
                <a:effectLst/>
              </a:rPr>
              <a:t>introduit une nouvelle notion : </a:t>
            </a:r>
            <a:r>
              <a:rPr lang="fr-FR" sz="2800" b="1" i="0" dirty="0">
                <a:solidFill>
                  <a:srgbClr val="000000"/>
                </a:solidFill>
                <a:effectLst/>
              </a:rPr>
              <a:t>la proximité</a:t>
            </a:r>
            <a:r>
              <a:rPr lang="fr-FR" sz="2800" b="0" i="0" dirty="0">
                <a:solidFill>
                  <a:srgbClr val="000000"/>
                </a:solidFill>
                <a:effectLst/>
              </a:rPr>
              <a:t>. Ceci permet de s’assurer que les mises à jour ne soient pas trop éloignées des politiques précédentes.</a:t>
            </a:r>
            <a:r>
              <a:rPr lang="fr-FR" sz="3600" dirty="0"/>
              <a:t>.</a:t>
            </a:r>
          </a:p>
          <a:p>
            <a:r>
              <a:rPr lang="fr-FR" sz="3600" dirty="0"/>
              <a:t> </a:t>
            </a:r>
            <a:r>
              <a:rPr lang="fr-FR" sz="2800" b="0" i="0" dirty="0">
                <a:solidFill>
                  <a:srgbClr val="000000"/>
                </a:solidFill>
                <a:effectLst/>
              </a:rPr>
              <a:t>Il suit une approche de type itérative : l’agent interagit avec l’environnement, collecte des données d’entraînement, met à jour ses politiques en respectant le principe de proximité, puis répète le processus pour améliorer les performances au fil du temps.</a:t>
            </a:r>
            <a:endParaRPr lang="fr-FR" sz="2800" dirty="0"/>
          </a:p>
        </p:txBody>
      </p:sp>
    </p:spTree>
    <p:extLst>
      <p:ext uri="{BB962C8B-B14F-4D97-AF65-F5344CB8AC3E}">
        <p14:creationId xmlns:p14="http://schemas.microsoft.com/office/powerpoint/2010/main" val="313732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295B-DAD8-211E-EA04-8D87BE1568F8}"/>
              </a:ext>
            </a:extLst>
          </p:cNvPr>
          <p:cNvSpPr>
            <a:spLocks noGrp="1"/>
          </p:cNvSpPr>
          <p:nvPr>
            <p:ph type="title"/>
          </p:nvPr>
        </p:nvSpPr>
        <p:spPr/>
        <p:txBody>
          <a:bodyPr/>
          <a:lstStyle/>
          <a:p>
            <a:r>
              <a:rPr lang="en-US" dirty="0"/>
              <a:t>Policy Network</a:t>
            </a:r>
            <a:endParaRPr lang="fr-FR" dirty="0"/>
          </a:p>
        </p:txBody>
      </p:sp>
      <p:pic>
        <p:nvPicPr>
          <p:cNvPr id="1028" name="Picture 4">
            <a:extLst>
              <a:ext uri="{FF2B5EF4-FFF2-40B4-BE49-F238E27FC236}">
                <a16:creationId xmlns:a16="http://schemas.microsoft.com/office/drawing/2014/main" id="{1820A7DA-C326-435E-2274-A22F91E884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35053" y="2637020"/>
            <a:ext cx="897758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00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ffice_36805015_TF22644756.potx" id="{007C5E96-82F4-498B-BDA2-7F2F91590ACD}" vid="{B119A88B-9E34-4DF3-9DFF-80B39E805A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Parallaxe</Template>
  <TotalTime>1284</TotalTime>
  <Words>500</Words>
  <Application>Microsoft Office PowerPoint</Application>
  <PresentationFormat>Grand écran</PresentationFormat>
  <Paragraphs>50</Paragraphs>
  <Slides>11</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Aptos</vt:lpstr>
      <vt:lpstr>Arial</vt:lpstr>
      <vt:lpstr>Calibri</vt:lpstr>
      <vt:lpstr>Corbel</vt:lpstr>
      <vt:lpstr>Google Sans</vt:lpstr>
      <vt:lpstr>Roboto</vt:lpstr>
      <vt:lpstr>Parallaxe</vt:lpstr>
      <vt:lpstr>Mini-Projet :       Lunar Lander</vt:lpstr>
      <vt:lpstr>Table de contenu</vt:lpstr>
      <vt:lpstr>Introduction</vt:lpstr>
      <vt:lpstr>Outils et environnement de travail</vt:lpstr>
      <vt:lpstr>Description du projet</vt:lpstr>
      <vt:lpstr>Description du projet</vt:lpstr>
      <vt:lpstr>Description du projet</vt:lpstr>
      <vt:lpstr>PPO</vt:lpstr>
      <vt:lpstr>Policy Network</vt:lpstr>
      <vt:lpstr>Evaluation du modèle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Mini-Projet : Lunar lander</dc:title>
  <dc:creator>Oussama AFROUKH</dc:creator>
  <cp:lastModifiedBy>Oussama AFROUKH</cp:lastModifiedBy>
  <cp:revision>6</cp:revision>
  <dcterms:created xsi:type="dcterms:W3CDTF">2024-04-12T12:15:54Z</dcterms:created>
  <dcterms:modified xsi:type="dcterms:W3CDTF">2024-05-27T20:08:35Z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