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  <p:sldId id="267" r:id="rId6"/>
    <p:sldId id="260" r:id="rId7"/>
    <p:sldId id="268" r:id="rId8"/>
    <p:sldId id="263" r:id="rId9"/>
    <p:sldId id="262" r:id="rId10"/>
    <p:sldId id="270" r:id="rId11"/>
    <p:sldId id="264" r:id="rId12"/>
    <p:sldId id="266" r:id="rId1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5C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8"/>
  </p:normalViewPr>
  <p:slideViewPr>
    <p:cSldViewPr snapToGrid="0" snapToObjects="1" showGuides="1">
      <p:cViewPr>
        <p:scale>
          <a:sx n="37" d="100"/>
          <a:sy n="37" d="100"/>
        </p:scale>
        <p:origin x="2300" y="43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lorful movie theater seats.">
            <a:extLst>
              <a:ext uri="{FF2B5EF4-FFF2-40B4-BE49-F238E27FC236}">
                <a16:creationId xmlns:a16="http://schemas.microsoft.com/office/drawing/2014/main" id="{B22F1A4A-12AA-5840-9EED-01DC10F9EF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FA5212-DF73-AE46-A95F-80644FFB37C8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AD2439-3A94-354F-B070-A9A9967E1C67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8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6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0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rgbClr val="00B050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DCD3BD-AC0C-1B4B-A799-5A79F8F018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786" y="5270658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3091" y="4830921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673000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0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4A6CB-7A49-374A-BE96-A9A894A63F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B3D8A5-E190-9C45-98DF-F8E7B7360A19}"/>
              </a:ext>
            </a:extLst>
          </p:cNvPr>
          <p:cNvSpPr/>
          <p:nvPr userDrawn="1"/>
        </p:nvSpPr>
        <p:spPr>
          <a:xfrm>
            <a:off x="0" y="-1"/>
            <a:ext cx="7772400" cy="4953761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accent1">
                  <a:alpha val="0"/>
                  <a:lumMod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C4E63-F6A3-1F47-B8D8-46785B7C3EB5}"/>
              </a:ext>
            </a:extLst>
          </p:cNvPr>
          <p:cNvSpPr/>
          <p:nvPr userDrawn="1"/>
        </p:nvSpPr>
        <p:spPr>
          <a:xfrm>
            <a:off x="683091" y="2416629"/>
            <a:ext cx="2843880" cy="5015934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934" y="3131460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8089" y="5737601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1934" y="2691723"/>
            <a:ext cx="2615737" cy="396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spc="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7394" y="5297864"/>
            <a:ext cx="2615737" cy="3965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spc="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934" y="4618245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934" y="7088460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anchor="ctr"/>
          <a:lstStyle>
            <a:lvl1pPr>
              <a:defRPr lang="en-US" sz="8800" b="1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86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D7C04-7FE2-6643-8AC9-273F930A6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68" t="4421" r="35653" b="36312"/>
          <a:stretch/>
        </p:blipFill>
        <p:spPr>
          <a:xfrm>
            <a:off x="0" y="-1"/>
            <a:ext cx="7772400" cy="100584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B3D8A5-E190-9C45-98DF-F8E7B7360A19}"/>
              </a:ext>
            </a:extLst>
          </p:cNvPr>
          <p:cNvSpPr/>
          <p:nvPr userDrawn="1"/>
        </p:nvSpPr>
        <p:spPr>
          <a:xfrm>
            <a:off x="0" y="0"/>
            <a:ext cx="7772400" cy="6197803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accent1">
                  <a:alpha val="0"/>
                  <a:lumMod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3091" y="2598613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71" y="2598291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091" y="2158876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276" y="2158554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4085398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310754" y="4161047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2">
            <a:extLst>
              <a:ext uri="{FF2B5EF4-FFF2-40B4-BE49-F238E27FC236}">
                <a16:creationId xmlns:a16="http://schemas.microsoft.com/office/drawing/2014/main" id="{91EA9682-4FEE-434B-9BF8-FC7FFE538091}"/>
              </a:ext>
            </a:extLst>
          </p:cNvPr>
          <p:cNvSpPr txBox="1">
            <a:spLocks/>
          </p:cNvSpPr>
          <p:nvPr userDrawn="1"/>
        </p:nvSpPr>
        <p:spPr>
          <a:xfrm>
            <a:off x="292785" y="200234"/>
            <a:ext cx="7136718" cy="1438066"/>
          </a:xfrm>
          <a:prstGeom prst="rect">
            <a:avLst/>
          </a:prstGeom>
        </p:spPr>
        <p:txBody>
          <a:bodyPr anchor="b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spc="600" dirty="0">
              <a:solidFill>
                <a:schemeClr val="bg1"/>
              </a:solidFill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DA818EFC-2E47-7D41-839D-585E266C6032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E34BC314-6499-634E-91F1-15087B08AD89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227FDEC3-7C24-6F4E-83BA-BCB735BA295F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F836DB-87CD-6E42-B0AD-B4E69F13E951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55D4F07-3C9D-9944-A4B7-C894C240BD95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4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7B05AE-F1D3-F246-917E-3A73DC6FD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31" y="4188301"/>
            <a:ext cx="2616200" cy="1296988"/>
          </a:xfrm>
        </p:spPr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717-1FB0-914E-938F-9A05A994C9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[2025]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3144A03-4F69-4BAE-B210-2CAB9F69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31" y="963486"/>
            <a:ext cx="6499382" cy="929481"/>
          </a:xfrm>
        </p:spPr>
        <p:txBody>
          <a:bodyPr/>
          <a:lstStyle/>
          <a:p>
            <a:pPr algn="l"/>
            <a:r>
              <a:rPr lang="en-US" sz="3800" b="1" i="0" dirty="0">
                <a:solidFill>
                  <a:srgbClr val="FFFFFF"/>
                </a:solidFill>
                <a:effectLst/>
                <a:latin typeface="-apple-system"/>
              </a:rPr>
              <a:t>MOVIE RECOMMENDATION SYSTEM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DDD853-D16E-48AD-9A8B-AA91EED7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9351"/>
            <a:ext cx="7772400" cy="567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17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10026-2EA2-40CA-B584-61E8D3983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092" y="2313619"/>
            <a:ext cx="3203108" cy="3413413"/>
          </a:xfrm>
        </p:spPr>
        <p:txBody>
          <a:bodyPr/>
          <a:lstStyle/>
          <a:p>
            <a:pPr algn="just"/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In today's digital world, users are overwhelmed with vast amounts of content, whether it's movies, products, music, or news articles. </a:t>
            </a:r>
          </a:p>
          <a:p>
            <a:pPr algn="just"/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Businesses struggle to keep users engaged by providing personalized recommendations. Without an effective recommender system, customers may churn, engagement may decline, and businesses may lose revenue opportunities.</a:t>
            </a:r>
            <a:endParaRPr lang="en-KE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84683-BA72-4316-BBDF-CE57ADEE8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39491" y="2313619"/>
            <a:ext cx="2849818" cy="3608649"/>
          </a:xfrm>
        </p:spPr>
        <p:txBody>
          <a:bodyPr/>
          <a:lstStyle/>
          <a:p>
            <a:pPr algn="just"/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For example, in an online movie streaming platform, users need relevant and personalized movie recommendations based on their viewing history and preferences. </a:t>
            </a:r>
          </a:p>
          <a:p>
            <a:pPr algn="just"/>
            <a:r>
              <a:rPr lang="en-US" sz="1600" b="0" i="0" dirty="0">
                <a:solidFill>
                  <a:srgbClr val="FFFFFF"/>
                </a:solidFill>
                <a:effectLst/>
                <a:latin typeface="-apple-system"/>
              </a:rPr>
              <a:t>A poor recommendation system may result in users struggling to find interesting content, leading to lower customer satisfaction and reduced subscription retention.</a:t>
            </a:r>
            <a:endParaRPr lang="en-KE" sz="1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6D3A4A0-E130-488B-A4C5-945F20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0" dirty="0">
                <a:solidFill>
                  <a:srgbClr val="FFFFFF"/>
                </a:solidFill>
                <a:effectLst/>
                <a:latin typeface="-apple-system"/>
              </a:rPr>
              <a:t>BUSINESS PROBLEM</a:t>
            </a:r>
            <a:br>
              <a:rPr lang="en-US" sz="4800" b="1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en-KE" sz="4800" dirty="0"/>
          </a:p>
        </p:txBody>
      </p:sp>
    </p:spTree>
    <p:extLst>
      <p:ext uri="{BB962C8B-B14F-4D97-AF65-F5344CB8AC3E}">
        <p14:creationId xmlns:p14="http://schemas.microsoft.com/office/powerpoint/2010/main" val="271585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4DBFA7-DE4A-8548-A662-CC641F646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244" y="2544763"/>
            <a:ext cx="2827956" cy="2793364"/>
          </a:xfrm>
        </p:spPr>
        <p:txBody>
          <a:bodyPr/>
          <a:lstStyle/>
          <a:p>
            <a:pPr algn="l"/>
            <a:r>
              <a:rPr lang="en-US" sz="1500" b="0" i="0" dirty="0">
                <a:solidFill>
                  <a:srgbClr val="FFFFFF"/>
                </a:solidFill>
                <a:effectLst/>
                <a:latin typeface="-apple-system"/>
              </a:rPr>
              <a:t>By implementing an effective recommender system, businesses can: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FFFFFF"/>
                </a:solidFill>
                <a:effectLst/>
                <a:latin typeface="-apple-system"/>
              </a:rPr>
              <a:t>Increase user engagement and retention.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FFFFFF"/>
                </a:solidFill>
                <a:effectLst/>
                <a:latin typeface="-apple-system"/>
              </a:rPr>
              <a:t> Improve customer satisfaction by offering relevant recommendations.</a:t>
            </a:r>
          </a:p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FFFFFF"/>
                </a:solidFill>
                <a:effectLst/>
                <a:latin typeface="-apple-system"/>
              </a:rPr>
              <a:t>Enhance revenue opportunities through personalized marketing.</a:t>
            </a:r>
          </a:p>
          <a:p>
            <a:endParaRPr lang="en-US" sz="1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CA2A1-9598-1D4C-B029-EAA6652D65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0" y="2544763"/>
            <a:ext cx="3962400" cy="3932237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The goal of this study is to develop a personalized recommendation system that improves user experience and engagement by suggesting relevant content based on past interactions. This will be achieved using: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Collaborative Filtering: Predict user preferences based on similar users.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Content-Based Filtering: Recommend items similar to what a user has liked before.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Create a model and carry out a model evaluation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Performance Evaluation: Assess the effectiveness of different models using evaluation metrics such as RMSE (Root Mean Squared Error) and Cosine Similarities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7DDBF-002C-8A42-B3E2-F027F96131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7631" y="2140143"/>
            <a:ext cx="2615737" cy="396557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B5102-EC7F-7D40-B13A-7F95B72A44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8792" y="2148206"/>
            <a:ext cx="2615737" cy="396557"/>
          </a:xfrm>
        </p:spPr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4F4421-C950-7F4C-943D-BF962C7E9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2EE544-930F-B84B-9BCD-77AD4DC7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GOALS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19260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DD3ABDC-B1A7-43D1-A6B0-26D30E265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6610463-FFFC-44CE-BA17-355F1B8341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KE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58B147-A0BB-4E86-911B-86830B5E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31" y="963487"/>
            <a:ext cx="6499382" cy="608640"/>
          </a:xfrm>
        </p:spPr>
        <p:txBody>
          <a:bodyPr/>
          <a:lstStyle/>
          <a:p>
            <a:pPr algn="just"/>
            <a:r>
              <a:rPr lang="en-US" sz="3800" b="1" i="0" dirty="0">
                <a:solidFill>
                  <a:srgbClr val="FFFFFF"/>
                </a:solidFill>
                <a:effectLst/>
                <a:latin typeface="-apple-system"/>
              </a:rPr>
              <a:t>Visualization s</a:t>
            </a:r>
            <a:endParaRPr lang="en-KE" sz="3800" dirty="0"/>
          </a:p>
        </p:txBody>
      </p:sp>
      <p:pic>
        <p:nvPicPr>
          <p:cNvPr id="2052" name="Picture 4" descr="Genre_Distribution">
            <a:extLst>
              <a:ext uri="{FF2B5EF4-FFF2-40B4-BE49-F238E27FC236}">
                <a16:creationId xmlns:a16="http://schemas.microsoft.com/office/drawing/2014/main" id="{3FBC169C-E45A-48B3-A088-D8736C46D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3183"/>
            <a:ext cx="7772400" cy="365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ting_Distribution">
            <a:extLst>
              <a:ext uri="{FF2B5EF4-FFF2-40B4-BE49-F238E27FC236}">
                <a16:creationId xmlns:a16="http://schemas.microsoft.com/office/drawing/2014/main" id="{76AA41E9-A9F0-493E-BA06-A04B0E33E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76900"/>
            <a:ext cx="7772400" cy="438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22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80B8A2-89A7-4B47-B1B6-6AE513CBD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30" y="2176129"/>
            <a:ext cx="6360869" cy="574291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dataset shows a skewed rating distribution, with most movies receiving higher ratings, particularly around 4 stars.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Drama is the most watched genre, followed by Comedy and Action, while Thriller, Adventure, and Romance have moderate popularity.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most-rated movies, such as </a:t>
            </a:r>
            <a:r>
              <a:rPr lang="en-US" sz="2000" i="1" dirty="0"/>
              <a:t>Hollywood Chainsaw Hookers</a:t>
            </a:r>
            <a:r>
              <a:rPr lang="en-US" sz="2000" dirty="0"/>
              <a:t> and </a:t>
            </a:r>
            <a:r>
              <a:rPr lang="en-US" sz="2000" i="1" dirty="0"/>
              <a:t>Calcium Kid</a:t>
            </a:r>
            <a:r>
              <a:rPr lang="en-US" sz="2000" dirty="0"/>
              <a:t>, significantly impact collaborative filtering recommendations. Highly rated genres include Film-Noir, War, Documentary, Crime, and Drama, meaning users who favor these genres are likely to receive similar recommendations.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Conversely, Horror, Comedy, Children, Action, and Sci-Fi tend to have lower average ratings.</a:t>
            </a:r>
            <a:endParaRPr lang="en-US" sz="200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0AA9E-8736-7046-B34C-EE91E892AB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B799C-D020-A24F-84A8-14D813FD91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7361972-9B59-0343-BF16-C27A9162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800" b="1" i="0" dirty="0">
                <a:solidFill>
                  <a:srgbClr val="FFFFFF"/>
                </a:solidFill>
                <a:effectLst/>
                <a:latin typeface="-apple-system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162957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65EAF3-759C-A949-B970-F44C78652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30" y="2984499"/>
            <a:ext cx="3198569" cy="6935789"/>
          </a:xfrm>
        </p:spPr>
        <p:txBody>
          <a:bodyPr/>
          <a:lstStyle/>
          <a:p>
            <a:pPr algn="just"/>
            <a:r>
              <a:rPr lang="en-US" sz="1600" b="1" dirty="0">
                <a:highlight>
                  <a:srgbClr val="000000"/>
                </a:highlight>
              </a:rPr>
              <a:t>The recommendation model uses both item-based and user-based collaborative filtering to suggest movies based on similarities. It incorporates SVD for collaborative filtering, TF-IDF for genre-based recommendations, and RMSE for evaluation. In item-based filtering, movies similar to those a user has liked (e.g., </a:t>
            </a:r>
            <a:r>
              <a:rPr lang="en-US" sz="1600" b="1" i="1" dirty="0">
                <a:highlight>
                  <a:srgbClr val="000000"/>
                </a:highlight>
              </a:rPr>
              <a:t>Hollywood Chainsaw Hookers</a:t>
            </a:r>
            <a:r>
              <a:rPr lang="en-US" sz="1600" b="1" dirty="0">
                <a:highlight>
                  <a:srgbClr val="000000"/>
                </a:highlight>
              </a:rPr>
              <a:t>) are recommended. </a:t>
            </a:r>
          </a:p>
          <a:p>
            <a:pPr algn="just"/>
            <a:r>
              <a:rPr lang="en-US" sz="1600" b="1" dirty="0">
                <a:highlight>
                  <a:srgbClr val="000000"/>
                </a:highlight>
              </a:rPr>
              <a:t>In user-based filtering, recommendations are based on users with similar tastes—if a user liked </a:t>
            </a:r>
            <a:r>
              <a:rPr lang="en-US" sz="1600" b="1" i="1" dirty="0">
                <a:highlight>
                  <a:srgbClr val="000000"/>
                </a:highlight>
              </a:rPr>
              <a:t>Hollywood Chainsaw Hookers</a:t>
            </a:r>
            <a:r>
              <a:rPr lang="en-US" sz="1600" b="1" dirty="0">
                <a:highlight>
                  <a:srgbClr val="000000"/>
                </a:highlight>
              </a:rPr>
              <a:t>, they might be suggested </a:t>
            </a:r>
            <a:r>
              <a:rPr lang="en-US" sz="1600" b="1" i="1" dirty="0">
                <a:highlight>
                  <a:srgbClr val="000000"/>
                </a:highlight>
              </a:rPr>
              <a:t>Calcium Kid</a:t>
            </a:r>
            <a:r>
              <a:rPr lang="en-US" sz="1600" b="1" dirty="0">
                <a:highlight>
                  <a:srgbClr val="000000"/>
                </a:highlight>
              </a:rPr>
              <a:t> or </a:t>
            </a:r>
            <a:r>
              <a:rPr lang="en-US" sz="1600" b="1" i="1" dirty="0">
                <a:highlight>
                  <a:srgbClr val="000000"/>
                </a:highlight>
              </a:rPr>
              <a:t>Chinese Puzzle</a:t>
            </a:r>
            <a:r>
              <a:rPr lang="en-US" sz="1600" b="1" dirty="0">
                <a:highlight>
                  <a:srgbClr val="000000"/>
                </a:highlight>
              </a:rPr>
              <a:t> based on other users' preferences. This approach enhances personalized recommendations by leveraging both item and user similarities.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C7CEE-321C-9C4C-AE98-D5C0B9FC38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8955" y="2984499"/>
            <a:ext cx="2616200" cy="6287837"/>
          </a:xfrm>
        </p:spPr>
        <p:txBody>
          <a:bodyPr/>
          <a:lstStyle/>
          <a:p>
            <a:pPr algn="just"/>
            <a:r>
              <a:rPr lang="en-US" sz="1600" b="1" dirty="0">
                <a:highlight>
                  <a:srgbClr val="000000"/>
                </a:highlight>
              </a:rPr>
              <a:t>The Content-Based Movie Recommender System suggests movies based on their features, such as genres and descriptions, using TF-IDF vectorization to convert text into numerical data and cosine similarity to measure movie similarity.</a:t>
            </a:r>
          </a:p>
          <a:p>
            <a:pPr algn="just"/>
            <a:endParaRPr lang="en-US" sz="1600" b="1" dirty="0">
              <a:highlight>
                <a:srgbClr val="000000"/>
              </a:highlight>
            </a:endParaRPr>
          </a:p>
          <a:p>
            <a:pPr algn="just"/>
            <a:r>
              <a:rPr lang="en-US" sz="1600" b="1" dirty="0">
                <a:highlight>
                  <a:srgbClr val="000000"/>
                </a:highlight>
              </a:rPr>
              <a:t> It focuses on recommending movies with similar characteristics to a given input movie, allowing users to receive customized recommendations based on content rather than user ratings.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898AC-C413-C543-A3CE-5123975717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7631" y="2149159"/>
            <a:ext cx="2615737" cy="79216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-apple-system"/>
              </a:rPr>
              <a:t>Collaborative Filtering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8B7FF-D526-434D-900A-C245936A8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8260" y="2149159"/>
            <a:ext cx="2615737" cy="396557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-apple-system"/>
              </a:rPr>
              <a:t>Content Based Filtering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E1C0B-FF2B-8042-BCAA-611E0347C6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B590BE-67D2-FF45-AB93-AC49F40EF4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1C174B4-9A56-1846-8882-BEE04D94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BUILDING A RECOMMENDERSYSTEM</a:t>
            </a:r>
          </a:p>
        </p:txBody>
      </p:sp>
    </p:spTree>
    <p:extLst>
      <p:ext uri="{BB962C8B-B14F-4D97-AF65-F5344CB8AC3E}">
        <p14:creationId xmlns:p14="http://schemas.microsoft.com/office/powerpoint/2010/main" val="160101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B9DC9-75AB-43A5-B8A9-A23E7633C8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650" y="3164153"/>
            <a:ext cx="3434524" cy="395292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FFFFFF"/>
                </a:solidFill>
                <a:effectLst/>
                <a:latin typeface="-apple-system"/>
              </a:rPr>
              <a:t>The model achieved an RMSE of 0.8748, meaning the predicted ratings deviate from the actual ratings by approximately 0.87 on average.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FFFFFF"/>
                </a:solidFill>
                <a:effectLst/>
                <a:latin typeface="-apple-system"/>
              </a:rPr>
              <a:t>Since RMSE is a measure of error, a lower value indicates better prediction accuracy.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FFFFFF"/>
                </a:solidFill>
                <a:effectLst/>
                <a:latin typeface="-apple-system"/>
              </a:rPr>
              <a:t>However, an RMSE close to 1 suggests that while the model performs reasonably well, there is still room for improvement through hyperparameter tuning, incorporating additional features, or using a more advanced recommendation technique. </a:t>
            </a:r>
          </a:p>
          <a:p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6BAF9-5610-410B-AE8F-B16770A3D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40286" y="3101848"/>
            <a:ext cx="2504773" cy="374752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FFFFFF"/>
                </a:solidFill>
                <a:effectLst/>
                <a:latin typeface="-apple-system"/>
              </a:rPr>
              <a:t>The performance is evaluated using Root Mean Squared Error (RMSE), which measures the difference between predicted and actual ratings.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FFFFFF"/>
                </a:solidFill>
                <a:effectLst/>
                <a:latin typeface="-apple-system"/>
              </a:rPr>
              <a:t>The resulting RMSE is 0.9734, indicating that, on average, the model's predictions deviate from actual ratings by approximately 0.97 rating points.</a:t>
            </a:r>
          </a:p>
          <a:p>
            <a:endParaRPr lang="en-KE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4B69-9B68-44A3-B40C-60F3FFC429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375" y="2149158"/>
            <a:ext cx="2509738" cy="792162"/>
          </a:xfrm>
        </p:spPr>
        <p:txBody>
          <a:bodyPr/>
          <a:lstStyle/>
          <a:p>
            <a:r>
              <a:rPr lang="en-US" dirty="0"/>
              <a:t>Model Evaluation</a:t>
            </a:r>
            <a:endParaRPr lang="en-K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CEC91-6A40-4515-B1D7-F2C6D0DD4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0287" y="2149158"/>
            <a:ext cx="2509738" cy="792162"/>
          </a:xfrm>
        </p:spPr>
        <p:txBody>
          <a:bodyPr/>
          <a:lstStyle/>
          <a:p>
            <a:r>
              <a:rPr lang="en-US" dirty="0"/>
              <a:t>Model Prediction</a:t>
            </a:r>
            <a:endParaRPr lang="en-K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65ADEE-E069-4E73-AB75-C857BCF613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K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D375A6-6211-4DD8-BD6A-875CB81B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Model evaluation and prediction</a:t>
            </a:r>
            <a:endParaRPr lang="en-KE" sz="3500" dirty="0"/>
          </a:p>
        </p:txBody>
      </p:sp>
    </p:spTree>
    <p:extLst>
      <p:ext uri="{BB962C8B-B14F-4D97-AF65-F5344CB8AC3E}">
        <p14:creationId xmlns:p14="http://schemas.microsoft.com/office/powerpoint/2010/main" val="18244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9FDC09-6F3E-0A44-8BAD-E6FC08CC01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C2E676A-0E5D-B946-92F0-D7C96AEB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A6D871-D5DC-42BF-BC13-80F7435830B4}"/>
              </a:ext>
            </a:extLst>
          </p:cNvPr>
          <p:cNvSpPr txBox="1"/>
          <p:nvPr/>
        </p:nvSpPr>
        <p:spPr>
          <a:xfrm>
            <a:off x="687631" y="2639683"/>
            <a:ext cx="27284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The analysis revealed several important findings: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Rating distribution shows a positive skew, with most movies receiving 4-5 star ratings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Both collaborative and content-based filtering methods demonstrated effectiveness in generating recommendations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The combination of both approaches provides a more robust recommendation system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The models show promise in capturing user preferences and suggesting relevant content</a:t>
            </a:r>
          </a:p>
          <a:p>
            <a:pPr algn="just"/>
            <a:endParaRPr lang="en-KE" sz="18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1252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EA8D19-A16F-164D-AD78-93A2AB87E1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31" y="2242868"/>
            <a:ext cx="6351524" cy="769476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Hybrid System 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Combine collaborative and content-based filtering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Leverage the strengths of both methods for more accurate recommendations Model Optimization</a:t>
            </a:r>
          </a:p>
          <a:p>
            <a:pPr algn="l">
              <a:buFont typeface="+mj-lt"/>
              <a:buAutoNum type="arabicPeriod" startAt="2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Implement continuous monitoring of model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Regular updates to adapt to changing user preferences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Consider implementing A/B testing for different recommendation strategies</a:t>
            </a:r>
          </a:p>
          <a:p>
            <a:pPr algn="l">
              <a:buFont typeface="+mj-lt"/>
              <a:buAutoNum type="arabicPeriod" startAt="3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Data Enhancement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Regular updates to adapt to changing user preferences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Expand the dataset with additional features: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User demographics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Movie reviews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Social media interactions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This will improve recommendation accuracy and personalization</a:t>
            </a:r>
          </a:p>
          <a:p>
            <a:pPr algn="l">
              <a:buFont typeface="+mj-lt"/>
              <a:buAutoNum type="arabicPeriod" startAt="4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User Engagement Strategy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Use personalized recommendations to increase platform engagement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Implement features to encourage content exploration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Track and analyze user interaction with recommendations</a:t>
            </a:r>
          </a:p>
          <a:p>
            <a:pPr algn="l">
              <a:buFont typeface="+mj-lt"/>
              <a:buAutoNum type="arabicPeriod" startAt="5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Technical Improvements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Regular system performance monitoring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Optimization of recommendation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-apple-system"/>
              </a:rPr>
              <a:t>Implementation of real-time recommendation updates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7FEF1-5516-5F41-BA9D-7241957DA9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50999C-688C-294B-A735-4312D194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40233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FED42F"/>
      </a:accent6>
      <a:hlink>
        <a:srgbClr val="6B9F25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azine Cover 01_AE - v7" id="{541E4ABE-9D18-44FE-BF0E-7BD4170C7A9C}" vid="{8A7235EF-71B7-49B2-97E3-58EED6512A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924D36-B4C1-4B06-A9EC-CDCE768B3FD3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CFB929D3-A7CA-4AB1-8061-FCB8D56D3F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DD53C0-11D2-4509-936F-323E14647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Movie magazine covers</Template>
  <TotalTime>120</TotalTime>
  <Words>869</Words>
  <Application>Microsoft Office PowerPoint</Application>
  <PresentationFormat>Custom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Century Gothic</vt:lpstr>
      <vt:lpstr>Rockwell</vt:lpstr>
      <vt:lpstr>Tw Cen MT</vt:lpstr>
      <vt:lpstr>Office Theme</vt:lpstr>
      <vt:lpstr>MOVIE RECOMMENDATION SYSTEM</vt:lpstr>
      <vt:lpstr>BUSINESS PROBLEM </vt:lpstr>
      <vt:lpstr>GOALS AND OBJECTIVES</vt:lpstr>
      <vt:lpstr>Visualization s</vt:lpstr>
      <vt:lpstr>EXPLORATORY DATA ANALYSIS (EDA)</vt:lpstr>
      <vt:lpstr>BUILDING A RECOMMENDERSYSTEM</vt:lpstr>
      <vt:lpstr>Model evaluation and prediction</vt:lpstr>
      <vt:lpstr>Conclusion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</dc:title>
  <dc:creator>Sprout Africa IT</dc:creator>
  <cp:lastModifiedBy>Sprout Africa IT</cp:lastModifiedBy>
  <cp:revision>13</cp:revision>
  <dcterms:created xsi:type="dcterms:W3CDTF">2025-02-12T15:15:27Z</dcterms:created>
  <dcterms:modified xsi:type="dcterms:W3CDTF">2025-02-12T17:16:18Z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