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329" autoAdjust="0"/>
  </p:normalViewPr>
  <p:slideViewPr>
    <p:cSldViewPr snapToGrid="0">
      <p:cViewPr varScale="1">
        <p:scale>
          <a:sx n="48" d="100"/>
          <a:sy n="48" d="100"/>
        </p:scale>
        <p:origin x="15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ABD2AB-0353-4B64-A287-A6ED8DAE5FF7}" type="datetimeFigureOut">
              <a:rPr lang="en-US" smtClean="0"/>
              <a:t>6/4/2020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E5577-3033-485A-BD6F-00A850AD133C}" type="slidenum">
              <a:rPr lang="en-US" smtClean="0"/>
              <a:t>‹#›</a:t>
            </a:fld>
            <a:endParaRPr lang="en-US"/>
          </a:p>
        </p:txBody>
      </p:sp>
    </p:spTree>
    <p:extLst>
      <p:ext uri="{BB962C8B-B14F-4D97-AF65-F5344CB8AC3E}">
        <p14:creationId xmlns:p14="http://schemas.microsoft.com/office/powerpoint/2010/main" val="835566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the problem can be divided into two sub categories, the present and future problem. </a:t>
            </a:r>
            <a:r>
              <a:rPr lang="en-US" sz="1200" kern="1200" dirty="0" smtClean="0">
                <a:solidFill>
                  <a:schemeClr val="tx1"/>
                </a:solidFill>
                <a:effectLst/>
                <a:latin typeface="+mn-lt"/>
                <a:ea typeface="+mn-ea"/>
                <a:cs typeface="+mn-cs"/>
              </a:rPr>
              <a:t>The present problem refers to identify or detect the existing news as fake or real by</a:t>
            </a:r>
            <a:r>
              <a:rPr lang="en-US" sz="1200" kern="1200" baseline="0" dirty="0" smtClean="0">
                <a:solidFill>
                  <a:schemeClr val="tx1"/>
                </a:solidFill>
                <a:effectLst/>
                <a:latin typeface="+mn-lt"/>
                <a:ea typeface="+mn-ea"/>
                <a:cs typeface="+mn-cs"/>
              </a:rPr>
              <a:t> an automated tool because a huge amount of data can be generated on digital platforms in every minute and that is difficult for humans to perform the task. Then due to complex network structure of users and open access of data on these platforms, it is important to identify the future problem which refers to prevent the authentic news form alteration or temperament.</a:t>
            </a:r>
            <a:endParaRPr lang="en-US" dirty="0"/>
          </a:p>
        </p:txBody>
      </p:sp>
      <p:sp>
        <p:nvSpPr>
          <p:cNvPr id="4" name="Slide Number Placeholder 3"/>
          <p:cNvSpPr>
            <a:spLocks noGrp="1"/>
          </p:cNvSpPr>
          <p:nvPr>
            <p:ph type="sldNum" sz="quarter" idx="10"/>
          </p:nvPr>
        </p:nvSpPr>
        <p:spPr/>
        <p:txBody>
          <a:bodyPr/>
          <a:lstStyle/>
          <a:p>
            <a:fld id="{950E5577-3033-485A-BD6F-00A850AD133C}" type="slidenum">
              <a:rPr lang="en-US" smtClean="0"/>
              <a:t>2</a:t>
            </a:fld>
            <a:endParaRPr lang="en-US"/>
          </a:p>
        </p:txBody>
      </p:sp>
    </p:spTree>
    <p:extLst>
      <p:ext uri="{BB962C8B-B14F-4D97-AF65-F5344CB8AC3E}">
        <p14:creationId xmlns:p14="http://schemas.microsoft.com/office/powerpoint/2010/main" val="2345549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motivation</a:t>
            </a:r>
            <a:r>
              <a:rPr lang="en-US" baseline="0" dirty="0" smtClean="0"/>
              <a:t> for this work is to propose a hybrid framework that solves both of problems mentioned in the previous slide by using </a:t>
            </a:r>
            <a:r>
              <a:rPr lang="en-US" dirty="0" smtClean="0"/>
              <a:t>existing techniques as well as propose improvement.</a:t>
            </a:r>
            <a:r>
              <a:rPr lang="en-US" baseline="0" dirty="0" smtClean="0"/>
              <a:t> This hybrid model will contain a machine learning model which will classify news by using supervised classification technique and a block-chain based secured data storage system which will ensure the prevention of authentic news and will be used as immutable news source. Our motivation is also to provide critical analysis with an efficient research plan. Evaluation techniques and research outcomes are also discussed to justify that our proposed framework is aligned with problem statement.</a:t>
            </a:r>
            <a:endParaRPr lang="en-US" dirty="0"/>
          </a:p>
        </p:txBody>
      </p:sp>
      <p:sp>
        <p:nvSpPr>
          <p:cNvPr id="4" name="Slide Number Placeholder 3"/>
          <p:cNvSpPr>
            <a:spLocks noGrp="1"/>
          </p:cNvSpPr>
          <p:nvPr>
            <p:ph type="sldNum" sz="quarter" idx="10"/>
          </p:nvPr>
        </p:nvSpPr>
        <p:spPr/>
        <p:txBody>
          <a:bodyPr/>
          <a:lstStyle/>
          <a:p>
            <a:fld id="{950E5577-3033-485A-BD6F-00A850AD133C}" type="slidenum">
              <a:rPr lang="en-US" smtClean="0"/>
              <a:t>3</a:t>
            </a:fld>
            <a:endParaRPr lang="en-US"/>
          </a:p>
        </p:txBody>
      </p:sp>
    </p:spTree>
    <p:extLst>
      <p:ext uri="{BB962C8B-B14F-4D97-AF65-F5344CB8AC3E}">
        <p14:creationId xmlns:p14="http://schemas.microsoft.com/office/powerpoint/2010/main" val="1758698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machine learning classifier will be able detect authentic or fake news after it is trained on a dataset consisting examples of fake and authentic news. Then the authentic news will be stored in a block-chain by using cryptographic hashing and peer-to-peer network which will be used as immutable news source.</a:t>
            </a:r>
            <a:endParaRPr lang="en-US" dirty="0"/>
          </a:p>
        </p:txBody>
      </p:sp>
      <p:sp>
        <p:nvSpPr>
          <p:cNvPr id="4" name="Slide Number Placeholder 3"/>
          <p:cNvSpPr>
            <a:spLocks noGrp="1"/>
          </p:cNvSpPr>
          <p:nvPr>
            <p:ph type="sldNum" sz="quarter" idx="10"/>
          </p:nvPr>
        </p:nvSpPr>
        <p:spPr/>
        <p:txBody>
          <a:bodyPr/>
          <a:lstStyle/>
          <a:p>
            <a:fld id="{950E5577-3033-485A-BD6F-00A850AD133C}" type="slidenum">
              <a:rPr lang="en-US" smtClean="0"/>
              <a:t>4</a:t>
            </a:fld>
            <a:endParaRPr lang="en-US"/>
          </a:p>
        </p:txBody>
      </p:sp>
    </p:spTree>
    <p:extLst>
      <p:ext uri="{BB962C8B-B14F-4D97-AF65-F5344CB8AC3E}">
        <p14:creationId xmlns:p14="http://schemas.microsoft.com/office/powerpoint/2010/main" val="1803394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critical analysis</a:t>
            </a:r>
            <a:r>
              <a:rPr lang="en-US" baseline="0" dirty="0" smtClean="0"/>
              <a:t> in the thesis provides the key research answers including the feasibility of the proposed work. The analysis provided proofs that the solution fulfils the problem requirements and aligns with the statement. Also this research provides answers like why spreading fake news is a problem and why it should be solved by using automated technology, why not humans, also contributed to the research </a:t>
            </a:r>
            <a:r>
              <a:rPr lang="en-US" baseline="0" smtClean="0"/>
              <a:t>by providing </a:t>
            </a:r>
            <a:r>
              <a:rPr lang="en-US" baseline="0" dirty="0" smtClean="0"/>
              <a:t>insights, implementation plans and improvements.</a:t>
            </a:r>
            <a:endParaRPr lang="en-US" dirty="0"/>
          </a:p>
        </p:txBody>
      </p:sp>
      <p:sp>
        <p:nvSpPr>
          <p:cNvPr id="4" name="Slide Number Placeholder 3"/>
          <p:cNvSpPr>
            <a:spLocks noGrp="1"/>
          </p:cNvSpPr>
          <p:nvPr>
            <p:ph type="sldNum" sz="quarter" idx="10"/>
          </p:nvPr>
        </p:nvSpPr>
        <p:spPr/>
        <p:txBody>
          <a:bodyPr/>
          <a:lstStyle/>
          <a:p>
            <a:fld id="{950E5577-3033-485A-BD6F-00A850AD133C}" type="slidenum">
              <a:rPr lang="en-US" smtClean="0"/>
              <a:t>5</a:t>
            </a:fld>
            <a:endParaRPr lang="en-US"/>
          </a:p>
        </p:txBody>
      </p:sp>
    </p:spTree>
    <p:extLst>
      <p:ext uri="{BB962C8B-B14F-4D97-AF65-F5344CB8AC3E}">
        <p14:creationId xmlns:p14="http://schemas.microsoft.com/office/powerpoint/2010/main" val="1767803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AC8139-7ECA-4833-831F-7C83998C6BD1}"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9CEC8-19C9-45A2-946D-E22865210029}" type="slidenum">
              <a:rPr lang="en-US" smtClean="0"/>
              <a:t>‹#›</a:t>
            </a:fld>
            <a:endParaRPr lang="en-US"/>
          </a:p>
        </p:txBody>
      </p:sp>
    </p:spTree>
    <p:extLst>
      <p:ext uri="{BB962C8B-B14F-4D97-AF65-F5344CB8AC3E}">
        <p14:creationId xmlns:p14="http://schemas.microsoft.com/office/powerpoint/2010/main" val="365284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CAC8139-7ECA-4833-831F-7C83998C6BD1}"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29CEC8-19C9-45A2-946D-E22865210029}" type="slidenum">
              <a:rPr lang="en-US" smtClean="0"/>
              <a:t>‹#›</a:t>
            </a:fld>
            <a:endParaRPr lang="en-US"/>
          </a:p>
        </p:txBody>
      </p:sp>
    </p:spTree>
    <p:extLst>
      <p:ext uri="{BB962C8B-B14F-4D97-AF65-F5344CB8AC3E}">
        <p14:creationId xmlns:p14="http://schemas.microsoft.com/office/powerpoint/2010/main" val="325853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CAC8139-7ECA-4833-831F-7C83998C6BD1}"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9CEC8-19C9-45A2-946D-E22865210029}" type="slidenum">
              <a:rPr lang="en-US" smtClean="0"/>
              <a:t>‹#›</a:t>
            </a:fld>
            <a:endParaRPr lang="en-US"/>
          </a:p>
        </p:txBody>
      </p:sp>
    </p:spTree>
    <p:extLst>
      <p:ext uri="{BB962C8B-B14F-4D97-AF65-F5344CB8AC3E}">
        <p14:creationId xmlns:p14="http://schemas.microsoft.com/office/powerpoint/2010/main" val="3369622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CAC8139-7ECA-4833-831F-7C83998C6BD1}"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9CEC8-19C9-45A2-946D-E2286521002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37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AC8139-7ECA-4833-831F-7C83998C6BD1}"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9CEC8-19C9-45A2-946D-E22865210029}" type="slidenum">
              <a:rPr lang="en-US" smtClean="0"/>
              <a:t>‹#›</a:t>
            </a:fld>
            <a:endParaRPr lang="en-US"/>
          </a:p>
        </p:txBody>
      </p:sp>
    </p:spTree>
    <p:extLst>
      <p:ext uri="{BB962C8B-B14F-4D97-AF65-F5344CB8AC3E}">
        <p14:creationId xmlns:p14="http://schemas.microsoft.com/office/powerpoint/2010/main" val="4252205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AC8139-7ECA-4833-831F-7C83998C6BD1}" type="datetimeFigureOut">
              <a:rPr lang="en-US" smtClean="0"/>
              <a:t>6/4/2020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9CEC8-19C9-45A2-946D-E22865210029}" type="slidenum">
              <a:rPr lang="en-US" smtClean="0"/>
              <a:t>‹#›</a:t>
            </a:fld>
            <a:endParaRPr lang="en-US"/>
          </a:p>
        </p:txBody>
      </p:sp>
    </p:spTree>
    <p:extLst>
      <p:ext uri="{BB962C8B-B14F-4D97-AF65-F5344CB8AC3E}">
        <p14:creationId xmlns:p14="http://schemas.microsoft.com/office/powerpoint/2010/main" val="340457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AC8139-7ECA-4833-831F-7C83998C6BD1}" type="datetimeFigureOut">
              <a:rPr lang="en-US" smtClean="0"/>
              <a:t>6/4/2020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9CEC8-19C9-45A2-946D-E22865210029}" type="slidenum">
              <a:rPr lang="en-US" smtClean="0"/>
              <a:t>‹#›</a:t>
            </a:fld>
            <a:endParaRPr lang="en-US"/>
          </a:p>
        </p:txBody>
      </p:sp>
    </p:spTree>
    <p:extLst>
      <p:ext uri="{BB962C8B-B14F-4D97-AF65-F5344CB8AC3E}">
        <p14:creationId xmlns:p14="http://schemas.microsoft.com/office/powerpoint/2010/main" val="4242516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AC8139-7ECA-4833-831F-7C83998C6BD1}"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9CEC8-19C9-45A2-946D-E22865210029}" type="slidenum">
              <a:rPr lang="en-US" smtClean="0"/>
              <a:t>‹#›</a:t>
            </a:fld>
            <a:endParaRPr lang="en-US"/>
          </a:p>
        </p:txBody>
      </p:sp>
    </p:spTree>
    <p:extLst>
      <p:ext uri="{BB962C8B-B14F-4D97-AF65-F5344CB8AC3E}">
        <p14:creationId xmlns:p14="http://schemas.microsoft.com/office/powerpoint/2010/main" val="2666647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AC8139-7ECA-4833-831F-7C83998C6BD1}"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9CEC8-19C9-45A2-946D-E22865210029}" type="slidenum">
              <a:rPr lang="en-US" smtClean="0"/>
              <a:t>‹#›</a:t>
            </a:fld>
            <a:endParaRPr lang="en-US"/>
          </a:p>
        </p:txBody>
      </p:sp>
    </p:spTree>
    <p:extLst>
      <p:ext uri="{BB962C8B-B14F-4D97-AF65-F5344CB8AC3E}">
        <p14:creationId xmlns:p14="http://schemas.microsoft.com/office/powerpoint/2010/main" val="4180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CAC8139-7ECA-4833-831F-7C83998C6BD1}"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9CEC8-19C9-45A2-946D-E22865210029}" type="slidenum">
              <a:rPr lang="en-US" smtClean="0"/>
              <a:t>‹#›</a:t>
            </a:fld>
            <a:endParaRPr lang="en-US"/>
          </a:p>
        </p:txBody>
      </p:sp>
    </p:spTree>
    <p:extLst>
      <p:ext uri="{BB962C8B-B14F-4D97-AF65-F5344CB8AC3E}">
        <p14:creationId xmlns:p14="http://schemas.microsoft.com/office/powerpoint/2010/main" val="4100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AC8139-7ECA-4833-831F-7C83998C6BD1}"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9CEC8-19C9-45A2-946D-E22865210029}" type="slidenum">
              <a:rPr lang="en-US" smtClean="0"/>
              <a:t>‹#›</a:t>
            </a:fld>
            <a:endParaRPr lang="en-US"/>
          </a:p>
        </p:txBody>
      </p:sp>
    </p:spTree>
    <p:extLst>
      <p:ext uri="{BB962C8B-B14F-4D97-AF65-F5344CB8AC3E}">
        <p14:creationId xmlns:p14="http://schemas.microsoft.com/office/powerpoint/2010/main" val="3997273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AC8139-7ECA-4833-831F-7C83998C6BD1}"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29CEC8-19C9-45A2-946D-E22865210029}" type="slidenum">
              <a:rPr lang="en-US" smtClean="0"/>
              <a:t>‹#›</a:t>
            </a:fld>
            <a:endParaRPr lang="en-US"/>
          </a:p>
        </p:txBody>
      </p:sp>
    </p:spTree>
    <p:extLst>
      <p:ext uri="{BB962C8B-B14F-4D97-AF65-F5344CB8AC3E}">
        <p14:creationId xmlns:p14="http://schemas.microsoft.com/office/powerpoint/2010/main" val="2724835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AC8139-7ECA-4833-831F-7C83998C6BD1}" type="datetimeFigureOut">
              <a:rPr lang="en-US" smtClean="0"/>
              <a:t>6/4/2020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29CEC8-19C9-45A2-946D-E22865210029}" type="slidenum">
              <a:rPr lang="en-US" smtClean="0"/>
              <a:t>‹#›</a:t>
            </a:fld>
            <a:endParaRPr lang="en-US"/>
          </a:p>
        </p:txBody>
      </p:sp>
    </p:spTree>
    <p:extLst>
      <p:ext uri="{BB962C8B-B14F-4D97-AF65-F5344CB8AC3E}">
        <p14:creationId xmlns:p14="http://schemas.microsoft.com/office/powerpoint/2010/main" val="2101435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CAC8139-7ECA-4833-831F-7C83998C6BD1}" type="datetimeFigureOut">
              <a:rPr lang="en-US" smtClean="0"/>
              <a:t>6/4/2020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529CEC8-19C9-45A2-946D-E22865210029}" type="slidenum">
              <a:rPr lang="en-US" smtClean="0"/>
              <a:t>‹#›</a:t>
            </a:fld>
            <a:endParaRPr lang="en-US"/>
          </a:p>
        </p:txBody>
      </p:sp>
    </p:spTree>
    <p:extLst>
      <p:ext uri="{BB962C8B-B14F-4D97-AF65-F5344CB8AC3E}">
        <p14:creationId xmlns:p14="http://schemas.microsoft.com/office/powerpoint/2010/main" val="667163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CAC8139-7ECA-4833-831F-7C83998C6BD1}" type="datetimeFigureOut">
              <a:rPr lang="en-US" smtClean="0"/>
              <a:t>6/4/2020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529CEC8-19C9-45A2-946D-E22865210029}" type="slidenum">
              <a:rPr lang="en-US" smtClean="0"/>
              <a:t>‹#›</a:t>
            </a:fld>
            <a:endParaRPr lang="en-US"/>
          </a:p>
        </p:txBody>
      </p:sp>
    </p:spTree>
    <p:extLst>
      <p:ext uri="{BB962C8B-B14F-4D97-AF65-F5344CB8AC3E}">
        <p14:creationId xmlns:p14="http://schemas.microsoft.com/office/powerpoint/2010/main" val="2624652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CAC8139-7ECA-4833-831F-7C83998C6BD1}" type="datetimeFigureOut">
              <a:rPr lang="en-US" smtClean="0"/>
              <a:t>6/4/2020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529CEC8-19C9-45A2-946D-E22865210029}" type="slidenum">
              <a:rPr lang="en-US" smtClean="0"/>
              <a:t>‹#›</a:t>
            </a:fld>
            <a:endParaRPr lang="en-US"/>
          </a:p>
        </p:txBody>
      </p:sp>
    </p:spTree>
    <p:extLst>
      <p:ext uri="{BB962C8B-B14F-4D97-AF65-F5344CB8AC3E}">
        <p14:creationId xmlns:p14="http://schemas.microsoft.com/office/powerpoint/2010/main" val="84846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CAC8139-7ECA-4833-831F-7C83998C6BD1}"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29CEC8-19C9-45A2-946D-E22865210029}" type="slidenum">
              <a:rPr lang="en-US" smtClean="0"/>
              <a:t>‹#›</a:t>
            </a:fld>
            <a:endParaRPr lang="en-US"/>
          </a:p>
        </p:txBody>
      </p:sp>
    </p:spTree>
    <p:extLst>
      <p:ext uri="{BB962C8B-B14F-4D97-AF65-F5344CB8AC3E}">
        <p14:creationId xmlns:p14="http://schemas.microsoft.com/office/powerpoint/2010/main" val="3721329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CAC8139-7ECA-4833-831F-7C83998C6BD1}" type="datetimeFigureOut">
              <a:rPr lang="en-US" smtClean="0"/>
              <a:t>6/4/2020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529CEC8-19C9-45A2-946D-E22865210029}" type="slidenum">
              <a:rPr lang="en-US" smtClean="0"/>
              <a:t>‹#›</a:t>
            </a:fld>
            <a:endParaRPr lang="en-US"/>
          </a:p>
        </p:txBody>
      </p:sp>
    </p:spTree>
    <p:extLst>
      <p:ext uri="{BB962C8B-B14F-4D97-AF65-F5344CB8AC3E}">
        <p14:creationId xmlns:p14="http://schemas.microsoft.com/office/powerpoint/2010/main" val="2368616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Detection and Prevention of Fake News</a:t>
            </a:r>
            <a:endParaRPr lang="en-US" dirty="0"/>
          </a:p>
        </p:txBody>
      </p:sp>
      <p:sp>
        <p:nvSpPr>
          <p:cNvPr id="3" name="Subtitle 2"/>
          <p:cNvSpPr>
            <a:spLocks noGrp="1"/>
          </p:cNvSpPr>
          <p:nvPr>
            <p:ph type="subTitle" idx="1"/>
          </p:nvPr>
        </p:nvSpPr>
        <p:spPr/>
        <p:txBody>
          <a:bodyPr/>
          <a:lstStyle/>
          <a:p>
            <a:r>
              <a:rPr lang="en-US" dirty="0" smtClean="0"/>
              <a:t>Student Name:</a:t>
            </a:r>
          </a:p>
          <a:p>
            <a:r>
              <a:rPr lang="en-US" dirty="0" smtClean="0"/>
              <a:t>ID:</a:t>
            </a:r>
            <a:endParaRPr lang="en-US" dirty="0"/>
          </a:p>
        </p:txBody>
      </p:sp>
    </p:spTree>
    <p:extLst>
      <p:ext uri="{BB962C8B-B14F-4D97-AF65-F5344CB8AC3E}">
        <p14:creationId xmlns:p14="http://schemas.microsoft.com/office/powerpoint/2010/main" val="2200198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And Analysis</a:t>
            </a:r>
            <a:endParaRPr lang="en-US" dirty="0"/>
          </a:p>
        </p:txBody>
      </p:sp>
      <p:sp>
        <p:nvSpPr>
          <p:cNvPr id="3" name="Content Placeholder 2"/>
          <p:cNvSpPr>
            <a:spLocks noGrp="1"/>
          </p:cNvSpPr>
          <p:nvPr>
            <p:ph idx="1"/>
          </p:nvPr>
        </p:nvSpPr>
        <p:spPr/>
        <p:txBody>
          <a:bodyPr/>
          <a:lstStyle/>
          <a:p>
            <a:r>
              <a:rPr lang="en-US" dirty="0" smtClean="0"/>
              <a:t>Statement: </a:t>
            </a:r>
          </a:p>
          <a:p>
            <a:pPr lvl="1"/>
            <a:r>
              <a:rPr lang="en-US" dirty="0" smtClean="0"/>
              <a:t>Detection (The </a:t>
            </a:r>
            <a:r>
              <a:rPr lang="en-US" dirty="0"/>
              <a:t>P</a:t>
            </a:r>
            <a:r>
              <a:rPr lang="en-US" dirty="0" smtClean="0"/>
              <a:t>resent Problem)</a:t>
            </a:r>
          </a:p>
          <a:p>
            <a:pPr lvl="2"/>
            <a:r>
              <a:rPr lang="en-US" dirty="0" smtClean="0"/>
              <a:t>A huge amount of news data on digital platforms</a:t>
            </a:r>
          </a:p>
          <a:p>
            <a:pPr lvl="2"/>
            <a:r>
              <a:rPr lang="en-US" dirty="0" smtClean="0"/>
              <a:t>Difficult detect unauthentic news by human</a:t>
            </a:r>
          </a:p>
          <a:p>
            <a:pPr lvl="2"/>
            <a:r>
              <a:rPr lang="en-US" dirty="0" smtClean="0"/>
              <a:t>Automated tools are needed</a:t>
            </a:r>
          </a:p>
          <a:p>
            <a:pPr lvl="1"/>
            <a:r>
              <a:rPr lang="en-US" dirty="0" smtClean="0"/>
              <a:t>Prevention (The </a:t>
            </a:r>
            <a:r>
              <a:rPr lang="en-US" dirty="0"/>
              <a:t>F</a:t>
            </a:r>
            <a:r>
              <a:rPr lang="en-US" dirty="0" smtClean="0"/>
              <a:t>uture Problem)</a:t>
            </a:r>
          </a:p>
          <a:p>
            <a:pPr lvl="2"/>
            <a:r>
              <a:rPr lang="en-US" dirty="0"/>
              <a:t>Complex </a:t>
            </a:r>
            <a:r>
              <a:rPr lang="en-US" dirty="0" smtClean="0"/>
              <a:t>network of users</a:t>
            </a:r>
          </a:p>
          <a:p>
            <a:pPr lvl="2"/>
            <a:r>
              <a:rPr lang="en-US" dirty="0" smtClean="0"/>
              <a:t>Open </a:t>
            </a:r>
            <a:r>
              <a:rPr lang="en-US" dirty="0"/>
              <a:t>access of </a:t>
            </a:r>
            <a:r>
              <a:rPr lang="en-US" dirty="0" smtClean="0"/>
              <a:t>data</a:t>
            </a:r>
          </a:p>
          <a:p>
            <a:pPr lvl="2"/>
            <a:r>
              <a:rPr lang="en-US" dirty="0" smtClean="0"/>
              <a:t>Prevention from alteration or temperament needed</a:t>
            </a:r>
          </a:p>
          <a:p>
            <a:pPr lvl="2"/>
            <a:r>
              <a:rPr lang="en-US" dirty="0" smtClean="0"/>
              <a:t>Have to control open access of data</a:t>
            </a:r>
            <a:endParaRPr lang="en-US" dirty="0"/>
          </a:p>
        </p:txBody>
      </p:sp>
    </p:spTree>
    <p:extLst>
      <p:ext uri="{BB962C8B-B14F-4D97-AF65-F5344CB8AC3E}">
        <p14:creationId xmlns:p14="http://schemas.microsoft.com/office/powerpoint/2010/main" val="97183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646111" y="1550641"/>
            <a:ext cx="10610024" cy="4785765"/>
          </a:xfrm>
        </p:spPr>
        <p:txBody>
          <a:bodyPr>
            <a:normAutofit/>
          </a:bodyPr>
          <a:lstStyle/>
          <a:p>
            <a:r>
              <a:rPr lang="en-US" dirty="0" smtClean="0"/>
              <a:t>Propose A Hybrid Framework </a:t>
            </a:r>
          </a:p>
          <a:p>
            <a:pPr lvl="1"/>
            <a:r>
              <a:rPr lang="en-US" dirty="0" smtClean="0"/>
              <a:t>Solving both of the problems (present &amp; future)</a:t>
            </a:r>
          </a:p>
          <a:p>
            <a:pPr lvl="2"/>
            <a:r>
              <a:rPr lang="en-US" dirty="0" smtClean="0"/>
              <a:t>To classify news</a:t>
            </a:r>
          </a:p>
          <a:p>
            <a:pPr lvl="2"/>
            <a:r>
              <a:rPr lang="en-US" dirty="0" smtClean="0"/>
              <a:t>To store in a secured database</a:t>
            </a:r>
          </a:p>
          <a:p>
            <a:pPr lvl="1"/>
            <a:r>
              <a:rPr lang="en-US" dirty="0"/>
              <a:t>Using existing techniques as well as propose </a:t>
            </a:r>
            <a:r>
              <a:rPr lang="en-US" dirty="0" smtClean="0"/>
              <a:t>improvement </a:t>
            </a:r>
          </a:p>
          <a:p>
            <a:pPr lvl="2"/>
            <a:r>
              <a:rPr lang="en-US" dirty="0" smtClean="0"/>
              <a:t>Machine Learning (Supervised learning classifier)</a:t>
            </a:r>
          </a:p>
          <a:p>
            <a:pPr lvl="2"/>
            <a:r>
              <a:rPr lang="en-US" dirty="0" smtClean="0"/>
              <a:t>Block-chain (Immutable news source)</a:t>
            </a:r>
          </a:p>
          <a:p>
            <a:pPr lvl="1"/>
            <a:r>
              <a:rPr lang="en-US" dirty="0" smtClean="0"/>
              <a:t>Improve and contribute to the research</a:t>
            </a:r>
            <a:r>
              <a:rPr lang="en-US" dirty="0"/>
              <a:t> </a:t>
            </a:r>
            <a:r>
              <a:rPr lang="en-US" dirty="0" smtClean="0"/>
              <a:t>by </a:t>
            </a:r>
            <a:r>
              <a:rPr lang="en-US" dirty="0"/>
              <a:t>providing </a:t>
            </a:r>
            <a:endParaRPr lang="en-US" dirty="0" smtClean="0"/>
          </a:p>
          <a:p>
            <a:pPr lvl="2"/>
            <a:r>
              <a:rPr lang="en-US" dirty="0" smtClean="0"/>
              <a:t>critical analysis</a:t>
            </a:r>
          </a:p>
          <a:p>
            <a:pPr lvl="2"/>
            <a:r>
              <a:rPr lang="en-US" dirty="0" smtClean="0"/>
              <a:t>Efficient research plan</a:t>
            </a:r>
          </a:p>
          <a:p>
            <a:pPr lvl="2"/>
            <a:r>
              <a:rPr lang="en-US" dirty="0" smtClean="0"/>
              <a:t>Evaluation techniques</a:t>
            </a:r>
          </a:p>
          <a:p>
            <a:pPr lvl="2"/>
            <a:r>
              <a:rPr lang="en-US" dirty="0" smtClean="0"/>
              <a:t>Research outcome</a:t>
            </a:r>
          </a:p>
        </p:txBody>
      </p:sp>
    </p:spTree>
    <p:extLst>
      <p:ext uri="{BB962C8B-B14F-4D97-AF65-F5344CB8AC3E}">
        <p14:creationId xmlns:p14="http://schemas.microsoft.com/office/powerpoint/2010/main" val="119443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Framework Structure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9396" y="2189408"/>
            <a:ext cx="11127347" cy="4069724"/>
          </a:xfrm>
          <a:prstGeom prst="rect">
            <a:avLst/>
          </a:prstGeom>
          <a:ln w="88900" cap="sq" cmpd="thickThin">
            <a:solidFill>
              <a:srgbClr val="000000"/>
            </a:solidFill>
            <a:prstDash val="solid"/>
            <a:miter lim="800000"/>
          </a:ln>
          <a:effectLst>
            <a:innerShdw blurRad="76200">
              <a:srgbClr val="000000"/>
            </a:innerShdw>
          </a:effectLst>
        </p:spPr>
      </p:pic>
      <p:sp>
        <p:nvSpPr>
          <p:cNvPr id="5" name="Content Placeholder 2"/>
          <p:cNvSpPr txBox="1">
            <a:spLocks/>
          </p:cNvSpPr>
          <p:nvPr/>
        </p:nvSpPr>
        <p:spPr>
          <a:xfrm>
            <a:off x="646112" y="4971246"/>
            <a:ext cx="9778210" cy="17515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US" dirty="0" smtClean="0"/>
          </a:p>
        </p:txBody>
      </p:sp>
    </p:spTree>
    <p:extLst>
      <p:ext uri="{BB962C8B-B14F-4D97-AF65-F5344CB8AC3E}">
        <p14:creationId xmlns:p14="http://schemas.microsoft.com/office/powerpoint/2010/main" val="302747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Analysis</a:t>
            </a:r>
            <a:endParaRPr lang="en-US" dirty="0"/>
          </a:p>
        </p:txBody>
      </p:sp>
      <p:sp>
        <p:nvSpPr>
          <p:cNvPr id="3" name="Content Placeholder 2"/>
          <p:cNvSpPr>
            <a:spLocks noGrp="1"/>
          </p:cNvSpPr>
          <p:nvPr>
            <p:ph idx="1"/>
          </p:nvPr>
        </p:nvSpPr>
        <p:spPr/>
        <p:txBody>
          <a:bodyPr/>
          <a:lstStyle/>
          <a:p>
            <a:r>
              <a:rPr lang="en-US" dirty="0" smtClean="0"/>
              <a:t>Is the proposed framework feasible?</a:t>
            </a:r>
          </a:p>
          <a:p>
            <a:pPr lvl="1"/>
            <a:r>
              <a:rPr lang="en-US" dirty="0" smtClean="0"/>
              <a:t>Yes</a:t>
            </a:r>
          </a:p>
          <a:p>
            <a:pPr lvl="2"/>
            <a:r>
              <a:rPr lang="en-US" dirty="0" smtClean="0"/>
              <a:t>Aligned with the problem statement</a:t>
            </a:r>
          </a:p>
          <a:p>
            <a:pPr lvl="2"/>
            <a:r>
              <a:rPr lang="en-US" dirty="0" smtClean="0"/>
              <a:t>Possible to automatically detect fake news based on features</a:t>
            </a:r>
          </a:p>
          <a:p>
            <a:pPr lvl="2"/>
            <a:r>
              <a:rPr lang="en-US" dirty="0" smtClean="0"/>
              <a:t>Block-chain provides immutable data storage</a:t>
            </a:r>
          </a:p>
          <a:p>
            <a:r>
              <a:rPr lang="en-US" dirty="0" smtClean="0"/>
              <a:t>Research Outcome:</a:t>
            </a:r>
          </a:p>
          <a:p>
            <a:pPr lvl="1"/>
            <a:r>
              <a:rPr lang="en-US" dirty="0" smtClean="0"/>
              <a:t>Answers why spreading fake news is a problem </a:t>
            </a:r>
          </a:p>
          <a:p>
            <a:pPr lvl="1"/>
            <a:r>
              <a:rPr lang="en-US" dirty="0" smtClean="0"/>
              <a:t>And why it should be solved by using automated technology</a:t>
            </a:r>
          </a:p>
          <a:p>
            <a:pPr lvl="1"/>
            <a:r>
              <a:rPr lang="en-US" dirty="0" smtClean="0"/>
              <a:t>Provides insights about the techniques</a:t>
            </a:r>
          </a:p>
          <a:p>
            <a:pPr lvl="1"/>
            <a:r>
              <a:rPr lang="en-US" dirty="0" smtClean="0"/>
              <a:t>Proposes improvements</a:t>
            </a:r>
          </a:p>
        </p:txBody>
      </p:sp>
    </p:spTree>
    <p:extLst>
      <p:ext uri="{BB962C8B-B14F-4D97-AF65-F5344CB8AC3E}">
        <p14:creationId xmlns:p14="http://schemas.microsoft.com/office/powerpoint/2010/main" val="1314426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47</TotalTime>
  <Words>533</Words>
  <Application>Microsoft Office PowerPoint</Application>
  <PresentationFormat>Widescreen</PresentationFormat>
  <Paragraphs>47</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Wingdings 3</vt:lpstr>
      <vt:lpstr>Ion</vt:lpstr>
      <vt:lpstr>Detection and Prevention of Fake News</vt:lpstr>
      <vt:lpstr>Problem Statement And Analysis</vt:lpstr>
      <vt:lpstr>Motivation</vt:lpstr>
      <vt:lpstr>Proposed Framework Structure</vt:lpstr>
      <vt:lpstr>Critical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and Prevention of Fake News</dc:title>
  <dc:creator>Muiz Ahmed</dc:creator>
  <cp:lastModifiedBy>Muiz Ahmed</cp:lastModifiedBy>
  <cp:revision>6</cp:revision>
  <dcterms:created xsi:type="dcterms:W3CDTF">2020-06-03T20:52:42Z</dcterms:created>
  <dcterms:modified xsi:type="dcterms:W3CDTF">2020-06-03T21:39:43Z</dcterms:modified>
</cp:coreProperties>
</file>