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8"/>
  </p:notesMasterIdLst>
  <p:sldIdLst>
    <p:sldId id="267" r:id="rId6"/>
    <p:sldId id="258" r:id="rId7"/>
    <p:sldId id="270" r:id="rId8"/>
    <p:sldId id="274" r:id="rId9"/>
    <p:sldId id="277" r:id="rId10"/>
    <p:sldId id="503" r:id="rId11"/>
    <p:sldId id="483" r:id="rId12"/>
    <p:sldId id="504" r:id="rId13"/>
    <p:sldId id="484" r:id="rId14"/>
    <p:sldId id="485" r:id="rId15"/>
    <p:sldId id="486" r:id="rId16"/>
    <p:sldId id="505" r:id="rId17"/>
    <p:sldId id="506" r:id="rId18"/>
    <p:sldId id="507" r:id="rId19"/>
    <p:sldId id="488" r:id="rId20"/>
    <p:sldId id="496" r:id="rId21"/>
    <p:sldId id="497" r:id="rId22"/>
    <p:sldId id="508" r:id="rId23"/>
    <p:sldId id="509" r:id="rId24"/>
    <p:sldId id="510" r:id="rId25"/>
    <p:sldId id="501" r:id="rId26"/>
    <p:sldId id="5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iculum Design Principles in Lectures" id="{DB03C812-C5E1-0B4B-840E-3BB4D3F85AA8}">
          <p14:sldIdLst/>
        </p14:section>
        <p14:section name="Lecture template starts here" id="{CAACB5AD-2593-E24B-AE3F-4C0F127F4BEB}">
          <p14:sldIdLst>
            <p14:sldId id="267"/>
            <p14:sldId id="258"/>
            <p14:sldId id="270"/>
            <p14:sldId id="274"/>
            <p14:sldId id="277"/>
            <p14:sldId id="503"/>
            <p14:sldId id="483"/>
            <p14:sldId id="504"/>
            <p14:sldId id="484"/>
            <p14:sldId id="485"/>
            <p14:sldId id="486"/>
            <p14:sldId id="505"/>
            <p14:sldId id="506"/>
            <p14:sldId id="507"/>
            <p14:sldId id="488"/>
            <p14:sldId id="496"/>
            <p14:sldId id="497"/>
            <p14:sldId id="508"/>
            <p14:sldId id="509"/>
            <p14:sldId id="51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391" userDrawn="1">
          <p15:clr>
            <a:srgbClr val="A4A3A4"/>
          </p15:clr>
        </p15:guide>
        <p15:guide id="5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AAC"/>
    <a:srgbClr val="FF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D817A-7F64-4C00-8810-6ACFFD8E38D9}" v="9" dt="2020-04-25T23:17:5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3"/>
    <p:restoredTop sz="91143" autoAdjust="0"/>
  </p:normalViewPr>
  <p:slideViewPr>
    <p:cSldViewPr snapToObjects="1">
      <p:cViewPr varScale="1">
        <p:scale>
          <a:sx n="113" d="100"/>
          <a:sy n="113" d="100"/>
        </p:scale>
        <p:origin x="132" y="228"/>
      </p:cViewPr>
      <p:guideLst>
        <p:guide pos="3840"/>
        <p:guide orient="horz" pos="2160"/>
        <p:guide pos="438"/>
        <p:guide orient="horz" pos="391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ka Sabert" userId="ae4161e8-fbe5-4f18-aeff-5fd0be9b521e" providerId="ADAL" clId="{B86F96DC-7AA3-485A-93B1-EE4CDE6C8884}"/>
    <pc:docChg chg="addSld modSld">
      <pc:chgData name="Bianka Sabert" userId="ae4161e8-fbe5-4f18-aeff-5fd0be9b521e" providerId="ADAL" clId="{B86F96DC-7AA3-485A-93B1-EE4CDE6C8884}" dt="2020-04-10T07:46:58.209" v="73" actId="20577"/>
      <pc:docMkLst>
        <pc:docMk/>
      </pc:docMkLst>
      <pc:sldChg chg="modNotesTx">
        <pc:chgData name="Bianka Sabert" userId="ae4161e8-fbe5-4f18-aeff-5fd0be9b521e" providerId="ADAL" clId="{B86F96DC-7AA3-485A-93B1-EE4CDE6C8884}" dt="2020-04-10T07:32:41.805" v="0" actId="6549"/>
        <pc:sldMkLst>
          <pc:docMk/>
          <pc:sldMk cId="897246910" sldId="258"/>
        </pc:sldMkLst>
      </pc:sldChg>
      <pc:sldChg chg="modNotesTx">
        <pc:chgData name="Bianka Sabert" userId="ae4161e8-fbe5-4f18-aeff-5fd0be9b521e" providerId="ADAL" clId="{B86F96DC-7AA3-485A-93B1-EE4CDE6C8884}" dt="2020-04-10T07:32:47.263" v="1" actId="6549"/>
        <pc:sldMkLst>
          <pc:docMk/>
          <pc:sldMk cId="1442076742" sldId="270"/>
        </pc:sldMkLst>
      </pc:sldChg>
      <pc:sldChg chg="modNotesTx">
        <pc:chgData name="Bianka Sabert" userId="ae4161e8-fbe5-4f18-aeff-5fd0be9b521e" providerId="ADAL" clId="{B86F96DC-7AA3-485A-93B1-EE4CDE6C8884}" dt="2020-04-10T07:33:13.387" v="2" actId="6549"/>
        <pc:sldMkLst>
          <pc:docMk/>
          <pc:sldMk cId="251669336" sldId="274"/>
        </pc:sldMkLst>
      </pc:sldChg>
      <pc:sldChg chg="modSp">
        <pc:chgData name="Bianka Sabert" userId="ae4161e8-fbe5-4f18-aeff-5fd0be9b521e" providerId="ADAL" clId="{B86F96DC-7AA3-485A-93B1-EE4CDE6C8884}" dt="2020-04-10T07:33:50.142" v="3" actId="20577"/>
        <pc:sldMkLst>
          <pc:docMk/>
          <pc:sldMk cId="1325699303" sldId="277"/>
        </pc:sldMkLst>
        <pc:spChg chg="mod">
          <ac:chgData name="Bianka Sabert" userId="ae4161e8-fbe5-4f18-aeff-5fd0be9b521e" providerId="ADAL" clId="{B86F96DC-7AA3-485A-93B1-EE4CDE6C8884}" dt="2020-04-10T07:33:50.142" v="3" actId="20577"/>
          <ac:spMkLst>
            <pc:docMk/>
            <pc:sldMk cId="1325699303" sldId="277"/>
            <ac:spMk id="3" creationId="{5EC7B087-88A9-4FD8-9D80-B989FD2A2534}"/>
          </ac:spMkLst>
        </pc:spChg>
      </pc:sldChg>
      <pc:sldChg chg="modSp">
        <pc:chgData name="Bianka Sabert" userId="ae4161e8-fbe5-4f18-aeff-5fd0be9b521e" providerId="ADAL" clId="{B86F96DC-7AA3-485A-93B1-EE4CDE6C8884}" dt="2020-04-10T07:38:35.713" v="27" actId="1076"/>
        <pc:sldMkLst>
          <pc:docMk/>
          <pc:sldMk cId="4224378838" sldId="485"/>
        </pc:sldMkLst>
        <pc:spChg chg="mod">
          <ac:chgData name="Bianka Sabert" userId="ae4161e8-fbe5-4f18-aeff-5fd0be9b521e" providerId="ADAL" clId="{B86F96DC-7AA3-485A-93B1-EE4CDE6C8884}" dt="2020-04-10T07:38:27.914" v="26" actId="14100"/>
          <ac:spMkLst>
            <pc:docMk/>
            <pc:sldMk cId="4224378838" sldId="485"/>
            <ac:spMk id="8" creationId="{72ACA926-815A-4818-80DA-080037E88B0D}"/>
          </ac:spMkLst>
        </pc:spChg>
        <pc:picChg chg="mod modCrop">
          <ac:chgData name="Bianka Sabert" userId="ae4161e8-fbe5-4f18-aeff-5fd0be9b521e" providerId="ADAL" clId="{B86F96DC-7AA3-485A-93B1-EE4CDE6C8884}" dt="2020-04-10T07:38:35.713" v="27" actId="1076"/>
          <ac:picMkLst>
            <pc:docMk/>
            <pc:sldMk cId="4224378838" sldId="485"/>
            <ac:picMk id="5" creationId="{00000000-0000-0000-0000-000000000000}"/>
          </ac:picMkLst>
        </pc:picChg>
      </pc:sldChg>
      <pc:sldChg chg="modSp">
        <pc:chgData name="Bianka Sabert" userId="ae4161e8-fbe5-4f18-aeff-5fd0be9b521e" providerId="ADAL" clId="{B86F96DC-7AA3-485A-93B1-EE4CDE6C8884}" dt="2020-04-10T07:42:23.773" v="36" actId="20577"/>
        <pc:sldMkLst>
          <pc:docMk/>
          <pc:sldMk cId="1449372008" sldId="496"/>
        </pc:sldMkLst>
        <pc:spChg chg="mod">
          <ac:chgData name="Bianka Sabert" userId="ae4161e8-fbe5-4f18-aeff-5fd0be9b521e" providerId="ADAL" clId="{B86F96DC-7AA3-485A-93B1-EE4CDE6C8884}" dt="2020-04-10T07:42:23.773" v="36" actId="20577"/>
          <ac:spMkLst>
            <pc:docMk/>
            <pc:sldMk cId="1449372008" sldId="496"/>
            <ac:spMk id="3" creationId="{B05A7D05-95C4-4734-9F08-4E85E467F6B3}"/>
          </ac:spMkLst>
        </pc:spChg>
      </pc:sldChg>
      <pc:sldChg chg="modSp">
        <pc:chgData name="Bianka Sabert" userId="ae4161e8-fbe5-4f18-aeff-5fd0be9b521e" providerId="ADAL" clId="{B86F96DC-7AA3-485A-93B1-EE4CDE6C8884}" dt="2020-04-10T07:43:10.950" v="38" actId="20577"/>
        <pc:sldMkLst>
          <pc:docMk/>
          <pc:sldMk cId="3327268841" sldId="497"/>
        </pc:sldMkLst>
        <pc:spChg chg="mod">
          <ac:chgData name="Bianka Sabert" userId="ae4161e8-fbe5-4f18-aeff-5fd0be9b521e" providerId="ADAL" clId="{B86F96DC-7AA3-485A-93B1-EE4CDE6C8884}" dt="2020-04-10T07:43:10.950" v="38" actId="20577"/>
          <ac:spMkLst>
            <pc:docMk/>
            <pc:sldMk cId="3327268841" sldId="497"/>
            <ac:spMk id="3" creationId="{B05A7D05-95C4-4734-9F08-4E85E467F6B3}"/>
          </ac:spMkLst>
        </pc:spChg>
      </pc:sldChg>
      <pc:sldChg chg="modSp add">
        <pc:chgData name="Bianka Sabert" userId="ae4161e8-fbe5-4f18-aeff-5fd0be9b521e" providerId="ADAL" clId="{B86F96DC-7AA3-485A-93B1-EE4CDE6C8884}" dt="2020-04-10T07:46:58.209" v="73" actId="20577"/>
        <pc:sldMkLst>
          <pc:docMk/>
          <pc:sldMk cId="2518547194" sldId="502"/>
        </pc:sldMkLst>
        <pc:spChg chg="mod">
          <ac:chgData name="Bianka Sabert" userId="ae4161e8-fbe5-4f18-aeff-5fd0be9b521e" providerId="ADAL" clId="{B86F96DC-7AA3-485A-93B1-EE4CDE6C8884}" dt="2020-04-10T07:46:58.209" v="73" actId="20577"/>
          <ac:spMkLst>
            <pc:docMk/>
            <pc:sldMk cId="2518547194" sldId="502"/>
            <ac:spMk id="3" creationId="{110773D8-7200-49F2-8065-527B2BCF68B3}"/>
          </ac:spMkLst>
        </pc:spChg>
      </pc:sldChg>
      <pc:sldChg chg="modSp">
        <pc:chgData name="Bianka Sabert" userId="ae4161e8-fbe5-4f18-aeff-5fd0be9b521e" providerId="ADAL" clId="{B86F96DC-7AA3-485A-93B1-EE4CDE6C8884}" dt="2020-04-10T07:34:23.778" v="8" actId="732"/>
        <pc:sldMkLst>
          <pc:docMk/>
          <pc:sldMk cId="3366624076" sldId="503"/>
        </pc:sldMkLst>
        <pc:picChg chg="mod modCrop">
          <ac:chgData name="Bianka Sabert" userId="ae4161e8-fbe5-4f18-aeff-5fd0be9b521e" providerId="ADAL" clId="{B86F96DC-7AA3-485A-93B1-EE4CDE6C8884}" dt="2020-04-10T07:34:23.778" v="8" actId="732"/>
          <ac:picMkLst>
            <pc:docMk/>
            <pc:sldMk cId="3366624076" sldId="503"/>
            <ac:picMk id="5" creationId="{00000000-0000-0000-0000-000000000000}"/>
          </ac:picMkLst>
        </pc:picChg>
      </pc:sldChg>
      <pc:sldChg chg="modSp">
        <pc:chgData name="Bianka Sabert" userId="ae4161e8-fbe5-4f18-aeff-5fd0be9b521e" providerId="ADAL" clId="{B86F96DC-7AA3-485A-93B1-EE4CDE6C8884}" dt="2020-04-10T07:36:07.737" v="17" actId="1076"/>
        <pc:sldMkLst>
          <pc:docMk/>
          <pc:sldMk cId="1956263756" sldId="504"/>
        </pc:sldMkLst>
        <pc:spChg chg="mod">
          <ac:chgData name="Bianka Sabert" userId="ae4161e8-fbe5-4f18-aeff-5fd0be9b521e" providerId="ADAL" clId="{B86F96DC-7AA3-485A-93B1-EE4CDE6C8884}" dt="2020-04-10T07:36:00.777" v="16" actId="1076"/>
          <ac:spMkLst>
            <pc:docMk/>
            <pc:sldMk cId="1956263756" sldId="504"/>
            <ac:spMk id="8" creationId="{72ACA926-815A-4818-80DA-080037E88B0D}"/>
          </ac:spMkLst>
        </pc:spChg>
        <pc:picChg chg="mod modCrop">
          <ac:chgData name="Bianka Sabert" userId="ae4161e8-fbe5-4f18-aeff-5fd0be9b521e" providerId="ADAL" clId="{B86F96DC-7AA3-485A-93B1-EE4CDE6C8884}" dt="2020-04-10T07:36:07.737" v="17" actId="1076"/>
          <ac:picMkLst>
            <pc:docMk/>
            <pc:sldMk cId="1956263756" sldId="504"/>
            <ac:picMk id="5" creationId="{00000000-0000-0000-0000-000000000000}"/>
          </ac:picMkLst>
        </pc:picChg>
      </pc:sldChg>
      <pc:sldChg chg="modSp">
        <pc:chgData name="Bianka Sabert" userId="ae4161e8-fbe5-4f18-aeff-5fd0be9b521e" providerId="ADAL" clId="{B86F96DC-7AA3-485A-93B1-EE4CDE6C8884}" dt="2020-04-10T07:41:35.450" v="34" actId="1076"/>
        <pc:sldMkLst>
          <pc:docMk/>
          <pc:sldMk cId="3990208748" sldId="507"/>
        </pc:sldMkLst>
        <pc:picChg chg="mod modCrop">
          <ac:chgData name="Bianka Sabert" userId="ae4161e8-fbe5-4f18-aeff-5fd0be9b521e" providerId="ADAL" clId="{B86F96DC-7AA3-485A-93B1-EE4CDE6C8884}" dt="2020-04-10T07:41:35.450" v="34" actId="1076"/>
          <ac:picMkLst>
            <pc:docMk/>
            <pc:sldMk cId="3990208748" sldId="507"/>
            <ac:picMk id="6" creationId="{00000000-0000-0000-0000-000000000000}"/>
          </ac:picMkLst>
        </pc:picChg>
      </pc:sldChg>
      <pc:sldChg chg="modSp">
        <pc:chgData name="Bianka Sabert" userId="ae4161e8-fbe5-4f18-aeff-5fd0be9b521e" providerId="ADAL" clId="{B86F96DC-7AA3-485A-93B1-EE4CDE6C8884}" dt="2020-04-10T07:43:55.489" v="46" actId="1076"/>
        <pc:sldMkLst>
          <pc:docMk/>
          <pc:sldMk cId="2038582673" sldId="508"/>
        </pc:sldMkLst>
        <pc:picChg chg="mod modCrop">
          <ac:chgData name="Bianka Sabert" userId="ae4161e8-fbe5-4f18-aeff-5fd0be9b521e" providerId="ADAL" clId="{B86F96DC-7AA3-485A-93B1-EE4CDE6C8884}" dt="2020-04-10T07:43:55.489" v="46" actId="1076"/>
          <ac:picMkLst>
            <pc:docMk/>
            <pc:sldMk cId="2038582673" sldId="508"/>
            <ac:picMk id="5" creationId="{00000000-0000-0000-0000-000000000000}"/>
          </ac:picMkLst>
        </pc:picChg>
      </pc:sldChg>
      <pc:sldChg chg="modSp">
        <pc:chgData name="Bianka Sabert" userId="ae4161e8-fbe5-4f18-aeff-5fd0be9b521e" providerId="ADAL" clId="{B86F96DC-7AA3-485A-93B1-EE4CDE6C8884}" dt="2020-04-10T07:45:03.033" v="53" actId="1076"/>
        <pc:sldMkLst>
          <pc:docMk/>
          <pc:sldMk cId="3315442089" sldId="510"/>
        </pc:sldMkLst>
        <pc:spChg chg="mod">
          <ac:chgData name="Bianka Sabert" userId="ae4161e8-fbe5-4f18-aeff-5fd0be9b521e" providerId="ADAL" clId="{B86F96DC-7AA3-485A-93B1-EE4CDE6C8884}" dt="2020-04-10T07:45:03.033" v="53" actId="1076"/>
          <ac:spMkLst>
            <pc:docMk/>
            <pc:sldMk cId="3315442089" sldId="510"/>
            <ac:spMk id="8" creationId="{72ACA926-815A-4818-80DA-080037E88B0D}"/>
          </ac:spMkLst>
        </pc:spChg>
        <pc:picChg chg="mod modCrop">
          <ac:chgData name="Bianka Sabert" userId="ae4161e8-fbe5-4f18-aeff-5fd0be9b521e" providerId="ADAL" clId="{B86F96DC-7AA3-485A-93B1-EE4CDE6C8884}" dt="2020-04-10T07:44:57.776" v="52" actId="1076"/>
          <ac:picMkLst>
            <pc:docMk/>
            <pc:sldMk cId="3315442089" sldId="510"/>
            <ac:picMk id="6" creationId="{00000000-0000-0000-0000-000000000000}"/>
          </ac:picMkLst>
        </pc:picChg>
      </pc:sldChg>
    </pc:docChg>
  </pc:docChgLst>
  <pc:docChgLst>
    <pc:chgData name="Bianka Sabert" userId="ae4161e8-fbe5-4f18-aeff-5fd0be9b521e" providerId="ADAL" clId="{BD5A4C9F-6BEA-4888-A420-18FA55393C5E}"/>
    <pc:docChg chg="custSel modSld">
      <pc:chgData name="Bianka Sabert" userId="ae4161e8-fbe5-4f18-aeff-5fd0be9b521e" providerId="ADAL" clId="{BD5A4C9F-6BEA-4888-A420-18FA55393C5E}" dt="2020-02-25T09:06:16.157" v="4" actId="20577"/>
      <pc:docMkLst>
        <pc:docMk/>
      </pc:docMkLst>
      <pc:sldChg chg="delSp modSp">
        <pc:chgData name="Bianka Sabert" userId="ae4161e8-fbe5-4f18-aeff-5fd0be9b521e" providerId="ADAL" clId="{BD5A4C9F-6BEA-4888-A420-18FA55393C5E}" dt="2020-02-25T09:06:16.157" v="4" actId="20577"/>
        <pc:sldMkLst>
          <pc:docMk/>
          <pc:sldMk cId="1325430150" sldId="267"/>
        </pc:sldMkLst>
        <pc:spChg chg="mod">
          <ac:chgData name="Bianka Sabert" userId="ae4161e8-fbe5-4f18-aeff-5fd0be9b521e" providerId="ADAL" clId="{BD5A4C9F-6BEA-4888-A420-18FA55393C5E}" dt="2020-02-25T09:06:16.157" v="4" actId="20577"/>
          <ac:spMkLst>
            <pc:docMk/>
            <pc:sldMk cId="1325430150" sldId="267"/>
            <ac:spMk id="2" creationId="{00000000-0000-0000-0000-000000000000}"/>
          </ac:spMkLst>
        </pc:spChg>
        <pc:spChg chg="del">
          <ac:chgData name="Bianka Sabert" userId="ae4161e8-fbe5-4f18-aeff-5fd0be9b521e" providerId="ADAL" clId="{BD5A4C9F-6BEA-4888-A420-18FA55393C5E}" dt="2020-02-25T09:06:12.946" v="0" actId="478"/>
          <ac:spMkLst>
            <pc:docMk/>
            <pc:sldMk cId="1325430150" sldId="267"/>
            <ac:spMk id="7" creationId="{00000000-0000-0000-0000-000000000000}"/>
          </ac:spMkLst>
        </pc:spChg>
      </pc:sldChg>
    </pc:docChg>
  </pc:docChgLst>
  <pc:docChgLst>
    <pc:chgData name="Bianka Sabert" userId="ae4161e8-fbe5-4f18-aeff-5fd0be9b521e" providerId="ADAL" clId="{F49D817A-7F64-4C00-8810-6ACFFD8E38D9}"/>
    <pc:docChg chg="modSld">
      <pc:chgData name="Bianka Sabert" userId="ae4161e8-fbe5-4f18-aeff-5fd0be9b521e" providerId="ADAL" clId="{F49D817A-7F64-4C00-8810-6ACFFD8E38D9}" dt="2020-04-25T23:17:59.050" v="18" actId="20577"/>
      <pc:docMkLst>
        <pc:docMk/>
      </pc:docMkLst>
      <pc:sldChg chg="modSp">
        <pc:chgData name="Bianka Sabert" userId="ae4161e8-fbe5-4f18-aeff-5fd0be9b521e" providerId="ADAL" clId="{F49D817A-7F64-4C00-8810-6ACFFD8E38D9}" dt="2020-04-25T23:00:56.528" v="1" actId="20577"/>
        <pc:sldMkLst>
          <pc:docMk/>
          <pc:sldMk cId="1325430150" sldId="267"/>
        </pc:sldMkLst>
        <pc:spChg chg="mod">
          <ac:chgData name="Bianka Sabert" userId="ae4161e8-fbe5-4f18-aeff-5fd0be9b521e" providerId="ADAL" clId="{F49D817A-7F64-4C00-8810-6ACFFD8E38D9}" dt="2020-04-25T23:00:56.528" v="1" actId="20577"/>
          <ac:spMkLst>
            <pc:docMk/>
            <pc:sldMk cId="1325430150" sldId="267"/>
            <ac:spMk id="2" creationId="{00000000-0000-0000-0000-000000000000}"/>
          </ac:spMkLst>
        </pc:spChg>
      </pc:sldChg>
      <pc:sldChg chg="modSp">
        <pc:chgData name="Bianka Sabert" userId="ae4161e8-fbe5-4f18-aeff-5fd0be9b521e" providerId="ADAL" clId="{F49D817A-7F64-4C00-8810-6ACFFD8E38D9}" dt="2020-04-25T23:02:45.960" v="9" actId="6549"/>
        <pc:sldMkLst>
          <pc:docMk/>
          <pc:sldMk cId="1442076742" sldId="270"/>
        </pc:sldMkLst>
        <pc:spChg chg="mod">
          <ac:chgData name="Bianka Sabert" userId="ae4161e8-fbe5-4f18-aeff-5fd0be9b521e" providerId="ADAL" clId="{F49D817A-7F64-4C00-8810-6ACFFD8E38D9}" dt="2020-04-25T23:02:45.960" v="9" actId="6549"/>
          <ac:spMkLst>
            <pc:docMk/>
            <pc:sldMk cId="1442076742" sldId="270"/>
            <ac:spMk id="74" creationId="{00000000-0000-0000-0000-000000000000}"/>
          </ac:spMkLst>
        </pc:spChg>
      </pc:sldChg>
      <pc:sldChg chg="modSp">
        <pc:chgData name="Bianka Sabert" userId="ae4161e8-fbe5-4f18-aeff-5fd0be9b521e" providerId="ADAL" clId="{F49D817A-7F64-4C00-8810-6ACFFD8E38D9}" dt="2020-04-25T23:11:04.357" v="10" actId="20577"/>
        <pc:sldMkLst>
          <pc:docMk/>
          <pc:sldMk cId="2024047958" sldId="484"/>
        </pc:sldMkLst>
        <pc:spChg chg="mod">
          <ac:chgData name="Bianka Sabert" userId="ae4161e8-fbe5-4f18-aeff-5fd0be9b521e" providerId="ADAL" clId="{F49D817A-7F64-4C00-8810-6ACFFD8E38D9}" dt="2020-04-25T23:11:04.357" v="10" actId="20577"/>
          <ac:spMkLst>
            <pc:docMk/>
            <pc:sldMk cId="2024047958" sldId="484"/>
            <ac:spMk id="3" creationId="{4A7B9162-C27C-4F5E-8F7C-C3840953FDF8}"/>
          </ac:spMkLst>
        </pc:spChg>
      </pc:sldChg>
      <pc:sldChg chg="modSp">
        <pc:chgData name="Bianka Sabert" userId="ae4161e8-fbe5-4f18-aeff-5fd0be9b521e" providerId="ADAL" clId="{F49D817A-7F64-4C00-8810-6ACFFD8E38D9}" dt="2020-04-25T23:17:59.050" v="18" actId="20577"/>
        <pc:sldMkLst>
          <pc:docMk/>
          <pc:sldMk cId="2518547194" sldId="502"/>
        </pc:sldMkLst>
        <pc:spChg chg="mod">
          <ac:chgData name="Bianka Sabert" userId="ae4161e8-fbe5-4f18-aeff-5fd0be9b521e" providerId="ADAL" clId="{F49D817A-7F64-4C00-8810-6ACFFD8E38D9}" dt="2020-04-25T23:17:59.050" v="18" actId="20577"/>
          <ac:spMkLst>
            <pc:docMk/>
            <pc:sldMk cId="2518547194" sldId="502"/>
            <ac:spMk id="3" creationId="{110773D8-7200-49F2-8065-527B2BCF68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160D-0146-4DF8-9DA5-F7B3BE1AD451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B97F1-CE3F-49E0-AE46-79B514CDAE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USC introductory lecture slide.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76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34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41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B97F1-CE3F-49E0-AE46-79B514CDAEC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21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Alegreya Sans Medium" charset="0"/>
                <a:ea typeface="Alegreya Sans Medium" charset="0"/>
                <a:cs typeface="Alegreya Sans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>
                <a:latin typeface="Alegreya Sans" charset="0"/>
                <a:ea typeface="Alegreya Sans" charset="0"/>
                <a:cs typeface="Alegreya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  <a:lvl2pPr>
              <a:defRPr sz="2800">
                <a:latin typeface="Alegreya Sans" charset="0"/>
                <a:ea typeface="Alegreya Sans" charset="0"/>
                <a:cs typeface="Alegreya Sans" charset="0"/>
              </a:defRPr>
            </a:lvl2pPr>
            <a:lvl3pPr>
              <a:defRPr sz="2400">
                <a:latin typeface="Alegreya Sans" charset="0"/>
                <a:ea typeface="Alegreya Sans" charset="0"/>
                <a:cs typeface="Alegreya Sans" charset="0"/>
              </a:defRPr>
            </a:lvl3pPr>
            <a:lvl4pPr>
              <a:defRPr sz="2000">
                <a:latin typeface="Alegreya Sans" charset="0"/>
                <a:ea typeface="Alegreya Sans" charset="0"/>
                <a:cs typeface="Alegreya Sans" charset="0"/>
              </a:defRPr>
            </a:lvl4pPr>
            <a:lvl5pPr>
              <a:defRPr sz="2000">
                <a:latin typeface="Alegreya Sans" charset="0"/>
                <a:ea typeface="Alegreya Sans" charset="0"/>
                <a:cs typeface="Alegreya Sans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egreya Sans" charset="0"/>
                <a:ea typeface="Alegreya Sans" charset="0"/>
                <a:cs typeface="Alegreya San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01E3-D1BA-524A-B59A-EF01BDDA1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CF02-AEA9-A049-BE79-5C85CF177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2171"/>
            <a:ext cx="12192000" cy="17854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ahoma" charset="0"/>
              </a:rPr>
              <a:t>Functional Level Strategies</a:t>
            </a:r>
            <a:br>
              <a:rPr lang="en-US" sz="4400" b="1" dirty="0">
                <a:solidFill>
                  <a:schemeClr val="bg1"/>
                </a:solidFill>
                <a:latin typeface="Tahoma" charset="0"/>
              </a:rPr>
            </a:br>
            <a:r>
              <a:rPr lang="en-US" sz="4400" b="1" dirty="0">
                <a:solidFill>
                  <a:schemeClr val="bg1"/>
                </a:solidFill>
                <a:latin typeface="Tahoma" charset="0"/>
              </a:rPr>
              <a:t>Week 5, Chapter 4, 2020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74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MGT703 Strategic Management </a:t>
            </a:r>
          </a:p>
        </p:txBody>
      </p:sp>
    </p:spTree>
    <p:extLst>
      <p:ext uri="{BB962C8B-B14F-4D97-AF65-F5344CB8AC3E}">
        <p14:creationId xmlns:p14="http://schemas.microsoft.com/office/powerpoint/2010/main" val="132543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10416480" y="2804735"/>
            <a:ext cx="176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legreya Sans" panose="00000500000000000000" pitchFamily="2" charset="0"/>
              </a:rPr>
              <a:t>Efficiency and the Value Chain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3404" r="2973" b="4438"/>
          <a:stretch/>
        </p:blipFill>
        <p:spPr>
          <a:xfrm>
            <a:off x="1631504" y="215412"/>
            <a:ext cx="8568952" cy="64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Quality (LO2)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97943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achieve a perception of high quality of attributes the company should:</a:t>
            </a:r>
          </a:p>
          <a:p>
            <a:pPr lvl="1"/>
            <a:r>
              <a:rPr lang="en-US" dirty="0"/>
              <a:t>collect marketing information indicating which attributes are most important to customers.</a:t>
            </a:r>
          </a:p>
          <a:p>
            <a:pPr lvl="1"/>
            <a:r>
              <a:rPr lang="en-US" dirty="0"/>
              <a:t>design products in such a way that those attributes are embodied in the product.</a:t>
            </a:r>
          </a:p>
          <a:p>
            <a:pPr lvl="1"/>
            <a:r>
              <a:rPr lang="en-US" dirty="0"/>
              <a:t>decide significant attributes to promote and how best to position them in the minds of consumers.</a:t>
            </a:r>
          </a:p>
          <a:p>
            <a:pPr lvl="1"/>
            <a:r>
              <a:rPr lang="en-US" dirty="0" err="1"/>
              <a:t>recognise</a:t>
            </a:r>
            <a:r>
              <a:rPr lang="en-US" dirty="0"/>
              <a:t> that competition is not stationary.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Quality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97943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Improved quality means that costs decrease </a:t>
            </a:r>
          </a:p>
          <a:p>
            <a:pPr lvl="1"/>
            <a:r>
              <a:rPr lang="en-US" dirty="0"/>
              <a:t>As a result, productivity improves</a:t>
            </a:r>
          </a:p>
          <a:p>
            <a:pPr lvl="1"/>
            <a:r>
              <a:rPr lang="en-US" dirty="0"/>
              <a:t>Better quality leads to higher market share, allowing the company to raise prices</a:t>
            </a:r>
          </a:p>
          <a:p>
            <a:pPr lvl="1"/>
            <a:r>
              <a:rPr lang="en-US" dirty="0"/>
              <a:t>Higher prices increase profitability, allowing the company to stay in business</a:t>
            </a:r>
          </a:p>
          <a:p>
            <a:pPr lvl="1"/>
            <a:r>
              <a:rPr lang="en-US" dirty="0"/>
              <a:t>Enables the company to create more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97943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Management should strive to eliminate mistakes, defects, and poor-quality </a:t>
            </a:r>
          </a:p>
          <a:p>
            <a:pPr lvl="1"/>
            <a:r>
              <a:rPr lang="en-US" dirty="0"/>
              <a:t>Improve quality of supervision</a:t>
            </a:r>
          </a:p>
          <a:p>
            <a:pPr lvl="1"/>
            <a:r>
              <a:rPr lang="en-US" dirty="0"/>
              <a:t>Work standard to stress on quality of work</a:t>
            </a:r>
          </a:p>
          <a:p>
            <a:pPr lvl="1"/>
            <a:r>
              <a:rPr lang="en-US" dirty="0"/>
              <a:t>Train employees in new skills to remain informed in workplace changes </a:t>
            </a:r>
          </a:p>
          <a:p>
            <a:pPr lvl="1"/>
            <a:r>
              <a:rPr lang="en-US" dirty="0"/>
              <a:t>Commitment from every individual in the company to achieve better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F6E1-32A7-4785-90AB-A014044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9912423" y="2804735"/>
            <a:ext cx="226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legreya Sans" panose="00000500000000000000" pitchFamily="2" charset="0"/>
              </a:rPr>
              <a:t>Quality and the Value Chain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" t="2206" r="6716" b="2976"/>
          <a:stretch/>
        </p:blipFill>
        <p:spPr>
          <a:xfrm>
            <a:off x="1775520" y="131978"/>
            <a:ext cx="8208912" cy="65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492F-FAB1-4A89-825F-82AD82FC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Innovation (LO3)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7D05-95C4-4734-9F08-4E85E467F6B3}"/>
              </a:ext>
            </a:extLst>
          </p:cNvPr>
          <p:cNvSpPr txBox="1">
            <a:spLocks/>
          </p:cNvSpPr>
          <p:nvPr/>
        </p:nvSpPr>
        <p:spPr>
          <a:xfrm>
            <a:off x="457200" y="1690688"/>
            <a:ext cx="105156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Innovation ‘</a:t>
            </a:r>
            <a:r>
              <a:rPr lang="en-US" dirty="0" err="1"/>
              <a:t>operationalises</a:t>
            </a:r>
            <a:r>
              <a:rPr lang="en-US" dirty="0"/>
              <a:t>’ creativity </a:t>
            </a:r>
          </a:p>
          <a:p>
            <a:r>
              <a:rPr lang="en-US" dirty="0"/>
              <a:t>Innovative products or processes gives a company competitive advantage that allows it to:</a:t>
            </a:r>
          </a:p>
          <a:p>
            <a:pPr lvl="1"/>
            <a:r>
              <a:rPr lang="en-US" dirty="0"/>
              <a:t>differentiate its products and charge a premium price.</a:t>
            </a:r>
          </a:p>
          <a:p>
            <a:pPr lvl="1"/>
            <a:r>
              <a:rPr lang="en-US" dirty="0"/>
              <a:t>lower its cost structure below that of its rivals.</a:t>
            </a:r>
          </a:p>
          <a:p>
            <a:r>
              <a:rPr lang="en-US" dirty="0"/>
              <a:t>Successful new-product launches fueled by innovation are catalysts of superior profitability.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64D17-64AD-4F9A-837C-CCCD6F17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492F-FAB1-4A89-825F-82AD82FC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fail rates of innovation attempts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7D05-95C4-4734-9F08-4E85E467F6B3}"/>
              </a:ext>
            </a:extLst>
          </p:cNvPr>
          <p:cNvSpPr txBox="1">
            <a:spLocks/>
          </p:cNvSpPr>
          <p:nvPr/>
        </p:nvSpPr>
        <p:spPr>
          <a:xfrm>
            <a:off x="457200" y="1690688"/>
            <a:ext cx="105156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Demand for innovations is essentially uncertain.</a:t>
            </a:r>
          </a:p>
          <a:p>
            <a:r>
              <a:rPr lang="en-US" dirty="0"/>
              <a:t>Technology is poorly </a:t>
            </a:r>
            <a:r>
              <a:rPr lang="en-US" dirty="0" err="1"/>
              <a:t>commercialised</a:t>
            </a:r>
            <a:r>
              <a:rPr lang="en-US" dirty="0"/>
              <a:t>.</a:t>
            </a:r>
          </a:p>
          <a:p>
            <a:r>
              <a:rPr lang="en-US" dirty="0"/>
              <a:t>Poor positioning strategy</a:t>
            </a:r>
          </a:p>
          <a:p>
            <a:pPr lvl="1"/>
            <a:r>
              <a:rPr lang="en-US" sz="2800" dirty="0"/>
              <a:t>Positioning strategy - Specific set of options adopts for a product based on price, distribution, promotion and advertising, and product features.</a:t>
            </a:r>
          </a:p>
          <a:p>
            <a:r>
              <a:rPr lang="en-US" dirty="0"/>
              <a:t>Marketing a technology for which there is inadequate demand.</a:t>
            </a:r>
          </a:p>
          <a:p>
            <a:r>
              <a:rPr lang="en-US" dirty="0"/>
              <a:t>Slow marketing of products.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64D17-64AD-4F9A-837C-CCCD6F17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492F-FAB1-4A89-825F-82AD82FC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Reducing fail rates of innovation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7D05-95C4-4734-9F08-4E85E467F6B3}"/>
              </a:ext>
            </a:extLst>
          </p:cNvPr>
          <p:cNvSpPr txBox="1">
            <a:spLocks/>
          </p:cNvSpPr>
          <p:nvPr/>
        </p:nvSpPr>
        <p:spPr>
          <a:xfrm>
            <a:off x="457200" y="1690688"/>
            <a:ext cx="105156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 cross-functional integration can help a company ensure that:</a:t>
            </a:r>
          </a:p>
          <a:p>
            <a:pPr lvl="1"/>
            <a:r>
              <a:rPr lang="en-US" dirty="0"/>
              <a:t>product development projects are driven by customer needs.</a:t>
            </a:r>
          </a:p>
          <a:p>
            <a:pPr lvl="1"/>
            <a:r>
              <a:rPr lang="en-US" dirty="0"/>
              <a:t>new products are designed for ease of manufacture.</a:t>
            </a:r>
          </a:p>
          <a:p>
            <a:pPr lvl="1"/>
            <a:r>
              <a:rPr lang="en-US" dirty="0"/>
              <a:t>development costs are reduced.</a:t>
            </a:r>
          </a:p>
          <a:p>
            <a:pPr lvl="1"/>
            <a:r>
              <a:rPr lang="en-US" dirty="0"/>
              <a:t>the time it takes to develop a product and bring it to market is </a:t>
            </a:r>
            <a:r>
              <a:rPr lang="en-US" dirty="0" err="1"/>
              <a:t>minimised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close integration between R&amp;D and marketing is achieved.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64D17-64AD-4F9A-837C-CCCD6F17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9912423" y="2804735"/>
            <a:ext cx="226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legreya Sans" panose="00000500000000000000" pitchFamily="2" charset="0"/>
              </a:rPr>
              <a:t>Innovation and the Value Chain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" t="3635" r="1999" b="4301"/>
          <a:stretch/>
        </p:blipFill>
        <p:spPr>
          <a:xfrm>
            <a:off x="813296" y="365125"/>
            <a:ext cx="9103567" cy="5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8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492F-FAB1-4A89-825F-82AD82FC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Customer responsiveness (LO4)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7D05-95C4-4734-9F08-4E85E467F6B3}"/>
              </a:ext>
            </a:extLst>
          </p:cNvPr>
          <p:cNvSpPr txBox="1">
            <a:spLocks/>
          </p:cNvSpPr>
          <p:nvPr/>
        </p:nvSpPr>
        <p:spPr>
          <a:xfrm>
            <a:off x="457200" y="1690688"/>
            <a:ext cx="105156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Focused on the customer</a:t>
            </a:r>
          </a:p>
          <a:p>
            <a:r>
              <a:rPr lang="en-US" dirty="0"/>
              <a:t>Demonstrated leadership</a:t>
            </a:r>
          </a:p>
          <a:p>
            <a:r>
              <a:rPr lang="en-US" dirty="0"/>
              <a:t>Shaping employee attitudes</a:t>
            </a:r>
          </a:p>
          <a:p>
            <a:r>
              <a:rPr lang="en-US" dirty="0"/>
              <a:t>Knowing customer needs</a:t>
            </a:r>
          </a:p>
          <a:p>
            <a:r>
              <a:rPr lang="en-US" dirty="0"/>
              <a:t>Satisfying customer needs</a:t>
            </a:r>
          </a:p>
          <a:p>
            <a:r>
              <a:rPr lang="en-US" dirty="0" err="1"/>
              <a:t>Customisation</a:t>
            </a:r>
            <a:endParaRPr lang="en-US" dirty="0"/>
          </a:p>
          <a:p>
            <a:r>
              <a:rPr lang="en-US" dirty="0"/>
              <a:t>Response times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64D17-64AD-4F9A-837C-CCCD6F17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24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0" y="630932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legreya Sans" panose="00000500000000000000" pitchFamily="2" charset="0"/>
              </a:rPr>
              <a:t>Customer responsiveness and the Value Chain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4014" r="2880" b="4222"/>
          <a:stretch/>
        </p:blipFill>
        <p:spPr>
          <a:xfrm>
            <a:off x="335360" y="179982"/>
            <a:ext cx="10657184" cy="56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42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517D-291C-4978-BC18-21444D55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Generic Strategies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B9E6-E15F-4B49-9F76-EA00E77F2476}"/>
              </a:ext>
            </a:extLst>
          </p:cNvPr>
          <p:cNvSpPr txBox="1">
            <a:spLocks/>
          </p:cNvSpPr>
          <p:nvPr/>
        </p:nvSpPr>
        <p:spPr>
          <a:xfrm>
            <a:off x="983432" y="1828800"/>
            <a:ext cx="81534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Broad market versus Narrow market</a:t>
            </a:r>
          </a:p>
          <a:p>
            <a:r>
              <a:rPr lang="en-US" sz="3200" dirty="0"/>
              <a:t>Efficiency versus Quality</a:t>
            </a:r>
          </a:p>
          <a:p>
            <a:r>
              <a:rPr lang="en-US" sz="3200" dirty="0"/>
              <a:t>Cost Leadership</a:t>
            </a:r>
          </a:p>
          <a:p>
            <a:r>
              <a:rPr lang="en-US" sz="3200" dirty="0"/>
              <a:t>Differentiation</a:t>
            </a:r>
          </a:p>
          <a:p>
            <a:r>
              <a:rPr lang="en-US" sz="3200" dirty="0"/>
              <a:t>Focus cost leadership</a:t>
            </a:r>
          </a:p>
          <a:p>
            <a:r>
              <a:rPr lang="en-US" sz="3200" dirty="0"/>
              <a:t>Focus differentiation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180FB-909A-4523-900F-A75817D80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335A1-3039-455D-AC71-392C6ACE5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1395571"/>
            <a:ext cx="638090" cy="5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37FE-C4A8-4B67-9B4A-F7650185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73D8-7200-49F2-8065-527B2BCF68B3}"/>
              </a:ext>
            </a:extLst>
          </p:cNvPr>
          <p:cNvSpPr txBox="1">
            <a:spLocks/>
          </p:cNvSpPr>
          <p:nvPr/>
        </p:nvSpPr>
        <p:spPr>
          <a:xfrm>
            <a:off x="983432" y="1828800"/>
            <a:ext cx="9217024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Week 5 Post-class activities</a:t>
            </a:r>
          </a:p>
          <a:p>
            <a:pPr lvl="1"/>
            <a:r>
              <a:rPr lang="en-US" sz="2800" dirty="0"/>
              <a:t>Review guideline responses to discussion questions</a:t>
            </a:r>
          </a:p>
          <a:p>
            <a:pPr lvl="1"/>
            <a:r>
              <a:rPr lang="en-US" sz="2800" dirty="0"/>
              <a:t>Attempt Chapter 4 quiz in the online interactive textbook</a:t>
            </a:r>
          </a:p>
          <a:p>
            <a:r>
              <a:rPr lang="en-US" sz="3200" dirty="0"/>
              <a:t>Week 6: “Business Level Strategy” Pre-class activities</a:t>
            </a:r>
          </a:p>
          <a:p>
            <a:pPr lvl="1"/>
            <a:r>
              <a:rPr lang="en-US" sz="2800" dirty="0"/>
              <a:t>Read Chapter 5 of the online interactive textbook</a:t>
            </a:r>
          </a:p>
          <a:p>
            <a:pPr lvl="1"/>
            <a:r>
              <a:rPr lang="en-US" sz="2800" dirty="0"/>
              <a:t>Watch the summary video for Week 6</a:t>
            </a:r>
          </a:p>
          <a:p>
            <a:pPr lvl="1"/>
            <a:r>
              <a:rPr lang="en-US" sz="2800" dirty="0"/>
              <a:t>Prepare responses to the </a:t>
            </a:r>
            <a:r>
              <a:rPr lang="en-US" sz="2800"/>
              <a:t>Week 6 </a:t>
            </a:r>
            <a:r>
              <a:rPr lang="en-US" sz="2800" dirty="0"/>
              <a:t>discussion questions</a:t>
            </a:r>
          </a:p>
          <a:p>
            <a:pPr lvl="1"/>
            <a:r>
              <a:rPr lang="en-US" sz="2800" dirty="0"/>
              <a:t>Read the article provided on Blackboard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85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0185"/>
            <a:ext cx="913345" cy="91660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695324" y="640185"/>
            <a:ext cx="9073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latin typeface="Alegreya Sans" charset="0"/>
                <a:ea typeface="Alegreya Sans" charset="0"/>
                <a:cs typeface="Alegreya Sans" charset="0"/>
              </a:rPr>
              <a:t>Three key concepts from Week Three</a:t>
            </a:r>
            <a:endParaRPr lang="en-AU" sz="4000" dirty="0">
              <a:latin typeface="Alegreya Sans" charset="0"/>
              <a:ea typeface="Alegreya Sans" charset="0"/>
              <a:cs typeface="Alegreya Sans" charset="0"/>
            </a:endParaRP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839416" y="2348880"/>
            <a:ext cx="8829066" cy="30140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1: VPC Model</a:t>
            </a:r>
          </a:p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2: VRIO Resources Model</a:t>
            </a:r>
          </a:p>
          <a:p>
            <a:pPr>
              <a:buFont typeface="Arial" charset="0"/>
              <a:buChar char="•"/>
            </a:pPr>
            <a:r>
              <a:rPr lang="en-AU" sz="3500" dirty="0">
                <a:latin typeface="Alegreya Sans" charset="0"/>
                <a:ea typeface="Alegreya Sans" charset="0"/>
                <a:cs typeface="Alegreya Sans" charset="0"/>
              </a:rPr>
              <a:t>Concept 3: The Value Chain</a:t>
            </a:r>
          </a:p>
          <a:p>
            <a:pPr marL="0" indent="0">
              <a:buNone/>
            </a:pPr>
            <a:endParaRPr lang="en-AU" sz="3500" dirty="0">
              <a:latin typeface="Alegreya Sans" charset="0"/>
              <a:ea typeface="Alegreya Sans" charset="0"/>
              <a:cs typeface="Alegrey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5324" y="640185"/>
            <a:ext cx="8208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AU" sz="4000" dirty="0">
              <a:latin typeface="Alegreya Sans Regular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7408" y="1700808"/>
            <a:ext cx="10729192" cy="36724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/>
              <a:t>Explain how an </a:t>
            </a:r>
            <a:r>
              <a:rPr lang="en-US" sz="3600" dirty="0" err="1"/>
              <a:t>organisation</a:t>
            </a:r>
            <a:r>
              <a:rPr lang="en-US" sz="3600" dirty="0"/>
              <a:t> can use functional level strategies to increase its efficiency.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Explain how an </a:t>
            </a:r>
            <a:r>
              <a:rPr lang="en-US" sz="3600" dirty="0" err="1"/>
              <a:t>organisation</a:t>
            </a:r>
            <a:r>
              <a:rPr lang="en-US" sz="3600" dirty="0"/>
              <a:t> can use functional level strategies to improve its quality.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Explain how an </a:t>
            </a:r>
            <a:r>
              <a:rPr lang="en-US" sz="3600" dirty="0" err="1"/>
              <a:t>organisation</a:t>
            </a:r>
            <a:r>
              <a:rPr lang="en-US" sz="3600" dirty="0"/>
              <a:t> can use functional level strategies to increase its innovation.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Explain how an </a:t>
            </a:r>
            <a:r>
              <a:rPr lang="en-US" sz="3600" dirty="0" err="1"/>
              <a:t>organisation</a:t>
            </a:r>
            <a:r>
              <a:rPr lang="en-US" sz="3600" dirty="0"/>
              <a:t> can use functional level strategies to increase its customer responsiveness.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512C4-BCE8-4F74-88C6-578E24370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66" y="403710"/>
            <a:ext cx="670394" cy="5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018-67D2-4BA1-A75A-8AFF451C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Functional level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B087-88A9-4FD8-9D80-B989FD2A2534}"/>
              </a:ext>
            </a:extLst>
          </p:cNvPr>
          <p:cNvSpPr txBox="1">
            <a:spLocks/>
          </p:cNvSpPr>
          <p:nvPr/>
        </p:nvSpPr>
        <p:spPr>
          <a:xfrm>
            <a:off x="838200" y="1839951"/>
            <a:ext cx="10082336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level managers need to be attentive to the day-to-day operations but always keeping in mind the alignment of daily activities to the long-term vision and objectives of the firm</a:t>
            </a:r>
          </a:p>
          <a:p>
            <a:r>
              <a:rPr lang="en-US" dirty="0"/>
              <a:t>Aimed at improving the company’s operations and its ability to attain superior:</a:t>
            </a:r>
          </a:p>
          <a:p>
            <a:pPr lvl="1"/>
            <a:r>
              <a:rPr lang="en-US" dirty="0"/>
              <a:t>efficiency.</a:t>
            </a:r>
          </a:p>
          <a:p>
            <a:pPr lvl="1"/>
            <a:r>
              <a:rPr lang="en-US" dirty="0"/>
              <a:t>quality.</a:t>
            </a:r>
          </a:p>
          <a:p>
            <a:pPr lvl="1"/>
            <a:r>
              <a:rPr lang="en-US" dirty="0"/>
              <a:t>innovation.</a:t>
            </a:r>
          </a:p>
          <a:p>
            <a:pPr lvl="1"/>
            <a:r>
              <a:rPr lang="en-US" dirty="0"/>
              <a:t>customer responsiveness.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8CD7A-3489-4EFE-A39A-D3D1869D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0" y="55805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legreya Sans" panose="00000500000000000000" pitchFamily="2" charset="0"/>
              </a:rPr>
              <a:t>The Building Blocks of Competitive Advantage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4706" r="2139" b="7201"/>
          <a:stretch/>
        </p:blipFill>
        <p:spPr>
          <a:xfrm>
            <a:off x="191344" y="188640"/>
            <a:ext cx="10945216" cy="539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Efficiency (LO1)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9938320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Efficiency </a:t>
            </a:r>
          </a:p>
          <a:p>
            <a:pPr lvl="1"/>
            <a:r>
              <a:rPr lang="en-US" dirty="0"/>
              <a:t>Measured by the quantity of inputs that it takes to produce a given output.</a:t>
            </a:r>
          </a:p>
          <a:p>
            <a:r>
              <a:rPr lang="en-US" dirty="0"/>
              <a:t>Economies of scale</a:t>
            </a:r>
          </a:p>
          <a:p>
            <a:pPr lvl="1"/>
            <a:r>
              <a:rPr lang="en-US" dirty="0"/>
              <a:t>Reductions in unit costs attributed to a larger output.</a:t>
            </a:r>
          </a:p>
          <a:p>
            <a:pPr lvl="1"/>
            <a:r>
              <a:rPr lang="en-US" dirty="0"/>
              <a:t>Ability to spread fixed costs over a large production volume and produce in large volumes to achieve greater division of </a:t>
            </a:r>
            <a:r>
              <a:rPr lang="en-US" dirty="0" err="1"/>
              <a:t>labour</a:t>
            </a:r>
            <a:r>
              <a:rPr lang="en-US" dirty="0"/>
              <a:t> and </a:t>
            </a:r>
            <a:r>
              <a:rPr lang="en-US" dirty="0" err="1"/>
              <a:t>specialisation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cost advantages gained from economies of scale can be made obsolete by new technologies.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29D65-175F-4C93-8270-FAEF1C9B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5D38-DF66-4A1D-B9FA-D2AC835D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CA926-815A-4818-80DA-080037E88B0D}"/>
              </a:ext>
            </a:extLst>
          </p:cNvPr>
          <p:cNvSpPr txBox="1"/>
          <p:nvPr/>
        </p:nvSpPr>
        <p:spPr>
          <a:xfrm>
            <a:off x="13964" y="62004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legreya Sans" panose="00000500000000000000" pitchFamily="2" charset="0"/>
              </a:rPr>
              <a:t>Efficiency Curve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5219" r="9848" b="3063"/>
          <a:stretch/>
        </p:blipFill>
        <p:spPr>
          <a:xfrm>
            <a:off x="623392" y="164881"/>
            <a:ext cx="9823648" cy="63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6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716-7BB8-4CA0-B0CE-81A453C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9162-C27C-4F5E-8F7C-C3840953FDF8}"/>
              </a:ext>
            </a:extLst>
          </p:cNvPr>
          <p:cNvSpPr txBox="1">
            <a:spLocks/>
          </p:cNvSpPr>
          <p:nvPr/>
        </p:nvSpPr>
        <p:spPr>
          <a:xfrm>
            <a:off x="838200" y="1701839"/>
            <a:ext cx="9794304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savings that come from learning by doing.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More significant when a technologically complex task is repeated, as there is more to learn.</a:t>
            </a:r>
          </a:p>
          <a:p>
            <a:r>
              <a:rPr lang="en-US" dirty="0">
                <a:solidFill>
                  <a:srgbClr val="000000"/>
                </a:solidFill>
              </a:rPr>
              <a:t>Diminishes in importance after a period of time.</a:t>
            </a:r>
          </a:p>
          <a:p>
            <a:r>
              <a:rPr lang="en-US" dirty="0">
                <a:solidFill>
                  <a:srgbClr val="000000"/>
                </a:solidFill>
              </a:rPr>
              <a:t>Economies of scale can be triggered by positive changes in a company’s production system.</a:t>
            </a:r>
          </a:p>
          <a:p>
            <a:r>
              <a:rPr lang="en-US" dirty="0">
                <a:solidFill>
                  <a:srgbClr val="000000"/>
                </a:solidFill>
              </a:rPr>
              <a:t>Diseconomies of scale can be caused by increased bureaucratic costs or lack of job satisfaction due to prolonged </a:t>
            </a:r>
            <a:r>
              <a:rPr lang="en-US" dirty="0" err="1">
                <a:solidFill>
                  <a:srgbClr val="000000"/>
                </a:solidFill>
              </a:rPr>
              <a:t>specialised</a:t>
            </a:r>
            <a:r>
              <a:rPr lang="en-US" dirty="0">
                <a:solidFill>
                  <a:srgbClr val="000000"/>
                </a:solidFill>
              </a:rPr>
              <a:t> tasks.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C956-9E60-4DEC-950E-149356D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52" y="365125"/>
            <a:ext cx="650448" cy="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ching-Lecture-Powerpoint-Wide" id="{36C34A59-0FCE-4B48-AFD6-999B8E495766}" vid="{FB529EDF-910C-EA48-BAD8-B0F8E64A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096a6c6e483470492af4895be8b3dec xmlns="e51882d4-269e-42f2-94f6-5ae6f52af9b3">
      <Terms xmlns="http://schemas.microsoft.com/office/infopath/2007/PartnerControls"/>
    </c096a6c6e483470492af4895be8b3dec>
    <DocumentOwner xmlns="c5c78d1f-defc-4b1c-8af9-d674b4a23ab6">
      <UserInfo>
        <DisplayName>Ruth Greenaway</DisplayName>
        <AccountId>176</AccountId>
        <AccountType/>
      </UserInfo>
    </DocumentOwner>
    <TaxKeywordTaxHTField xmlns="e51882d4-269e-42f2-94f6-5ae6f52af9b3">
      <Terms xmlns="http://schemas.microsoft.com/office/infopath/2007/PartnerControls"/>
    </TaxKeywordTaxHTField>
    <e65fbce3351f4ba0a81a57a402635cea xmlns="c5c78d1f-defc-4b1c-8af9-d674b4a23ab6" xsi:nil="true"/>
    <TaxCatchAll xmlns="c5c78d1f-defc-4b1c-8af9-d674b4a23ab6">
      <Value>375</Value>
    </TaxCatchAll>
    <o08f759975bc4502afb6e1a7e4ee6e1a xmlns="c5c78d1f-defc-4b1c-8af9-d674b4a23ab6" xsi:nil="true"/>
    <_dlc_DocId xmlns="c5c78d1f-defc-4b1c-8af9-d674b4a23ab6">MYUSC-11-8139</_dlc_DocId>
    <_dlc_DocIdUrl xmlns="c5c78d1f-defc-4b1c-8af9-d674b4a23ab6">
      <Url>https://my.usc.edu.au/_layouts/15/DocIdRedir.aspx?ID=MYUSC-11-8139</Url>
      <Description>MYUSC-11-8139</Description>
    </_dlc_DocIdUrl>
    <_dlc_DocIdPersistId xmlns="c5c78d1f-defc-4b1c-8af9-d674b4a23ab6">false</_dlc_DocIdPersistId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F5831D6222A4D8AEC1B4DD4A3FEBC" ma:contentTypeVersion="9" ma:contentTypeDescription="Create a new document." ma:contentTypeScope="" ma:versionID="1ed7d05f9034465c2f97ec73ab1be271">
  <xsd:schema xmlns:xsd="http://www.w3.org/2001/XMLSchema" xmlns:xs="http://www.w3.org/2001/XMLSchema" xmlns:p="http://schemas.microsoft.com/office/2006/metadata/properties" xmlns:ns2="c5c78d1f-defc-4b1c-8af9-d674b4a23ab6" xmlns:ns4="e51882d4-269e-42f2-94f6-5ae6f52af9b3" targetNamespace="http://schemas.microsoft.com/office/2006/metadata/properties" ma:root="true" ma:fieldsID="0e87886fff0df0b5e2ae411483d61a16" ns2:_="" ns4:_="">
    <xsd:import namespace="c5c78d1f-defc-4b1c-8af9-d674b4a23ab6"/>
    <xsd:import namespace="e51882d4-269e-42f2-94f6-5ae6f52af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ocumentOwner"/>
                <xsd:element ref="ns2:o08f759975bc4502afb6e1a7e4ee6e1a" minOccurs="0"/>
                <xsd:element ref="ns2:TaxCatchAll" minOccurs="0"/>
                <xsd:element ref="ns4:c096a6c6e483470492af4895be8b3dec" minOccurs="0"/>
                <xsd:element ref="ns4:TaxKeywordTaxHTField" minOccurs="0"/>
                <xsd:element ref="ns2:e65fbce3351f4ba0a81a57a402635ce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78d1f-defc-4b1c-8af9-d674b4a23a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ocumentOwner" ma:index="11" ma:displayName="Document Owner" ma:description="Owner of the document" ma:internalName="Document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o08f759975bc4502afb6e1a7e4ee6e1a" ma:index="13" nillable="true" ma:displayName="Department Tag_0" ma:hidden="true" ma:internalName="o08f759975bc4502afb6e1a7e4ee6e1a">
      <xsd:simpleType>
        <xsd:restriction base="dms:Note"/>
      </xsd:simpleType>
    </xsd:element>
    <xsd:element name="TaxCatchAll" ma:index="14" nillable="true" ma:displayName="Taxonomy Catch All Column" ma:hidden="true" ma:list="{ee57f1e5-df9b-405d-b615-6d61113a8bad}" ma:internalName="TaxCatchAll" ma:showField="CatchAllData" ma:web="c5c78d1f-defc-4b1c-8af9-d674b4a23a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65fbce3351f4ba0a81a57a402635cea" ma:index="19" nillable="true" ma:displayName="Faculty Tag (News)_0" ma:internalName="e65fbce3351f4ba0a81a57a402635cea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882d4-269e-42f2-94f6-5ae6f52af9b3" elementFormDefault="qualified">
    <xsd:import namespace="http://schemas.microsoft.com/office/2006/documentManagement/types"/>
    <xsd:import namespace="http://schemas.microsoft.com/office/infopath/2007/PartnerControls"/>
    <xsd:element name="c096a6c6e483470492af4895be8b3dec" ma:index="16" nillable="true" ma:taxonomy="true" ma:internalName="c096a6c6e483470492af4895be8b3dec" ma:taxonomyFieldName="InformationArchitecture" ma:displayName="Information Architecture" ma:default="" ma:fieldId="{c096a6c6-e483-4704-92af-4895be8b3dec}" ma:taxonomyMulti="true" ma:sspId="d66d362e-9eae-4f3a-943d-6536335b82e0" ma:termSetId="957a9b3d-8533-4a48-9799-0aa717ccd7e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8" nillable="true" ma:taxonomy="true" ma:internalName="TaxKeywordTaxHTField" ma:taxonomyFieldName="TaxKeyword" ma:displayName="Enterprise Keywords" ma:fieldId="{23f27201-bee3-471e-b2e7-b64fd8b7ca38}" ma:taxonomyMulti="true" ma:sspId="68b561aa-60ae-45b9-8902-8348ca8f6e7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C8FC10-379C-44CD-98D8-BB33D91B8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4A3EF2-A3A6-4F40-AA14-1CFC42E4E226}">
  <ds:schemaRefs>
    <ds:schemaRef ds:uri="http://schemas.microsoft.com/office/2006/metadata/properties"/>
    <ds:schemaRef ds:uri="http://schemas.microsoft.com/office/infopath/2007/PartnerControls"/>
    <ds:schemaRef ds:uri="e51882d4-269e-42f2-94f6-5ae6f52af9b3"/>
    <ds:schemaRef ds:uri="c5c78d1f-defc-4b1c-8af9-d674b4a23ab6"/>
  </ds:schemaRefs>
</ds:datastoreItem>
</file>

<file path=customXml/itemProps3.xml><?xml version="1.0" encoding="utf-8"?>
<ds:datastoreItem xmlns:ds="http://schemas.openxmlformats.org/officeDocument/2006/customXml" ds:itemID="{6D0FD246-7F6A-4612-8EB4-FDD48DFCFE8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7497185-1B07-4EC9-BF18-713AB69BA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78d1f-defc-4b1c-8af9-d674b4a23ab6"/>
    <ds:schemaRef ds:uri="e51882d4-269e-42f2-94f6-5ae6f52af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USC-Teaching-Lecture-Powerpoint-Wide</Template>
  <TotalTime>3018</TotalTime>
  <Words>781</Words>
  <Application>Microsoft Office PowerPoint</Application>
  <PresentationFormat>Widescreen</PresentationFormat>
  <Paragraphs>104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Alegreya Sans</vt:lpstr>
      <vt:lpstr>Alegreya Sans Medium</vt:lpstr>
      <vt:lpstr>Alegreya Sans Regular</vt:lpstr>
      <vt:lpstr>Arial</vt:lpstr>
      <vt:lpstr>Calibri</vt:lpstr>
      <vt:lpstr>Calibri Light</vt:lpstr>
      <vt:lpstr>Roboto</vt:lpstr>
      <vt:lpstr>Tahoma</vt:lpstr>
      <vt:lpstr>Office Theme</vt:lpstr>
      <vt:lpstr>Functional Level Strategies Week 5, Chapter 4, 2020</vt:lpstr>
      <vt:lpstr>PowerPoint Presentation</vt:lpstr>
      <vt:lpstr>PowerPoint Presentation</vt:lpstr>
      <vt:lpstr>PowerPoint Presentation</vt:lpstr>
      <vt:lpstr>Functional level strategies</vt:lpstr>
      <vt:lpstr>PowerPoint Presentation</vt:lpstr>
      <vt:lpstr>Efficiency (LO1)</vt:lpstr>
      <vt:lpstr>PowerPoint Presentation</vt:lpstr>
      <vt:lpstr>Learning Effects</vt:lpstr>
      <vt:lpstr>PowerPoint Presentation</vt:lpstr>
      <vt:lpstr>Quality (LO2) </vt:lpstr>
      <vt:lpstr>Quality (cont’d) </vt:lpstr>
      <vt:lpstr>Quality (cont’d)</vt:lpstr>
      <vt:lpstr>PowerPoint Presentation</vt:lpstr>
      <vt:lpstr>Innovation (LO3)</vt:lpstr>
      <vt:lpstr>High fail rates of innovation attempts </vt:lpstr>
      <vt:lpstr>Reducing fail rates of innovation </vt:lpstr>
      <vt:lpstr>PowerPoint Presentation</vt:lpstr>
      <vt:lpstr>Customer responsiveness (LO4) </vt:lpstr>
      <vt:lpstr>PowerPoint Presentation</vt:lpstr>
      <vt:lpstr>Generic Strategies Model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and the Curriculum Design PrinciplesTemplate</dc:title>
  <dc:creator>Anita Jones</dc:creator>
  <cp:lastModifiedBy>Bianka Sabert</cp:lastModifiedBy>
  <cp:revision>138</cp:revision>
  <dcterms:created xsi:type="dcterms:W3CDTF">2017-07-17T00:19:56Z</dcterms:created>
  <dcterms:modified xsi:type="dcterms:W3CDTF">2020-04-25T23:18:05Z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0x010100572F5831D6222A4D8AEC1B4DD4A3FEBC</vt:lpwstr>
  </property>
  <property fmtid="{D5CDD505-2E9C-101B-9397-08002B2CF9AE}" pid="3" name="_dlc_DocIdItemGuid">
    <vt:lpwstr>60f9df1e-1424-44e8-a538-8b746b6225ab</vt:lpwstr>
  </property>
  <property fmtid="{D5CDD505-2E9C-101B-9397-08002B2CF9AE}" pid="4" name="News_x002d_FacultyTag">
    <vt:lpwstr/>
  </property>
  <property fmtid="{D5CDD505-2E9C-101B-9397-08002B2CF9AE}" pid="5" name="DepartmentTag">
    <vt:lpwstr>375;#Centre for Support and Advancement of Learning and Teaching|3f1d4e74-e16d-4f68-bcc8-311b3cedfa41</vt:lpwstr>
  </property>
  <property fmtid="{D5CDD505-2E9C-101B-9397-08002B2CF9AE}" pid="6" name="InformationArchitecture">
    <vt:lpwstr/>
  </property>
  <property fmtid="{D5CDD505-2E9C-101B-9397-08002B2CF9AE}" pid="7" name="Document Owner">
    <vt:lpwstr>176</vt:lpwstr>
  </property>
  <property fmtid="{D5CDD505-2E9C-101B-9397-08002B2CF9AE}" pid="8" name="TaxKeyword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  <property fmtid="{D5CDD505-2E9C-101B-9397-08002B2CF9AE}" pid="12" name="o08f759975bc4502afb6e1a7e4ee6e1a0">
    <vt:lpwstr>Centre for Support and Advancement of Learning and Teaching|3f1d4e74-e16d-4f68-bcc8-311b3cedfa41</vt:lpwstr>
  </property>
  <property fmtid="{D5CDD505-2E9C-101B-9397-08002B2CF9AE}" pid="13" name="News-FacultyTag">
    <vt:lpwstr/>
  </property>
</Properties>
</file>