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7"/>
  </p:notesMasterIdLst>
  <p:sldIdLst>
    <p:sldId id="267" r:id="rId6"/>
    <p:sldId id="258" r:id="rId7"/>
    <p:sldId id="270" r:id="rId8"/>
    <p:sldId id="274" r:id="rId9"/>
    <p:sldId id="277" r:id="rId10"/>
    <p:sldId id="511" r:id="rId11"/>
    <p:sldId id="512" r:id="rId12"/>
    <p:sldId id="503" r:id="rId13"/>
    <p:sldId id="483" r:id="rId14"/>
    <p:sldId id="484" r:id="rId15"/>
    <p:sldId id="513" r:id="rId16"/>
    <p:sldId id="514" r:id="rId17"/>
    <p:sldId id="515" r:id="rId18"/>
    <p:sldId id="504" r:id="rId19"/>
    <p:sldId id="486" r:id="rId20"/>
    <p:sldId id="516" r:id="rId21"/>
    <p:sldId id="518" r:id="rId22"/>
    <p:sldId id="519" r:id="rId23"/>
    <p:sldId id="501" r:id="rId24"/>
    <p:sldId id="517" r:id="rId25"/>
    <p:sldId id="52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iculum Design Principles in Lectures" id="{DB03C812-C5E1-0B4B-840E-3BB4D3F85AA8}">
          <p14:sldIdLst/>
        </p14:section>
        <p14:section name="Lecture template starts here" id="{CAACB5AD-2593-E24B-AE3F-4C0F127F4BEB}">
          <p14:sldIdLst>
            <p14:sldId id="267"/>
            <p14:sldId id="258"/>
            <p14:sldId id="270"/>
            <p14:sldId id="274"/>
            <p14:sldId id="277"/>
            <p14:sldId id="511"/>
            <p14:sldId id="512"/>
            <p14:sldId id="503"/>
            <p14:sldId id="483"/>
            <p14:sldId id="484"/>
            <p14:sldId id="513"/>
            <p14:sldId id="514"/>
            <p14:sldId id="515"/>
            <p14:sldId id="504"/>
            <p14:sldId id="486"/>
            <p14:sldId id="516"/>
            <p14:sldId id="518"/>
            <p14:sldId id="519"/>
            <p14:sldId id="501"/>
            <p14:sldId id="517"/>
            <p14:sldId id="52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391" userDrawn="1">
          <p15:clr>
            <a:srgbClr val="A4A3A4"/>
          </p15:clr>
        </p15:guide>
        <p15:guide id="5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AAC"/>
    <a:srgbClr val="FFB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41512-9068-4E5E-9C9A-F09E8C863E90}" v="30" dt="2020-04-25T23:52:30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75538" autoAdjust="0"/>
  </p:normalViewPr>
  <p:slideViewPr>
    <p:cSldViewPr snapToObjects="1">
      <p:cViewPr varScale="1">
        <p:scale>
          <a:sx n="98" d="100"/>
          <a:sy n="98" d="100"/>
        </p:scale>
        <p:origin x="588" y="84"/>
      </p:cViewPr>
      <p:guideLst>
        <p:guide pos="3840"/>
        <p:guide orient="horz" pos="2160"/>
        <p:guide pos="438"/>
        <p:guide orient="horz" pos="391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ka Sabert" userId="ae4161e8-fbe5-4f18-aeff-5fd0be9b521e" providerId="ADAL" clId="{C58AD131-7028-44CB-95FC-BE0CC1C924B5}"/>
    <pc:docChg chg="custSel modSld">
      <pc:chgData name="Bianka Sabert" userId="ae4161e8-fbe5-4f18-aeff-5fd0be9b521e" providerId="ADAL" clId="{C58AD131-7028-44CB-95FC-BE0CC1C924B5}" dt="2020-02-25T09:07:20.518" v="4" actId="20577"/>
      <pc:docMkLst>
        <pc:docMk/>
      </pc:docMkLst>
      <pc:sldChg chg="delSp modSp">
        <pc:chgData name="Bianka Sabert" userId="ae4161e8-fbe5-4f18-aeff-5fd0be9b521e" providerId="ADAL" clId="{C58AD131-7028-44CB-95FC-BE0CC1C924B5}" dt="2020-02-25T09:07:20.518" v="4" actId="20577"/>
        <pc:sldMkLst>
          <pc:docMk/>
          <pc:sldMk cId="1325430150" sldId="267"/>
        </pc:sldMkLst>
        <pc:spChg chg="mod">
          <ac:chgData name="Bianka Sabert" userId="ae4161e8-fbe5-4f18-aeff-5fd0be9b521e" providerId="ADAL" clId="{C58AD131-7028-44CB-95FC-BE0CC1C924B5}" dt="2020-02-25T09:07:20.518" v="4" actId="20577"/>
          <ac:spMkLst>
            <pc:docMk/>
            <pc:sldMk cId="1325430150" sldId="267"/>
            <ac:spMk id="2" creationId="{00000000-0000-0000-0000-000000000000}"/>
          </ac:spMkLst>
        </pc:spChg>
        <pc:spChg chg="del">
          <ac:chgData name="Bianka Sabert" userId="ae4161e8-fbe5-4f18-aeff-5fd0be9b521e" providerId="ADAL" clId="{C58AD131-7028-44CB-95FC-BE0CC1C924B5}" dt="2020-02-25T09:07:16.688" v="0" actId="478"/>
          <ac:spMkLst>
            <pc:docMk/>
            <pc:sldMk cId="1325430150" sldId="267"/>
            <ac:spMk id="7" creationId="{00000000-0000-0000-0000-000000000000}"/>
          </ac:spMkLst>
        </pc:spChg>
      </pc:sldChg>
    </pc:docChg>
  </pc:docChgLst>
  <pc:docChgLst>
    <pc:chgData name="Bianka Sabert" userId="ae4161e8-fbe5-4f18-aeff-5fd0be9b521e" providerId="ADAL" clId="{FFA41512-9068-4E5E-9C9A-F09E8C863E90}"/>
    <pc:docChg chg="addSld delSld modSld modSection">
      <pc:chgData name="Bianka Sabert" userId="ae4161e8-fbe5-4f18-aeff-5fd0be9b521e" providerId="ADAL" clId="{FFA41512-9068-4E5E-9C9A-F09E8C863E90}" dt="2020-04-25T23:52:44.980" v="52" actId="47"/>
      <pc:docMkLst>
        <pc:docMk/>
      </pc:docMkLst>
      <pc:sldChg chg="modSp modNotesTx">
        <pc:chgData name="Bianka Sabert" userId="ae4161e8-fbe5-4f18-aeff-5fd0be9b521e" providerId="ADAL" clId="{FFA41512-9068-4E5E-9C9A-F09E8C863E90}" dt="2020-04-25T23:25:53.210" v="10" actId="6549"/>
        <pc:sldMkLst>
          <pc:docMk/>
          <pc:sldMk cId="1325430150" sldId="267"/>
        </pc:sldMkLst>
        <pc:spChg chg="mod">
          <ac:chgData name="Bianka Sabert" userId="ae4161e8-fbe5-4f18-aeff-5fd0be9b521e" providerId="ADAL" clId="{FFA41512-9068-4E5E-9C9A-F09E8C863E90}" dt="2020-04-25T23:25:25.370" v="1" actId="20577"/>
          <ac:spMkLst>
            <pc:docMk/>
            <pc:sldMk cId="1325430150" sldId="267"/>
            <ac:spMk id="2" creationId="{00000000-0000-0000-0000-000000000000}"/>
          </ac:spMkLst>
        </pc:spChg>
      </pc:sldChg>
      <pc:sldChg chg="modSp modNotesTx">
        <pc:chgData name="Bianka Sabert" userId="ae4161e8-fbe5-4f18-aeff-5fd0be9b521e" providerId="ADAL" clId="{FFA41512-9068-4E5E-9C9A-F09E8C863E90}" dt="2020-04-25T23:25:47.977" v="9" actId="6549"/>
        <pc:sldMkLst>
          <pc:docMk/>
          <pc:sldMk cId="1442076742" sldId="270"/>
        </pc:sldMkLst>
        <pc:spChg chg="mod">
          <ac:chgData name="Bianka Sabert" userId="ae4161e8-fbe5-4f18-aeff-5fd0be9b521e" providerId="ADAL" clId="{FFA41512-9068-4E5E-9C9A-F09E8C863E90}" dt="2020-04-25T23:25:40.330" v="8" actId="20577"/>
          <ac:spMkLst>
            <pc:docMk/>
            <pc:sldMk cId="1442076742" sldId="270"/>
            <ac:spMk id="74" creationId="{00000000-0000-0000-0000-000000000000}"/>
          </ac:spMkLst>
        </pc:spChg>
      </pc:sldChg>
      <pc:sldChg chg="modNotesTx">
        <pc:chgData name="Bianka Sabert" userId="ae4161e8-fbe5-4f18-aeff-5fd0be9b521e" providerId="ADAL" clId="{FFA41512-9068-4E5E-9C9A-F09E8C863E90}" dt="2020-04-25T23:26:18.554" v="11" actId="6549"/>
        <pc:sldMkLst>
          <pc:docMk/>
          <pc:sldMk cId="251669336" sldId="274"/>
        </pc:sldMkLst>
      </pc:sldChg>
      <pc:sldChg chg="modSp">
        <pc:chgData name="Bianka Sabert" userId="ae4161e8-fbe5-4f18-aeff-5fd0be9b521e" providerId="ADAL" clId="{FFA41512-9068-4E5E-9C9A-F09E8C863E90}" dt="2020-04-25T23:30:17.932" v="15" actId="20577"/>
        <pc:sldMkLst>
          <pc:docMk/>
          <pc:sldMk cId="2024047958" sldId="484"/>
        </pc:sldMkLst>
        <pc:spChg chg="mod">
          <ac:chgData name="Bianka Sabert" userId="ae4161e8-fbe5-4f18-aeff-5fd0be9b521e" providerId="ADAL" clId="{FFA41512-9068-4E5E-9C9A-F09E8C863E90}" dt="2020-04-25T23:30:17.932" v="15" actId="20577"/>
          <ac:spMkLst>
            <pc:docMk/>
            <pc:sldMk cId="2024047958" sldId="484"/>
            <ac:spMk id="3" creationId="{4A7B9162-C27C-4F5E-8F7C-C3840953FDF8}"/>
          </ac:spMkLst>
        </pc:spChg>
      </pc:sldChg>
      <pc:sldChg chg="del">
        <pc:chgData name="Bianka Sabert" userId="ae4161e8-fbe5-4f18-aeff-5fd0be9b521e" providerId="ADAL" clId="{FFA41512-9068-4E5E-9C9A-F09E8C863E90}" dt="2020-04-25T23:52:44.980" v="52" actId="47"/>
        <pc:sldMkLst>
          <pc:docMk/>
          <pc:sldMk cId="2518547194" sldId="502"/>
        </pc:sldMkLst>
      </pc:sldChg>
      <pc:sldChg chg="modSp">
        <pc:chgData name="Bianka Sabert" userId="ae4161e8-fbe5-4f18-aeff-5fd0be9b521e" providerId="ADAL" clId="{FFA41512-9068-4E5E-9C9A-F09E8C863E90}" dt="2020-04-25T23:33:30.007" v="29" actId="1076"/>
        <pc:sldMkLst>
          <pc:docMk/>
          <pc:sldMk cId="1956263756" sldId="504"/>
        </pc:sldMkLst>
        <pc:spChg chg="mod">
          <ac:chgData name="Bianka Sabert" userId="ae4161e8-fbe5-4f18-aeff-5fd0be9b521e" providerId="ADAL" clId="{FFA41512-9068-4E5E-9C9A-F09E8C863E90}" dt="2020-04-25T23:32:51.828" v="20" actId="1076"/>
          <ac:spMkLst>
            <pc:docMk/>
            <pc:sldMk cId="1956263756" sldId="504"/>
            <ac:spMk id="8" creationId="{72ACA926-815A-4818-80DA-080037E88B0D}"/>
          </ac:spMkLst>
        </pc:spChg>
        <pc:picChg chg="mod modCrop">
          <ac:chgData name="Bianka Sabert" userId="ae4161e8-fbe5-4f18-aeff-5fd0be9b521e" providerId="ADAL" clId="{FFA41512-9068-4E5E-9C9A-F09E8C863E90}" dt="2020-04-25T23:33:30.007" v="29" actId="1076"/>
          <ac:picMkLst>
            <pc:docMk/>
            <pc:sldMk cId="1956263756" sldId="504"/>
            <ac:picMk id="6" creationId="{AF053BEF-E37E-4257-B3CA-40F4DEFDDBF7}"/>
          </ac:picMkLst>
        </pc:picChg>
      </pc:sldChg>
      <pc:sldChg chg="modSp">
        <pc:chgData name="Bianka Sabert" userId="ae4161e8-fbe5-4f18-aeff-5fd0be9b521e" providerId="ADAL" clId="{FFA41512-9068-4E5E-9C9A-F09E8C863E90}" dt="2020-04-25T23:31:04.430" v="19" actId="20577"/>
        <pc:sldMkLst>
          <pc:docMk/>
          <pc:sldMk cId="1556579542" sldId="513"/>
        </pc:sldMkLst>
        <pc:graphicFrameChg chg="mod">
          <ac:chgData name="Bianka Sabert" userId="ae4161e8-fbe5-4f18-aeff-5fd0be9b521e" providerId="ADAL" clId="{FFA41512-9068-4E5E-9C9A-F09E8C863E90}" dt="2020-04-25T23:31:04.430" v="19" actId="20577"/>
          <ac:graphicFrameMkLst>
            <pc:docMk/>
            <pc:sldMk cId="1556579542" sldId="513"/>
            <ac:graphicFrameMk id="6" creationId="{61B58095-E3A2-4971-9953-08DAE1C923BE}"/>
          </ac:graphicFrameMkLst>
        </pc:graphicFrameChg>
      </pc:sldChg>
      <pc:sldChg chg="modSp">
        <pc:chgData name="Bianka Sabert" userId="ae4161e8-fbe5-4f18-aeff-5fd0be9b521e" providerId="ADAL" clId="{FFA41512-9068-4E5E-9C9A-F09E8C863E90}" dt="2020-04-25T23:34:55.938" v="33" actId="20577"/>
        <pc:sldMkLst>
          <pc:docMk/>
          <pc:sldMk cId="1788326700" sldId="516"/>
        </pc:sldMkLst>
        <pc:spChg chg="mod">
          <ac:chgData name="Bianka Sabert" userId="ae4161e8-fbe5-4f18-aeff-5fd0be9b521e" providerId="ADAL" clId="{FFA41512-9068-4E5E-9C9A-F09E8C863E90}" dt="2020-04-25T23:34:55.938" v="33" actId="20577"/>
          <ac:spMkLst>
            <pc:docMk/>
            <pc:sldMk cId="1788326700" sldId="516"/>
            <ac:spMk id="3" creationId="{4A7B9162-C27C-4F5E-8F7C-C3840953FDF8}"/>
          </ac:spMkLst>
        </pc:spChg>
      </pc:sldChg>
      <pc:sldChg chg="modSp">
        <pc:chgData name="Bianka Sabert" userId="ae4161e8-fbe5-4f18-aeff-5fd0be9b521e" providerId="ADAL" clId="{FFA41512-9068-4E5E-9C9A-F09E8C863E90}" dt="2020-04-25T23:35:04.802" v="35" actId="20577"/>
        <pc:sldMkLst>
          <pc:docMk/>
          <pc:sldMk cId="3326265906" sldId="518"/>
        </pc:sldMkLst>
        <pc:spChg chg="mod">
          <ac:chgData name="Bianka Sabert" userId="ae4161e8-fbe5-4f18-aeff-5fd0be9b521e" providerId="ADAL" clId="{FFA41512-9068-4E5E-9C9A-F09E8C863E90}" dt="2020-04-25T23:35:04.802" v="35" actId="20577"/>
          <ac:spMkLst>
            <pc:docMk/>
            <pc:sldMk cId="3326265906" sldId="518"/>
            <ac:spMk id="3" creationId="{4A7B9162-C27C-4F5E-8F7C-C3840953FDF8}"/>
          </ac:spMkLst>
        </pc:spChg>
      </pc:sldChg>
      <pc:sldChg chg="modSp">
        <pc:chgData name="Bianka Sabert" userId="ae4161e8-fbe5-4f18-aeff-5fd0be9b521e" providerId="ADAL" clId="{FFA41512-9068-4E5E-9C9A-F09E8C863E90}" dt="2020-04-25T23:35:35.282" v="37" actId="20577"/>
        <pc:sldMkLst>
          <pc:docMk/>
          <pc:sldMk cId="518549180" sldId="519"/>
        </pc:sldMkLst>
        <pc:spChg chg="mod">
          <ac:chgData name="Bianka Sabert" userId="ae4161e8-fbe5-4f18-aeff-5fd0be9b521e" providerId="ADAL" clId="{FFA41512-9068-4E5E-9C9A-F09E8C863E90}" dt="2020-04-25T23:35:35.282" v="37" actId="20577"/>
          <ac:spMkLst>
            <pc:docMk/>
            <pc:sldMk cId="518549180" sldId="519"/>
            <ac:spMk id="3" creationId="{4A7B9162-C27C-4F5E-8F7C-C3840953FDF8}"/>
          </ac:spMkLst>
        </pc:spChg>
      </pc:sldChg>
      <pc:sldChg chg="modSp add">
        <pc:chgData name="Bianka Sabert" userId="ae4161e8-fbe5-4f18-aeff-5fd0be9b521e" providerId="ADAL" clId="{FFA41512-9068-4E5E-9C9A-F09E8C863E90}" dt="2020-04-25T23:52:30.029" v="51" actId="20577"/>
        <pc:sldMkLst>
          <pc:docMk/>
          <pc:sldMk cId="3795230228" sldId="520"/>
        </pc:sldMkLst>
        <pc:spChg chg="mod">
          <ac:chgData name="Bianka Sabert" userId="ae4161e8-fbe5-4f18-aeff-5fd0be9b521e" providerId="ADAL" clId="{FFA41512-9068-4E5E-9C9A-F09E8C863E90}" dt="2020-04-25T23:52:30.029" v="51" actId="20577"/>
          <ac:spMkLst>
            <pc:docMk/>
            <pc:sldMk cId="3795230228" sldId="520"/>
            <ac:spMk id="3" creationId="{110773D8-7200-49F2-8065-527B2BCF68B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D942D-3D02-4560-86CB-C1646FC577FC}" type="doc">
      <dgm:prSet loTypeId="urn:microsoft.com/office/officeart/2005/8/layout/h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A89DFEE-5F3C-43EE-AA10-09A6E7B74D14}">
      <dgm:prSet phldrT="[Text]"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2200" b="1" dirty="0" err="1">
              <a:latin typeface="Calibri" panose="020F0502020204030204" pitchFamily="34" charset="0"/>
            </a:rPr>
            <a:t>Standardisation</a:t>
          </a:r>
          <a:r>
            <a:rPr lang="en-US" sz="2200" b="1" dirty="0">
              <a:latin typeface="Calibri" panose="020F0502020204030204" pitchFamily="34" charset="0"/>
            </a:rPr>
            <a:t> strategy</a:t>
          </a:r>
        </a:p>
      </dgm:t>
    </dgm:pt>
    <dgm:pt modelId="{E2469BA4-D5C7-4C75-A1BE-63C9AF624E96}" type="parTrans" cxnId="{A999219B-8BE3-4115-90A7-B7DA497823A7}">
      <dgm:prSet/>
      <dgm:spPr/>
      <dgm:t>
        <a:bodyPr/>
        <a:lstStyle/>
        <a:p>
          <a:endParaRPr lang="en-US"/>
        </a:p>
      </dgm:t>
    </dgm:pt>
    <dgm:pt modelId="{2DE51C83-9079-41D1-AA92-171473055F16}" type="sibTrans" cxnId="{A999219B-8BE3-4115-90A7-B7DA497823A7}">
      <dgm:prSet/>
      <dgm:spPr/>
      <dgm:t>
        <a:bodyPr/>
        <a:lstStyle/>
        <a:p>
          <a:endParaRPr lang="en-US"/>
        </a:p>
      </dgm:t>
    </dgm:pt>
    <dgm:pt modelId="{452AD2CC-6034-4B6C-B93F-15567F426A0B}">
      <dgm:prSet phldrT="[Text]"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2000" dirty="0">
              <a:latin typeface="Calibri" panose="020F0502020204030204" pitchFamily="34" charset="0"/>
            </a:rPr>
            <a:t>Associated with lower costs than a segmented strategy</a:t>
          </a:r>
        </a:p>
      </dgm:t>
    </dgm:pt>
    <dgm:pt modelId="{291E1733-973F-4239-9318-6A2C2727C87F}" type="parTrans" cxnId="{6DC947CA-1291-45D1-AE80-44815D514E81}">
      <dgm:prSet/>
      <dgm:spPr/>
      <dgm:t>
        <a:bodyPr/>
        <a:lstStyle/>
        <a:p>
          <a:endParaRPr lang="en-US"/>
        </a:p>
      </dgm:t>
    </dgm:pt>
    <dgm:pt modelId="{D68BDE3B-4975-459F-ACF0-54EC413D1086}" type="sibTrans" cxnId="{6DC947CA-1291-45D1-AE80-44815D514E81}">
      <dgm:prSet/>
      <dgm:spPr/>
      <dgm:t>
        <a:bodyPr/>
        <a:lstStyle/>
        <a:p>
          <a:endParaRPr lang="en-US"/>
        </a:p>
      </dgm:t>
    </dgm:pt>
    <dgm:pt modelId="{8F9D7280-0733-4813-99C9-28B96809D0BA}">
      <dgm:prSet phldrT="[Text]" custT="1"/>
      <dgm:spPr>
        <a:ln>
          <a:solidFill>
            <a:schemeClr val="accent4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2200" b="1" dirty="0">
              <a:latin typeface="Calibri" panose="020F0502020204030204" pitchFamily="34" charset="0"/>
            </a:rPr>
            <a:t>Segmentation </a:t>
          </a:r>
        </a:p>
        <a:p>
          <a:pPr>
            <a:spcAft>
              <a:spcPts val="0"/>
            </a:spcAft>
          </a:pPr>
          <a:r>
            <a:rPr lang="en-US" sz="2200" b="1" dirty="0">
              <a:latin typeface="Calibri" panose="020F0502020204030204" pitchFamily="34" charset="0"/>
            </a:rPr>
            <a:t>strategy</a:t>
          </a:r>
        </a:p>
      </dgm:t>
    </dgm:pt>
    <dgm:pt modelId="{BA0CA33A-B479-4885-B915-108AE730D1BC}" type="parTrans" cxnId="{62290672-074C-46CE-B3CB-AB571FF62D5B}">
      <dgm:prSet/>
      <dgm:spPr/>
      <dgm:t>
        <a:bodyPr/>
        <a:lstStyle/>
        <a:p>
          <a:endParaRPr lang="en-US"/>
        </a:p>
      </dgm:t>
    </dgm:pt>
    <dgm:pt modelId="{83329B8B-5E50-4534-BE84-DEF1B71A6531}" type="sibTrans" cxnId="{62290672-074C-46CE-B3CB-AB571FF62D5B}">
      <dgm:prSet/>
      <dgm:spPr/>
      <dgm:t>
        <a:bodyPr/>
        <a:lstStyle/>
        <a:p>
          <a:endParaRPr lang="en-US"/>
        </a:p>
      </dgm:t>
    </dgm:pt>
    <dgm:pt modelId="{755DFD5F-42D9-492E-801B-66ECCA1F9603}">
      <dgm:prSet phldrT="[Text]"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1900" dirty="0">
              <a:latin typeface="Calibri" panose="020F0502020204030204" pitchFamily="34" charset="0"/>
            </a:rPr>
            <a:t>Involves </a:t>
          </a:r>
          <a:r>
            <a:rPr lang="en-US" sz="1900" dirty="0" err="1">
              <a:latin typeface="Calibri" panose="020F0502020204030204" pitchFamily="34" charset="0"/>
            </a:rPr>
            <a:t>customisation</a:t>
          </a:r>
          <a:r>
            <a:rPr lang="en-US" sz="1900" dirty="0">
              <a:latin typeface="Calibri" panose="020F0502020204030204" pitchFamily="34" charset="0"/>
            </a:rPr>
            <a:t> of product  offerings, which drive up costs as:</a:t>
          </a:r>
        </a:p>
      </dgm:t>
    </dgm:pt>
    <dgm:pt modelId="{9A6AF75C-4CAE-4CCC-B1F7-AC7F3D08E339}" type="parTrans" cxnId="{8B4C1C3F-FEE4-4972-A746-5F300C528901}">
      <dgm:prSet/>
      <dgm:spPr/>
      <dgm:t>
        <a:bodyPr/>
        <a:lstStyle/>
        <a:p>
          <a:endParaRPr lang="en-US"/>
        </a:p>
      </dgm:t>
    </dgm:pt>
    <dgm:pt modelId="{24873756-4A79-455A-96D9-3D1668F258B1}" type="sibTrans" cxnId="{8B4C1C3F-FEE4-4972-A746-5F300C528901}">
      <dgm:prSet/>
      <dgm:spPr/>
      <dgm:t>
        <a:bodyPr/>
        <a:lstStyle/>
        <a:p>
          <a:endParaRPr lang="en-US"/>
        </a:p>
      </dgm:t>
    </dgm:pt>
    <dgm:pt modelId="{FDC137BC-B856-4B05-B3D7-F890C7AD225E}">
      <dgm:prSet custT="1"/>
      <dgm:spPr>
        <a:ln>
          <a:solidFill>
            <a:schemeClr val="accent4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2200" b="1" dirty="0">
              <a:latin typeface="Calibri" panose="020F0502020204030204" pitchFamily="34" charset="0"/>
            </a:rPr>
            <a:t>Focus </a:t>
          </a:r>
        </a:p>
        <a:p>
          <a:pPr>
            <a:spcAft>
              <a:spcPts val="0"/>
            </a:spcAft>
          </a:pPr>
          <a:r>
            <a:rPr lang="en-US" sz="2200" b="1" dirty="0">
              <a:latin typeface="Calibri" panose="020F0502020204030204" pitchFamily="34" charset="0"/>
            </a:rPr>
            <a:t>strategy</a:t>
          </a:r>
        </a:p>
      </dgm:t>
    </dgm:pt>
    <dgm:pt modelId="{8A9BA491-040F-4DC8-8F6E-4E7FF0ED0536}" type="parTrans" cxnId="{465F0B3B-7091-4698-98F2-3311A0C00D56}">
      <dgm:prSet/>
      <dgm:spPr/>
      <dgm:t>
        <a:bodyPr/>
        <a:lstStyle/>
        <a:p>
          <a:endParaRPr lang="en-US"/>
        </a:p>
      </dgm:t>
    </dgm:pt>
    <dgm:pt modelId="{1FC0364B-FE9C-45D2-9F35-143F731B2933}" type="sibTrans" cxnId="{465F0B3B-7091-4698-98F2-3311A0C00D56}">
      <dgm:prSet/>
      <dgm:spPr/>
      <dgm:t>
        <a:bodyPr/>
        <a:lstStyle/>
        <a:p>
          <a:endParaRPr lang="en-US"/>
        </a:p>
      </dgm:t>
    </dgm:pt>
    <dgm:pt modelId="{64BA82DB-3621-41CB-812B-0AB96F76009D}">
      <dgm:prSet phldrT="[Text]"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2000" dirty="0">
              <a:latin typeface="Calibri" panose="020F0502020204030204" pitchFamily="34" charset="0"/>
            </a:rPr>
            <a:t>Attempts to attain economies of scale through high sales volume</a:t>
          </a:r>
        </a:p>
      </dgm:t>
    </dgm:pt>
    <dgm:pt modelId="{2E263BCC-8D05-411C-B69C-5C7F6702775C}" type="parTrans" cxnId="{054B3FC9-A2FF-4AAF-B731-ED22D6BCD8B6}">
      <dgm:prSet/>
      <dgm:spPr/>
      <dgm:t>
        <a:bodyPr/>
        <a:lstStyle/>
        <a:p>
          <a:endParaRPr lang="en-US"/>
        </a:p>
      </dgm:t>
    </dgm:pt>
    <dgm:pt modelId="{E7FED681-9E58-4D2D-8D75-B70EC64925BF}" type="sibTrans" cxnId="{054B3FC9-A2FF-4AAF-B731-ED22D6BCD8B6}">
      <dgm:prSet/>
      <dgm:spPr/>
      <dgm:t>
        <a:bodyPr/>
        <a:lstStyle/>
        <a:p>
          <a:endParaRPr lang="en-US"/>
        </a:p>
      </dgm:t>
    </dgm:pt>
    <dgm:pt modelId="{61BCDB53-0BAF-4EBB-8446-A14D84C4BF80}">
      <dgm:prSet phldrT="[Text]"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1900" dirty="0">
              <a:latin typeface="Calibri" panose="020F0502020204030204" pitchFamily="34" charset="0"/>
            </a:rPr>
            <a:t>achieving economies of scale is difficult.</a:t>
          </a:r>
        </a:p>
      </dgm:t>
    </dgm:pt>
    <dgm:pt modelId="{D4D8A3B3-69A9-4C13-9190-04CCE478816D}" type="parTrans" cxnId="{A95DA591-2E3C-4486-851F-423D51E6BA57}">
      <dgm:prSet/>
      <dgm:spPr/>
      <dgm:t>
        <a:bodyPr/>
        <a:lstStyle/>
        <a:p>
          <a:endParaRPr lang="en-US"/>
        </a:p>
      </dgm:t>
    </dgm:pt>
    <dgm:pt modelId="{3BFCAD98-0261-4DF0-A887-4694D1EC70B3}" type="sibTrans" cxnId="{A95DA591-2E3C-4486-851F-423D51E6BA57}">
      <dgm:prSet/>
      <dgm:spPr/>
      <dgm:t>
        <a:bodyPr/>
        <a:lstStyle/>
        <a:p>
          <a:endParaRPr lang="en-US"/>
        </a:p>
      </dgm:t>
    </dgm:pt>
    <dgm:pt modelId="{B4453B0F-0166-460F-B977-7A06C5B6EAC0}">
      <dgm:prSet phldrT="[Text]"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1900" dirty="0">
              <a:latin typeface="Calibri" panose="020F0502020204030204" pitchFamily="34" charset="0"/>
            </a:rPr>
            <a:t>production and delivery costs tend to be high.</a:t>
          </a:r>
        </a:p>
      </dgm:t>
    </dgm:pt>
    <dgm:pt modelId="{2A46CC34-AE61-47B9-B16F-31634F2B64D2}" type="parTrans" cxnId="{E82ECB61-B57D-4BB8-8C53-353FA7FCD7B9}">
      <dgm:prSet/>
      <dgm:spPr/>
      <dgm:t>
        <a:bodyPr/>
        <a:lstStyle/>
        <a:p>
          <a:endParaRPr lang="en-US"/>
        </a:p>
      </dgm:t>
    </dgm:pt>
    <dgm:pt modelId="{1EB6DD80-703B-4416-AE13-D31E430CAE73}" type="sibTrans" cxnId="{E82ECB61-B57D-4BB8-8C53-353FA7FCD7B9}">
      <dgm:prSet/>
      <dgm:spPr/>
      <dgm:t>
        <a:bodyPr/>
        <a:lstStyle/>
        <a:p>
          <a:endParaRPr lang="en-US"/>
        </a:p>
      </dgm:t>
    </dgm:pt>
    <dgm:pt modelId="{579619AF-7F42-4C9D-8746-6AAF31CA86F0}">
      <dgm:prSet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1900" dirty="0">
              <a:latin typeface="Calibri" panose="020F0502020204030204" pitchFamily="34" charset="0"/>
            </a:rPr>
            <a:t>Have a higher cost structure as:</a:t>
          </a:r>
        </a:p>
      </dgm:t>
    </dgm:pt>
    <dgm:pt modelId="{4B803A5B-A655-4D64-B0F5-B059CCFDCA95}" type="parTrans" cxnId="{FCE1807D-FE4B-41D5-8740-CF3335B9100D}">
      <dgm:prSet/>
      <dgm:spPr/>
      <dgm:t>
        <a:bodyPr/>
        <a:lstStyle/>
        <a:p>
          <a:endParaRPr lang="en-US"/>
        </a:p>
      </dgm:t>
    </dgm:pt>
    <dgm:pt modelId="{766C9366-8B5E-4A32-AB92-7BEC550A111C}" type="sibTrans" cxnId="{FCE1807D-FE4B-41D5-8740-CF3335B9100D}">
      <dgm:prSet/>
      <dgm:spPr/>
      <dgm:t>
        <a:bodyPr/>
        <a:lstStyle/>
        <a:p>
          <a:endParaRPr lang="en-US"/>
        </a:p>
      </dgm:t>
    </dgm:pt>
    <dgm:pt modelId="{DCAF2F01-ACEB-4A8B-8E37-EAF5DE091E0A}">
      <dgm:prSet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1900" dirty="0">
              <a:latin typeface="Calibri" panose="020F0502020204030204" pitchFamily="34" charset="0"/>
            </a:rPr>
            <a:t>new product features and functions need to be added.</a:t>
          </a:r>
        </a:p>
      </dgm:t>
    </dgm:pt>
    <dgm:pt modelId="{6C7EB449-7AC9-4065-8245-23DD196A79EB}" type="parTrans" cxnId="{CB92CCD5-46B3-4FDD-9349-7AC490EDCB9C}">
      <dgm:prSet/>
      <dgm:spPr/>
      <dgm:t>
        <a:bodyPr/>
        <a:lstStyle/>
        <a:p>
          <a:endParaRPr lang="en-US"/>
        </a:p>
      </dgm:t>
    </dgm:pt>
    <dgm:pt modelId="{EC3D3FEA-346C-42AA-B168-7876877569E2}" type="sibTrans" cxnId="{CB92CCD5-46B3-4FDD-9349-7AC490EDCB9C}">
      <dgm:prSet/>
      <dgm:spPr/>
      <dgm:t>
        <a:bodyPr/>
        <a:lstStyle/>
        <a:p>
          <a:endParaRPr lang="en-US"/>
        </a:p>
      </dgm:t>
    </dgm:pt>
    <dgm:pt modelId="{3B95F4D2-C1E9-4212-B8D1-B4F019E17D93}">
      <dgm:prSet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1900" dirty="0">
              <a:latin typeface="Calibri" panose="020F0502020204030204" pitchFamily="34" charset="0"/>
            </a:rPr>
            <a:t>attaining economies of scale is difficult.</a:t>
          </a:r>
        </a:p>
      </dgm:t>
    </dgm:pt>
    <dgm:pt modelId="{B939E256-4406-4996-8635-438E0C004D9A}" type="parTrans" cxnId="{EFB1041C-6C56-48D3-A980-5E79A722F39C}">
      <dgm:prSet/>
      <dgm:spPr/>
      <dgm:t>
        <a:bodyPr/>
        <a:lstStyle/>
        <a:p>
          <a:endParaRPr lang="en-US"/>
        </a:p>
      </dgm:t>
    </dgm:pt>
    <dgm:pt modelId="{30EE5646-ACAA-4101-B495-5E976E58C3F4}" type="sibTrans" cxnId="{EFB1041C-6C56-48D3-A980-5E79A722F39C}">
      <dgm:prSet/>
      <dgm:spPr/>
      <dgm:t>
        <a:bodyPr/>
        <a:lstStyle/>
        <a:p>
          <a:endParaRPr lang="en-US"/>
        </a:p>
      </dgm:t>
    </dgm:pt>
    <dgm:pt modelId="{3E95DF7A-FA74-4E42-AB9E-7710BBBAD970}" type="pres">
      <dgm:prSet presAssocID="{F9CD942D-3D02-4560-86CB-C1646FC577FC}" presName="Name0" presStyleCnt="0">
        <dgm:presLayoutVars>
          <dgm:dir/>
          <dgm:animLvl val="lvl"/>
          <dgm:resizeHandles val="exact"/>
        </dgm:presLayoutVars>
      </dgm:prSet>
      <dgm:spPr/>
    </dgm:pt>
    <dgm:pt modelId="{FA3871D8-DBAB-4E97-BAC2-9015D34ACF91}" type="pres">
      <dgm:prSet presAssocID="{EA89DFEE-5F3C-43EE-AA10-09A6E7B74D14}" presName="composite" presStyleCnt="0"/>
      <dgm:spPr/>
    </dgm:pt>
    <dgm:pt modelId="{C4597F36-7279-4E93-8912-AB650D38F897}" type="pres">
      <dgm:prSet presAssocID="{EA89DFEE-5F3C-43EE-AA10-09A6E7B74D1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F2DE6DA-3EBE-4C26-92C6-5002E9FFFCDA}" type="pres">
      <dgm:prSet presAssocID="{EA89DFEE-5F3C-43EE-AA10-09A6E7B74D14}" presName="desTx" presStyleLbl="alignAccFollowNode1" presStyleIdx="0" presStyleCnt="3" custLinFactNeighborX="-103" custLinFactNeighborY="599">
        <dgm:presLayoutVars>
          <dgm:bulletEnabled val="1"/>
        </dgm:presLayoutVars>
      </dgm:prSet>
      <dgm:spPr/>
    </dgm:pt>
    <dgm:pt modelId="{C32CBFFE-A348-4E08-8FE6-3FA4CA34CC18}" type="pres">
      <dgm:prSet presAssocID="{2DE51C83-9079-41D1-AA92-171473055F16}" presName="space" presStyleCnt="0"/>
      <dgm:spPr/>
    </dgm:pt>
    <dgm:pt modelId="{77DE599E-F310-4221-A318-0C00E03626AB}" type="pres">
      <dgm:prSet presAssocID="{8F9D7280-0733-4813-99C9-28B96809D0BA}" presName="composite" presStyleCnt="0"/>
      <dgm:spPr/>
    </dgm:pt>
    <dgm:pt modelId="{9C03F68F-B18B-4B61-AC68-155A777C100A}" type="pres">
      <dgm:prSet presAssocID="{8F9D7280-0733-4813-99C9-28B96809D0B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81EDCF0-5D5C-4602-B743-D353C89CED43}" type="pres">
      <dgm:prSet presAssocID="{8F9D7280-0733-4813-99C9-28B96809D0BA}" presName="desTx" presStyleLbl="alignAccFollowNode1" presStyleIdx="1" presStyleCnt="3">
        <dgm:presLayoutVars>
          <dgm:bulletEnabled val="1"/>
        </dgm:presLayoutVars>
      </dgm:prSet>
      <dgm:spPr/>
    </dgm:pt>
    <dgm:pt modelId="{F0830527-6E76-4900-86E5-6F5B40CDA7E6}" type="pres">
      <dgm:prSet presAssocID="{83329B8B-5E50-4534-BE84-DEF1B71A6531}" presName="space" presStyleCnt="0"/>
      <dgm:spPr/>
    </dgm:pt>
    <dgm:pt modelId="{D119F87C-9240-4C6C-9F6D-090D58620266}" type="pres">
      <dgm:prSet presAssocID="{FDC137BC-B856-4B05-B3D7-F890C7AD225E}" presName="composite" presStyleCnt="0"/>
      <dgm:spPr/>
    </dgm:pt>
    <dgm:pt modelId="{700D5A40-FC9F-4A0D-9AB5-FEE269722E08}" type="pres">
      <dgm:prSet presAssocID="{FDC137BC-B856-4B05-B3D7-F890C7AD225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4D7E197-EA0B-4917-897D-0EB7B2864840}" type="pres">
      <dgm:prSet presAssocID="{FDC137BC-B856-4B05-B3D7-F890C7AD225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FB1041C-6C56-48D3-A980-5E79A722F39C}" srcId="{579619AF-7F42-4C9D-8746-6AAF31CA86F0}" destId="{3B95F4D2-C1E9-4212-B8D1-B4F019E17D93}" srcOrd="1" destOrd="0" parTransId="{B939E256-4406-4996-8635-438E0C004D9A}" sibTransId="{30EE5646-ACAA-4101-B495-5E976E58C3F4}"/>
    <dgm:cxn modelId="{E8091C24-FADD-45F1-9260-2EE407888724}" type="presOf" srcId="{755DFD5F-42D9-492E-801B-66ECCA1F9603}" destId="{881EDCF0-5D5C-4602-B743-D353C89CED43}" srcOrd="0" destOrd="0" presId="urn:microsoft.com/office/officeart/2005/8/layout/hList1"/>
    <dgm:cxn modelId="{B7B2CD26-371E-474F-B373-E94216734014}" type="presOf" srcId="{452AD2CC-6034-4B6C-B93F-15567F426A0B}" destId="{BF2DE6DA-3EBE-4C26-92C6-5002E9FFFCDA}" srcOrd="0" destOrd="0" presId="urn:microsoft.com/office/officeart/2005/8/layout/hList1"/>
    <dgm:cxn modelId="{A9797428-5AEF-4313-9752-1299DD4DF676}" type="presOf" srcId="{61BCDB53-0BAF-4EBB-8446-A14D84C4BF80}" destId="{881EDCF0-5D5C-4602-B743-D353C89CED43}" srcOrd="0" destOrd="1" presId="urn:microsoft.com/office/officeart/2005/8/layout/hList1"/>
    <dgm:cxn modelId="{28997A36-B6B2-4EDD-9207-0C3CB0352BB5}" type="presOf" srcId="{EA89DFEE-5F3C-43EE-AA10-09A6E7B74D14}" destId="{C4597F36-7279-4E93-8912-AB650D38F897}" srcOrd="0" destOrd="0" presId="urn:microsoft.com/office/officeart/2005/8/layout/hList1"/>
    <dgm:cxn modelId="{465F0B3B-7091-4698-98F2-3311A0C00D56}" srcId="{F9CD942D-3D02-4560-86CB-C1646FC577FC}" destId="{FDC137BC-B856-4B05-B3D7-F890C7AD225E}" srcOrd="2" destOrd="0" parTransId="{8A9BA491-040F-4DC8-8F6E-4E7FF0ED0536}" sibTransId="{1FC0364B-FE9C-45D2-9F35-143F731B2933}"/>
    <dgm:cxn modelId="{8B4C1C3F-FEE4-4972-A746-5F300C528901}" srcId="{8F9D7280-0733-4813-99C9-28B96809D0BA}" destId="{755DFD5F-42D9-492E-801B-66ECCA1F9603}" srcOrd="0" destOrd="0" parTransId="{9A6AF75C-4CAE-4CCC-B1F7-AC7F3D08E339}" sibTransId="{24873756-4A79-455A-96D9-3D1668F258B1}"/>
    <dgm:cxn modelId="{E82ECB61-B57D-4BB8-8C53-353FA7FCD7B9}" srcId="{755DFD5F-42D9-492E-801B-66ECCA1F9603}" destId="{B4453B0F-0166-460F-B977-7A06C5B6EAC0}" srcOrd="1" destOrd="0" parTransId="{2A46CC34-AE61-47B9-B16F-31634F2B64D2}" sibTransId="{1EB6DD80-703B-4416-AE13-D31E430CAE73}"/>
    <dgm:cxn modelId="{1D68A467-B28A-425A-B9E2-B10316227B3B}" type="presOf" srcId="{8F9D7280-0733-4813-99C9-28B96809D0BA}" destId="{9C03F68F-B18B-4B61-AC68-155A777C100A}" srcOrd="0" destOrd="0" presId="urn:microsoft.com/office/officeart/2005/8/layout/hList1"/>
    <dgm:cxn modelId="{E8A3484E-AE82-41D0-A83A-CDE209BBF041}" type="presOf" srcId="{F9CD942D-3D02-4560-86CB-C1646FC577FC}" destId="{3E95DF7A-FA74-4E42-AB9E-7710BBBAD970}" srcOrd="0" destOrd="0" presId="urn:microsoft.com/office/officeart/2005/8/layout/hList1"/>
    <dgm:cxn modelId="{62290672-074C-46CE-B3CB-AB571FF62D5B}" srcId="{F9CD942D-3D02-4560-86CB-C1646FC577FC}" destId="{8F9D7280-0733-4813-99C9-28B96809D0BA}" srcOrd="1" destOrd="0" parTransId="{BA0CA33A-B479-4885-B915-108AE730D1BC}" sibTransId="{83329B8B-5E50-4534-BE84-DEF1B71A6531}"/>
    <dgm:cxn modelId="{FCE1807D-FE4B-41D5-8740-CF3335B9100D}" srcId="{FDC137BC-B856-4B05-B3D7-F890C7AD225E}" destId="{579619AF-7F42-4C9D-8746-6AAF31CA86F0}" srcOrd="0" destOrd="0" parTransId="{4B803A5B-A655-4D64-B0F5-B059CCFDCA95}" sibTransId="{766C9366-8B5E-4A32-AB92-7BEC550A111C}"/>
    <dgm:cxn modelId="{C5CD5F91-E093-4712-B43F-79EEEF51CB32}" type="presOf" srcId="{3B95F4D2-C1E9-4212-B8D1-B4F019E17D93}" destId="{04D7E197-EA0B-4917-897D-0EB7B2864840}" srcOrd="0" destOrd="2" presId="urn:microsoft.com/office/officeart/2005/8/layout/hList1"/>
    <dgm:cxn modelId="{A95DA591-2E3C-4486-851F-423D51E6BA57}" srcId="{755DFD5F-42D9-492E-801B-66ECCA1F9603}" destId="{61BCDB53-0BAF-4EBB-8446-A14D84C4BF80}" srcOrd="0" destOrd="0" parTransId="{D4D8A3B3-69A9-4C13-9190-04CCE478816D}" sibTransId="{3BFCAD98-0261-4DF0-A887-4694D1EC70B3}"/>
    <dgm:cxn modelId="{A999219B-8BE3-4115-90A7-B7DA497823A7}" srcId="{F9CD942D-3D02-4560-86CB-C1646FC577FC}" destId="{EA89DFEE-5F3C-43EE-AA10-09A6E7B74D14}" srcOrd="0" destOrd="0" parTransId="{E2469BA4-D5C7-4C75-A1BE-63C9AF624E96}" sibTransId="{2DE51C83-9079-41D1-AA92-171473055F16}"/>
    <dgm:cxn modelId="{41ADC4A6-C293-442D-B051-89FF58334B51}" type="presOf" srcId="{DCAF2F01-ACEB-4A8B-8E37-EAF5DE091E0A}" destId="{04D7E197-EA0B-4917-897D-0EB7B2864840}" srcOrd="0" destOrd="1" presId="urn:microsoft.com/office/officeart/2005/8/layout/hList1"/>
    <dgm:cxn modelId="{16813FAC-5EAF-4C5D-A8CB-4446C3730A60}" type="presOf" srcId="{B4453B0F-0166-460F-B977-7A06C5B6EAC0}" destId="{881EDCF0-5D5C-4602-B743-D353C89CED43}" srcOrd="0" destOrd="2" presId="urn:microsoft.com/office/officeart/2005/8/layout/hList1"/>
    <dgm:cxn modelId="{054B3FC9-A2FF-4AAF-B731-ED22D6BCD8B6}" srcId="{EA89DFEE-5F3C-43EE-AA10-09A6E7B74D14}" destId="{64BA82DB-3621-41CB-812B-0AB96F76009D}" srcOrd="1" destOrd="0" parTransId="{2E263BCC-8D05-411C-B69C-5C7F6702775C}" sibTransId="{E7FED681-9E58-4D2D-8D75-B70EC64925BF}"/>
    <dgm:cxn modelId="{6DC947CA-1291-45D1-AE80-44815D514E81}" srcId="{EA89DFEE-5F3C-43EE-AA10-09A6E7B74D14}" destId="{452AD2CC-6034-4B6C-B93F-15567F426A0B}" srcOrd="0" destOrd="0" parTransId="{291E1733-973F-4239-9318-6A2C2727C87F}" sibTransId="{D68BDE3B-4975-459F-ACF0-54EC413D1086}"/>
    <dgm:cxn modelId="{CB92CCD5-46B3-4FDD-9349-7AC490EDCB9C}" srcId="{579619AF-7F42-4C9D-8746-6AAF31CA86F0}" destId="{DCAF2F01-ACEB-4A8B-8E37-EAF5DE091E0A}" srcOrd="0" destOrd="0" parTransId="{6C7EB449-7AC9-4065-8245-23DD196A79EB}" sibTransId="{EC3D3FEA-346C-42AA-B168-7876877569E2}"/>
    <dgm:cxn modelId="{30335BE1-A264-4133-B226-15DE0431E922}" type="presOf" srcId="{579619AF-7F42-4C9D-8746-6AAF31CA86F0}" destId="{04D7E197-EA0B-4917-897D-0EB7B2864840}" srcOrd="0" destOrd="0" presId="urn:microsoft.com/office/officeart/2005/8/layout/hList1"/>
    <dgm:cxn modelId="{D4C61CE4-2713-4A6C-B514-69420C135402}" type="presOf" srcId="{64BA82DB-3621-41CB-812B-0AB96F76009D}" destId="{BF2DE6DA-3EBE-4C26-92C6-5002E9FFFCDA}" srcOrd="0" destOrd="1" presId="urn:microsoft.com/office/officeart/2005/8/layout/hList1"/>
    <dgm:cxn modelId="{A055A4EA-AE1F-4EA3-99C2-304368F51D6F}" type="presOf" srcId="{FDC137BC-B856-4B05-B3D7-F890C7AD225E}" destId="{700D5A40-FC9F-4A0D-9AB5-FEE269722E08}" srcOrd="0" destOrd="0" presId="urn:microsoft.com/office/officeart/2005/8/layout/hList1"/>
    <dgm:cxn modelId="{E15CA77B-F7C9-4E5C-BF91-C09370B04506}" type="presParOf" srcId="{3E95DF7A-FA74-4E42-AB9E-7710BBBAD970}" destId="{FA3871D8-DBAB-4E97-BAC2-9015D34ACF91}" srcOrd="0" destOrd="0" presId="urn:microsoft.com/office/officeart/2005/8/layout/hList1"/>
    <dgm:cxn modelId="{F0738CF6-4312-4AAE-9CBA-3CD61FC5B126}" type="presParOf" srcId="{FA3871D8-DBAB-4E97-BAC2-9015D34ACF91}" destId="{C4597F36-7279-4E93-8912-AB650D38F897}" srcOrd="0" destOrd="0" presId="urn:microsoft.com/office/officeart/2005/8/layout/hList1"/>
    <dgm:cxn modelId="{2FC24632-4D4A-4503-AB17-A261AE1D0DC7}" type="presParOf" srcId="{FA3871D8-DBAB-4E97-BAC2-9015D34ACF91}" destId="{BF2DE6DA-3EBE-4C26-92C6-5002E9FFFCDA}" srcOrd="1" destOrd="0" presId="urn:microsoft.com/office/officeart/2005/8/layout/hList1"/>
    <dgm:cxn modelId="{9C0DCADB-909F-4DF6-94A5-A07189CE65AF}" type="presParOf" srcId="{3E95DF7A-FA74-4E42-AB9E-7710BBBAD970}" destId="{C32CBFFE-A348-4E08-8FE6-3FA4CA34CC18}" srcOrd="1" destOrd="0" presId="urn:microsoft.com/office/officeart/2005/8/layout/hList1"/>
    <dgm:cxn modelId="{8C8B28B3-6E8F-4DDB-A489-C8341D8CAB2A}" type="presParOf" srcId="{3E95DF7A-FA74-4E42-AB9E-7710BBBAD970}" destId="{77DE599E-F310-4221-A318-0C00E03626AB}" srcOrd="2" destOrd="0" presId="urn:microsoft.com/office/officeart/2005/8/layout/hList1"/>
    <dgm:cxn modelId="{D637DDE5-870E-4ACC-8EFA-D41320D4F2F2}" type="presParOf" srcId="{77DE599E-F310-4221-A318-0C00E03626AB}" destId="{9C03F68F-B18B-4B61-AC68-155A777C100A}" srcOrd="0" destOrd="0" presId="urn:microsoft.com/office/officeart/2005/8/layout/hList1"/>
    <dgm:cxn modelId="{1F420FF6-0E2A-488A-835D-89F2851261F3}" type="presParOf" srcId="{77DE599E-F310-4221-A318-0C00E03626AB}" destId="{881EDCF0-5D5C-4602-B743-D353C89CED43}" srcOrd="1" destOrd="0" presId="urn:microsoft.com/office/officeart/2005/8/layout/hList1"/>
    <dgm:cxn modelId="{0D1B5695-D649-42EE-BF43-D355AC8383C5}" type="presParOf" srcId="{3E95DF7A-FA74-4E42-AB9E-7710BBBAD970}" destId="{F0830527-6E76-4900-86E5-6F5B40CDA7E6}" srcOrd="3" destOrd="0" presId="urn:microsoft.com/office/officeart/2005/8/layout/hList1"/>
    <dgm:cxn modelId="{6A3D4680-AF72-4983-990F-B183446BDF22}" type="presParOf" srcId="{3E95DF7A-FA74-4E42-AB9E-7710BBBAD970}" destId="{D119F87C-9240-4C6C-9F6D-090D58620266}" srcOrd="4" destOrd="0" presId="urn:microsoft.com/office/officeart/2005/8/layout/hList1"/>
    <dgm:cxn modelId="{BD57D136-E3C2-4E23-B56D-7F3384476C0F}" type="presParOf" srcId="{D119F87C-9240-4C6C-9F6D-090D58620266}" destId="{700D5A40-FC9F-4A0D-9AB5-FEE269722E08}" srcOrd="0" destOrd="0" presId="urn:microsoft.com/office/officeart/2005/8/layout/hList1"/>
    <dgm:cxn modelId="{8498A34A-B805-427A-A8EA-C33F362FD26D}" type="presParOf" srcId="{D119F87C-9240-4C6C-9F6D-090D58620266}" destId="{04D7E197-EA0B-4917-897D-0EB7B2864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18479-4FDF-4DED-AD70-2DECDF021949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29B3C00-9168-4A75-87B9-B63138478409}">
      <dgm:prSet custT="1"/>
      <dgm:spPr>
        <a:noFill/>
        <a:ln>
          <a:solidFill>
            <a:schemeClr val="accent4"/>
          </a:solidFill>
        </a:ln>
      </dgm:spPr>
      <dgm:t>
        <a:bodyPr/>
        <a:lstStyle/>
        <a:p>
          <a:pPr rtl="0">
            <a:lnSpc>
              <a:spcPct val="150000"/>
            </a:lnSpc>
          </a:pPr>
          <a:r>
            <a:rPr lang="en-US" sz="2400" b="1" dirty="0">
              <a:latin typeface="Calibri" panose="020F0502020204030204" pitchFamily="34" charset="0"/>
            </a:rPr>
            <a:t>Low-cost companies</a:t>
          </a:r>
        </a:p>
      </dgm:t>
    </dgm:pt>
    <dgm:pt modelId="{D9ED95EE-41E0-4149-B5BF-F1449FAE3AA6}" type="parTrans" cxnId="{E373F66D-9466-44ED-9764-5EB38D53E9DD}">
      <dgm:prSet/>
      <dgm:spPr/>
      <dgm:t>
        <a:bodyPr/>
        <a:lstStyle/>
        <a:p>
          <a:endParaRPr lang="en-US"/>
        </a:p>
      </dgm:t>
    </dgm:pt>
    <dgm:pt modelId="{2ED87424-6265-413B-9C6D-5EBDF21F53A2}" type="sibTrans" cxnId="{E373F66D-9466-44ED-9764-5EB38D53E9DD}">
      <dgm:prSet/>
      <dgm:spPr/>
      <dgm:t>
        <a:bodyPr/>
        <a:lstStyle/>
        <a:p>
          <a:endParaRPr lang="en-US"/>
        </a:p>
      </dgm:t>
    </dgm:pt>
    <dgm:pt modelId="{580B5918-9FCB-40DA-BB8C-A8929DBC6E50}">
      <dgm:prSet custT="1"/>
      <dgm:spPr>
        <a:noFill/>
        <a:ln>
          <a:solidFill>
            <a:schemeClr val="accent4"/>
          </a:solidFill>
        </a:ln>
      </dgm:spPr>
      <dgm:t>
        <a:bodyPr/>
        <a:lstStyle/>
        <a:p>
          <a:pPr rtl="0">
            <a:lnSpc>
              <a:spcPct val="150000"/>
            </a:lnSpc>
          </a:pPr>
          <a:r>
            <a:rPr lang="en-US" sz="1800" dirty="0">
              <a:latin typeface="Calibri" panose="020F0502020204030204" pitchFamily="34" charset="0"/>
            </a:rPr>
            <a:t>Charge low prices and still make profits</a:t>
          </a:r>
        </a:p>
      </dgm:t>
    </dgm:pt>
    <dgm:pt modelId="{28372D56-E5C1-42D0-975B-8BC6D651EEEB}" type="parTrans" cxnId="{BCD896C8-B0ED-4548-8707-4DC9EF067C4D}">
      <dgm:prSet/>
      <dgm:spPr/>
      <dgm:t>
        <a:bodyPr/>
        <a:lstStyle/>
        <a:p>
          <a:endParaRPr lang="en-US"/>
        </a:p>
      </dgm:t>
    </dgm:pt>
    <dgm:pt modelId="{1C631347-1937-4A0A-B095-05A8512F1F04}" type="sibTrans" cxnId="{BCD896C8-B0ED-4548-8707-4DC9EF067C4D}">
      <dgm:prSet/>
      <dgm:spPr/>
      <dgm:t>
        <a:bodyPr/>
        <a:lstStyle/>
        <a:p>
          <a:endParaRPr lang="en-US"/>
        </a:p>
      </dgm:t>
    </dgm:pt>
    <dgm:pt modelId="{180254E0-6111-4B22-9E14-B31178B163C2}">
      <dgm:prSet custT="1"/>
      <dgm:spPr>
        <a:noFill/>
        <a:ln>
          <a:solidFill>
            <a:schemeClr val="accent4"/>
          </a:solidFill>
        </a:ln>
      </dgm:spPr>
      <dgm:t>
        <a:bodyPr/>
        <a:lstStyle/>
        <a:p>
          <a:pPr rtl="0">
            <a:lnSpc>
              <a:spcPct val="150000"/>
            </a:lnSpc>
          </a:pPr>
          <a:r>
            <a:rPr lang="en-US" sz="1800" dirty="0">
              <a:latin typeface="Calibri" panose="020F0502020204030204" pitchFamily="34" charset="0"/>
            </a:rPr>
            <a:t>Absorb cost increases from suppliers</a:t>
          </a:r>
        </a:p>
      </dgm:t>
    </dgm:pt>
    <dgm:pt modelId="{CDC8575F-BF69-4E0F-BC64-034C115CE701}" type="parTrans" cxnId="{4C8DCD82-7925-43BF-81AD-164AFE9EF168}">
      <dgm:prSet/>
      <dgm:spPr/>
      <dgm:t>
        <a:bodyPr/>
        <a:lstStyle/>
        <a:p>
          <a:endParaRPr lang="en-US"/>
        </a:p>
      </dgm:t>
    </dgm:pt>
    <dgm:pt modelId="{FA2357C8-90B2-43A7-9029-74FE6382CEC7}" type="sibTrans" cxnId="{4C8DCD82-7925-43BF-81AD-164AFE9EF168}">
      <dgm:prSet/>
      <dgm:spPr/>
      <dgm:t>
        <a:bodyPr/>
        <a:lstStyle/>
        <a:p>
          <a:endParaRPr lang="en-US"/>
        </a:p>
      </dgm:t>
    </dgm:pt>
    <dgm:pt modelId="{1D47B156-1E69-44C1-AB83-5BF65DDCF8A6}">
      <dgm:prSet custT="1"/>
      <dgm:spPr>
        <a:noFill/>
        <a:ln>
          <a:solidFill>
            <a:schemeClr val="accent4"/>
          </a:solidFill>
        </a:ln>
      </dgm:spPr>
      <dgm:t>
        <a:bodyPr/>
        <a:lstStyle/>
        <a:p>
          <a:pPr rtl="0">
            <a:lnSpc>
              <a:spcPct val="150000"/>
            </a:lnSpc>
          </a:pPr>
          <a:r>
            <a:rPr lang="en-US" sz="1800" dirty="0">
              <a:latin typeface="Calibri" panose="020F0502020204030204" pitchFamily="34" charset="0"/>
            </a:rPr>
            <a:t>Offer deep discount prices for buyers</a:t>
          </a:r>
        </a:p>
      </dgm:t>
    </dgm:pt>
    <dgm:pt modelId="{8376C20C-A216-44BD-B1A3-7E3E3E7E51FE}" type="parTrans" cxnId="{1D3D5488-75EB-41B0-A4FC-61F0D081567B}">
      <dgm:prSet/>
      <dgm:spPr/>
      <dgm:t>
        <a:bodyPr/>
        <a:lstStyle/>
        <a:p>
          <a:endParaRPr lang="en-US"/>
        </a:p>
      </dgm:t>
    </dgm:pt>
    <dgm:pt modelId="{935BFC2E-FECE-447C-83B6-4E29B921C2A8}" type="sibTrans" cxnId="{1D3D5488-75EB-41B0-A4FC-61F0D081567B}">
      <dgm:prSet/>
      <dgm:spPr/>
      <dgm:t>
        <a:bodyPr/>
        <a:lstStyle/>
        <a:p>
          <a:endParaRPr lang="en-US"/>
        </a:p>
      </dgm:t>
    </dgm:pt>
    <dgm:pt modelId="{7728DF1F-495D-456B-BFFA-E853426BFEA7}">
      <dgm:prSet custT="1"/>
      <dgm:spPr>
        <a:noFill/>
        <a:ln>
          <a:solidFill>
            <a:schemeClr val="accent4"/>
          </a:solidFill>
        </a:ln>
      </dgm:spPr>
      <dgm:t>
        <a:bodyPr/>
        <a:lstStyle/>
        <a:p>
          <a:pPr rtl="0">
            <a:lnSpc>
              <a:spcPct val="150000"/>
            </a:lnSpc>
          </a:pPr>
          <a:r>
            <a:rPr lang="en-US" sz="2400" b="1" dirty="0">
              <a:latin typeface="Calibri" panose="020F0502020204030204" pitchFamily="34" charset="0"/>
            </a:rPr>
            <a:t>Differentiated companies </a:t>
          </a:r>
        </a:p>
      </dgm:t>
    </dgm:pt>
    <dgm:pt modelId="{B5F64277-3112-49DB-B1A6-29FBCA9DAF08}" type="parTrans" cxnId="{80E1E6F1-261F-4F5E-A4DB-EAC78D8EEBC2}">
      <dgm:prSet/>
      <dgm:spPr/>
      <dgm:t>
        <a:bodyPr/>
        <a:lstStyle/>
        <a:p>
          <a:endParaRPr lang="en-US"/>
        </a:p>
      </dgm:t>
    </dgm:pt>
    <dgm:pt modelId="{89D095F4-AE17-412D-9050-1847EA9D71A1}" type="sibTrans" cxnId="{80E1E6F1-261F-4F5E-A4DB-EAC78D8EEBC2}">
      <dgm:prSet/>
      <dgm:spPr/>
      <dgm:t>
        <a:bodyPr/>
        <a:lstStyle/>
        <a:p>
          <a:endParaRPr lang="en-US"/>
        </a:p>
      </dgm:t>
    </dgm:pt>
    <dgm:pt modelId="{8056CD60-8F87-4982-9111-B5FC5B667922}">
      <dgm:prSet custT="1"/>
      <dgm:spPr>
        <a:noFill/>
        <a:ln>
          <a:solidFill>
            <a:schemeClr val="accent4"/>
          </a:solidFill>
        </a:ln>
      </dgm:spPr>
      <dgm:t>
        <a:bodyPr/>
        <a:lstStyle/>
        <a:p>
          <a:pPr rtl="0">
            <a:lnSpc>
              <a:spcPct val="150000"/>
            </a:lnSpc>
          </a:pPr>
          <a:r>
            <a:rPr lang="en-US" sz="1800" dirty="0">
              <a:latin typeface="Calibri" panose="020F0502020204030204" pitchFamily="34" charset="0"/>
            </a:rPr>
            <a:t>Withstand pricing pressure from powerful buyers and increase prices without buyer resistance</a:t>
          </a:r>
        </a:p>
      </dgm:t>
    </dgm:pt>
    <dgm:pt modelId="{6B5F92F8-7CD6-495C-89B5-FB8227F8C6BF}" type="parTrans" cxnId="{7CE4D71D-773C-4EF4-A136-1A8AED5FA98E}">
      <dgm:prSet/>
      <dgm:spPr/>
      <dgm:t>
        <a:bodyPr/>
        <a:lstStyle/>
        <a:p>
          <a:endParaRPr lang="en-US"/>
        </a:p>
      </dgm:t>
    </dgm:pt>
    <dgm:pt modelId="{3411D19C-178A-445D-BC94-1D0D7C5F2D3A}" type="sibTrans" cxnId="{7CE4D71D-773C-4EF4-A136-1A8AED5FA98E}">
      <dgm:prSet/>
      <dgm:spPr/>
      <dgm:t>
        <a:bodyPr/>
        <a:lstStyle/>
        <a:p>
          <a:endParaRPr lang="en-US"/>
        </a:p>
      </dgm:t>
    </dgm:pt>
    <dgm:pt modelId="{E1A116FA-B10D-44B9-9127-DF3482D4F095}">
      <dgm:prSet custT="1"/>
      <dgm:spPr>
        <a:noFill/>
        <a:ln>
          <a:solidFill>
            <a:schemeClr val="accent4"/>
          </a:solidFill>
        </a:ln>
      </dgm:spPr>
      <dgm:t>
        <a:bodyPr/>
        <a:lstStyle/>
        <a:p>
          <a:pPr rtl="0">
            <a:lnSpc>
              <a:spcPct val="150000"/>
            </a:lnSpc>
          </a:pPr>
          <a:r>
            <a:rPr lang="en-US" sz="1800" dirty="0">
              <a:latin typeface="Calibri" panose="020F0502020204030204" pitchFamily="34" charset="0"/>
            </a:rPr>
            <a:t>Absorb price increases from suppliers and pass them to customers without losing market share</a:t>
          </a:r>
        </a:p>
      </dgm:t>
    </dgm:pt>
    <dgm:pt modelId="{35C0A9A3-3324-4195-AD27-1F03408F30A9}" type="parTrans" cxnId="{3BACE93A-4EAE-444A-958D-F6DFD1E53C59}">
      <dgm:prSet/>
      <dgm:spPr/>
      <dgm:t>
        <a:bodyPr/>
        <a:lstStyle/>
        <a:p>
          <a:endParaRPr lang="en-US"/>
        </a:p>
      </dgm:t>
    </dgm:pt>
    <dgm:pt modelId="{29028990-7F48-46BE-AE02-7CEA8A683A44}" type="sibTrans" cxnId="{3BACE93A-4EAE-444A-958D-F6DFD1E53C59}">
      <dgm:prSet/>
      <dgm:spPr/>
      <dgm:t>
        <a:bodyPr/>
        <a:lstStyle/>
        <a:p>
          <a:endParaRPr lang="en-US"/>
        </a:p>
      </dgm:t>
    </dgm:pt>
    <dgm:pt modelId="{C82966D1-63D9-4C80-9574-9423814051B8}">
      <dgm:prSet custT="1"/>
      <dgm:spPr>
        <a:noFill/>
        <a:ln>
          <a:solidFill>
            <a:schemeClr val="accent4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800" dirty="0">
              <a:latin typeface="Calibri" panose="020F0502020204030204" pitchFamily="34" charset="0"/>
            </a:rPr>
            <a:t>Withstand substitute goods, as a result of brand loyalty</a:t>
          </a:r>
        </a:p>
      </dgm:t>
    </dgm:pt>
    <dgm:pt modelId="{C093B5E3-1025-49E2-AF87-7F949875534B}" type="parTrans" cxnId="{CF691581-2698-44C4-9209-30ACAEF1E2C7}">
      <dgm:prSet/>
      <dgm:spPr/>
      <dgm:t>
        <a:bodyPr/>
        <a:lstStyle/>
        <a:p>
          <a:endParaRPr lang="en-US"/>
        </a:p>
      </dgm:t>
    </dgm:pt>
    <dgm:pt modelId="{6450E57C-6CE2-4F31-B4C6-50CCABC6A50A}" type="sibTrans" cxnId="{CF691581-2698-44C4-9209-30ACAEF1E2C7}">
      <dgm:prSet/>
      <dgm:spPr/>
      <dgm:t>
        <a:bodyPr/>
        <a:lstStyle/>
        <a:p>
          <a:endParaRPr lang="en-US"/>
        </a:p>
      </dgm:t>
    </dgm:pt>
    <dgm:pt modelId="{33FDEAE3-1C3B-44D8-81EB-1C9DBA9C6D98}" type="pres">
      <dgm:prSet presAssocID="{B5518479-4FDF-4DED-AD70-2DECDF021949}" presName="Name0" presStyleCnt="0">
        <dgm:presLayoutVars>
          <dgm:dir/>
          <dgm:animLvl val="lvl"/>
          <dgm:resizeHandles val="exact"/>
        </dgm:presLayoutVars>
      </dgm:prSet>
      <dgm:spPr/>
    </dgm:pt>
    <dgm:pt modelId="{8C4018EE-071F-4F75-A7B2-1ED1B131B6AE}" type="pres">
      <dgm:prSet presAssocID="{529B3C00-9168-4A75-87B9-B63138478409}" presName="composite" presStyleCnt="0"/>
      <dgm:spPr/>
    </dgm:pt>
    <dgm:pt modelId="{9B78872F-7C44-441E-91D6-08516E490576}" type="pres">
      <dgm:prSet presAssocID="{529B3C00-9168-4A75-87B9-B6313847840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C35137B-4145-4292-B7C8-FBD50CA41F35}" type="pres">
      <dgm:prSet presAssocID="{529B3C00-9168-4A75-87B9-B63138478409}" presName="desTx" presStyleLbl="alignAccFollowNode1" presStyleIdx="0" presStyleCnt="2">
        <dgm:presLayoutVars>
          <dgm:bulletEnabled val="1"/>
        </dgm:presLayoutVars>
      </dgm:prSet>
      <dgm:spPr/>
    </dgm:pt>
    <dgm:pt modelId="{AD74007F-B359-4FDA-B21C-E0EEFC7E7BD4}" type="pres">
      <dgm:prSet presAssocID="{2ED87424-6265-413B-9C6D-5EBDF21F53A2}" presName="space" presStyleCnt="0"/>
      <dgm:spPr/>
    </dgm:pt>
    <dgm:pt modelId="{8ABF9427-D758-45BA-A7F7-0AF1BFDEA680}" type="pres">
      <dgm:prSet presAssocID="{7728DF1F-495D-456B-BFFA-E853426BFEA7}" presName="composite" presStyleCnt="0"/>
      <dgm:spPr/>
    </dgm:pt>
    <dgm:pt modelId="{24A9E4DE-7BDC-4C2F-AD62-4272FDB7FFF2}" type="pres">
      <dgm:prSet presAssocID="{7728DF1F-495D-456B-BFFA-E853426BFEA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7CD494-E21F-4140-BD94-91718B3DD01F}" type="pres">
      <dgm:prSet presAssocID="{7728DF1F-495D-456B-BFFA-E853426BFEA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CE4D71D-773C-4EF4-A136-1A8AED5FA98E}" srcId="{7728DF1F-495D-456B-BFFA-E853426BFEA7}" destId="{8056CD60-8F87-4982-9111-B5FC5B667922}" srcOrd="0" destOrd="0" parTransId="{6B5F92F8-7CD6-495C-89B5-FB8227F8C6BF}" sibTransId="{3411D19C-178A-445D-BC94-1D0D7C5F2D3A}"/>
    <dgm:cxn modelId="{3BACE93A-4EAE-444A-958D-F6DFD1E53C59}" srcId="{7728DF1F-495D-456B-BFFA-E853426BFEA7}" destId="{E1A116FA-B10D-44B9-9127-DF3482D4F095}" srcOrd="1" destOrd="0" parTransId="{35C0A9A3-3324-4195-AD27-1F03408F30A9}" sibTransId="{29028990-7F48-46BE-AE02-7CEA8A683A44}"/>
    <dgm:cxn modelId="{A77C083D-B50C-4993-B146-BA2F73194AC4}" type="presOf" srcId="{7728DF1F-495D-456B-BFFA-E853426BFEA7}" destId="{24A9E4DE-7BDC-4C2F-AD62-4272FDB7FFF2}" srcOrd="0" destOrd="0" presId="urn:microsoft.com/office/officeart/2005/8/layout/hList1"/>
    <dgm:cxn modelId="{1EB21C47-8006-432B-9422-588C84B24745}" type="presOf" srcId="{580B5918-9FCB-40DA-BB8C-A8929DBC6E50}" destId="{FC35137B-4145-4292-B7C8-FBD50CA41F35}" srcOrd="0" destOrd="0" presId="urn:microsoft.com/office/officeart/2005/8/layout/hList1"/>
    <dgm:cxn modelId="{E373F66D-9466-44ED-9764-5EB38D53E9DD}" srcId="{B5518479-4FDF-4DED-AD70-2DECDF021949}" destId="{529B3C00-9168-4A75-87B9-B63138478409}" srcOrd="0" destOrd="0" parTransId="{D9ED95EE-41E0-4149-B5BF-F1449FAE3AA6}" sibTransId="{2ED87424-6265-413B-9C6D-5EBDF21F53A2}"/>
    <dgm:cxn modelId="{C04EF570-740C-4E65-AF38-4BEDA0F93D77}" type="presOf" srcId="{529B3C00-9168-4A75-87B9-B63138478409}" destId="{9B78872F-7C44-441E-91D6-08516E490576}" srcOrd="0" destOrd="0" presId="urn:microsoft.com/office/officeart/2005/8/layout/hList1"/>
    <dgm:cxn modelId="{D95B5E71-5271-4D79-BBB2-C956DBC9D12F}" type="presOf" srcId="{180254E0-6111-4B22-9E14-B31178B163C2}" destId="{FC35137B-4145-4292-B7C8-FBD50CA41F35}" srcOrd="0" destOrd="1" presId="urn:microsoft.com/office/officeart/2005/8/layout/hList1"/>
    <dgm:cxn modelId="{5B4FEF71-C1F3-4A40-9E27-01006039AF02}" type="presOf" srcId="{8056CD60-8F87-4982-9111-B5FC5B667922}" destId="{407CD494-E21F-4140-BD94-91718B3DD01F}" srcOrd="0" destOrd="0" presId="urn:microsoft.com/office/officeart/2005/8/layout/hList1"/>
    <dgm:cxn modelId="{3C3EA27E-33FB-4765-83FC-D705C5D4D3A3}" type="presOf" srcId="{E1A116FA-B10D-44B9-9127-DF3482D4F095}" destId="{407CD494-E21F-4140-BD94-91718B3DD01F}" srcOrd="0" destOrd="1" presId="urn:microsoft.com/office/officeart/2005/8/layout/hList1"/>
    <dgm:cxn modelId="{CF691581-2698-44C4-9209-30ACAEF1E2C7}" srcId="{7728DF1F-495D-456B-BFFA-E853426BFEA7}" destId="{C82966D1-63D9-4C80-9574-9423814051B8}" srcOrd="2" destOrd="0" parTransId="{C093B5E3-1025-49E2-AF87-7F949875534B}" sibTransId="{6450E57C-6CE2-4F31-B4C6-50CCABC6A50A}"/>
    <dgm:cxn modelId="{4C8DCD82-7925-43BF-81AD-164AFE9EF168}" srcId="{529B3C00-9168-4A75-87B9-B63138478409}" destId="{180254E0-6111-4B22-9E14-B31178B163C2}" srcOrd="1" destOrd="0" parTransId="{CDC8575F-BF69-4E0F-BC64-034C115CE701}" sibTransId="{FA2357C8-90B2-43A7-9029-74FE6382CEC7}"/>
    <dgm:cxn modelId="{1D3D5488-75EB-41B0-A4FC-61F0D081567B}" srcId="{529B3C00-9168-4A75-87B9-B63138478409}" destId="{1D47B156-1E69-44C1-AB83-5BF65DDCF8A6}" srcOrd="2" destOrd="0" parTransId="{8376C20C-A216-44BD-B1A3-7E3E3E7E51FE}" sibTransId="{935BFC2E-FECE-447C-83B6-4E29B921C2A8}"/>
    <dgm:cxn modelId="{60C797A7-6FDA-4805-A55D-6C89774CAB08}" type="presOf" srcId="{C82966D1-63D9-4C80-9574-9423814051B8}" destId="{407CD494-E21F-4140-BD94-91718B3DD01F}" srcOrd="0" destOrd="2" presId="urn:microsoft.com/office/officeart/2005/8/layout/hList1"/>
    <dgm:cxn modelId="{078E88AA-E074-470C-9920-07A524941060}" type="presOf" srcId="{B5518479-4FDF-4DED-AD70-2DECDF021949}" destId="{33FDEAE3-1C3B-44D8-81EB-1C9DBA9C6D98}" srcOrd="0" destOrd="0" presId="urn:microsoft.com/office/officeart/2005/8/layout/hList1"/>
    <dgm:cxn modelId="{0DC871B2-E6D3-4D1D-A179-72C6EFE98D4E}" type="presOf" srcId="{1D47B156-1E69-44C1-AB83-5BF65DDCF8A6}" destId="{FC35137B-4145-4292-B7C8-FBD50CA41F35}" srcOrd="0" destOrd="2" presId="urn:microsoft.com/office/officeart/2005/8/layout/hList1"/>
    <dgm:cxn modelId="{BCD896C8-B0ED-4548-8707-4DC9EF067C4D}" srcId="{529B3C00-9168-4A75-87B9-B63138478409}" destId="{580B5918-9FCB-40DA-BB8C-A8929DBC6E50}" srcOrd="0" destOrd="0" parTransId="{28372D56-E5C1-42D0-975B-8BC6D651EEEB}" sibTransId="{1C631347-1937-4A0A-B095-05A8512F1F04}"/>
    <dgm:cxn modelId="{80E1E6F1-261F-4F5E-A4DB-EAC78D8EEBC2}" srcId="{B5518479-4FDF-4DED-AD70-2DECDF021949}" destId="{7728DF1F-495D-456B-BFFA-E853426BFEA7}" srcOrd="1" destOrd="0" parTransId="{B5F64277-3112-49DB-B1A6-29FBCA9DAF08}" sibTransId="{89D095F4-AE17-412D-9050-1847EA9D71A1}"/>
    <dgm:cxn modelId="{082EB626-DB5C-4446-9472-5C6B21F589BE}" type="presParOf" srcId="{33FDEAE3-1C3B-44D8-81EB-1C9DBA9C6D98}" destId="{8C4018EE-071F-4F75-A7B2-1ED1B131B6AE}" srcOrd="0" destOrd="0" presId="urn:microsoft.com/office/officeart/2005/8/layout/hList1"/>
    <dgm:cxn modelId="{074FED52-1CD5-4983-9BFD-2CD2D1D1B99C}" type="presParOf" srcId="{8C4018EE-071F-4F75-A7B2-1ED1B131B6AE}" destId="{9B78872F-7C44-441E-91D6-08516E490576}" srcOrd="0" destOrd="0" presId="urn:microsoft.com/office/officeart/2005/8/layout/hList1"/>
    <dgm:cxn modelId="{1F278987-56DF-46A9-9D56-587E33C4D2A0}" type="presParOf" srcId="{8C4018EE-071F-4F75-A7B2-1ED1B131B6AE}" destId="{FC35137B-4145-4292-B7C8-FBD50CA41F35}" srcOrd="1" destOrd="0" presId="urn:microsoft.com/office/officeart/2005/8/layout/hList1"/>
    <dgm:cxn modelId="{56752D5B-A797-4275-BE04-573214BBD42F}" type="presParOf" srcId="{33FDEAE3-1C3B-44D8-81EB-1C9DBA9C6D98}" destId="{AD74007F-B359-4FDA-B21C-E0EEFC7E7BD4}" srcOrd="1" destOrd="0" presId="urn:microsoft.com/office/officeart/2005/8/layout/hList1"/>
    <dgm:cxn modelId="{882FA5BA-EF58-40D4-B7FF-05BDA30B6E87}" type="presParOf" srcId="{33FDEAE3-1C3B-44D8-81EB-1C9DBA9C6D98}" destId="{8ABF9427-D758-45BA-A7F7-0AF1BFDEA680}" srcOrd="2" destOrd="0" presId="urn:microsoft.com/office/officeart/2005/8/layout/hList1"/>
    <dgm:cxn modelId="{54C6D3E3-8269-419B-A68B-B8DDD283B70F}" type="presParOf" srcId="{8ABF9427-D758-45BA-A7F7-0AF1BFDEA680}" destId="{24A9E4DE-7BDC-4C2F-AD62-4272FDB7FFF2}" srcOrd="0" destOrd="0" presId="urn:microsoft.com/office/officeart/2005/8/layout/hList1"/>
    <dgm:cxn modelId="{4801B67E-4449-4217-83B7-095942A3774E}" type="presParOf" srcId="{8ABF9427-D758-45BA-A7F7-0AF1BFDEA680}" destId="{407CD494-E21F-4140-BD94-91718B3DD0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97F36-7279-4E93-8912-AB650D38F897}">
      <dsp:nvSpPr>
        <dsp:cNvPr id="0" name=""/>
        <dsp:cNvSpPr/>
      </dsp:nvSpPr>
      <dsp:spPr>
        <a:xfrm>
          <a:off x="3120" y="376276"/>
          <a:ext cx="3042955" cy="1217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latin typeface="Calibri" panose="020F0502020204030204" pitchFamily="34" charset="0"/>
            </a:rPr>
            <a:t>Standardisation</a:t>
          </a:r>
          <a:r>
            <a:rPr lang="en-US" sz="2200" b="1" kern="1200" dirty="0">
              <a:latin typeface="Calibri" panose="020F0502020204030204" pitchFamily="34" charset="0"/>
            </a:rPr>
            <a:t> strategy</a:t>
          </a:r>
        </a:p>
      </dsp:txBody>
      <dsp:txXfrm>
        <a:off x="3120" y="376276"/>
        <a:ext cx="3042955" cy="1217182"/>
      </dsp:txXfrm>
    </dsp:sp>
    <dsp:sp modelId="{BF2DE6DA-3EBE-4C26-92C6-5002E9FFFCDA}">
      <dsp:nvSpPr>
        <dsp:cNvPr id="0" name=""/>
        <dsp:cNvSpPr/>
      </dsp:nvSpPr>
      <dsp:spPr>
        <a:xfrm>
          <a:off x="0" y="1610559"/>
          <a:ext cx="3042955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</a:rPr>
            <a:t>Associated with lower costs than a segmented strategy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</a:rPr>
            <a:t>Attempts to attain economies of scale through high sales volume</a:t>
          </a:r>
        </a:p>
      </dsp:txBody>
      <dsp:txXfrm>
        <a:off x="0" y="1610559"/>
        <a:ext cx="3042955" cy="2854800"/>
      </dsp:txXfrm>
    </dsp:sp>
    <dsp:sp modelId="{9C03F68F-B18B-4B61-AC68-155A777C100A}">
      <dsp:nvSpPr>
        <dsp:cNvPr id="0" name=""/>
        <dsp:cNvSpPr/>
      </dsp:nvSpPr>
      <dsp:spPr>
        <a:xfrm>
          <a:off x="3472090" y="376276"/>
          <a:ext cx="3042955" cy="1217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1" kern="1200" dirty="0">
              <a:latin typeface="Calibri" panose="020F0502020204030204" pitchFamily="34" charset="0"/>
            </a:rPr>
            <a:t>Segmentation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1" kern="1200" dirty="0">
              <a:latin typeface="Calibri" panose="020F0502020204030204" pitchFamily="34" charset="0"/>
            </a:rPr>
            <a:t>strategy</a:t>
          </a:r>
        </a:p>
      </dsp:txBody>
      <dsp:txXfrm>
        <a:off x="3472090" y="376276"/>
        <a:ext cx="3042955" cy="1217182"/>
      </dsp:txXfrm>
    </dsp:sp>
    <dsp:sp modelId="{881EDCF0-5D5C-4602-B743-D353C89CED43}">
      <dsp:nvSpPr>
        <dsp:cNvPr id="0" name=""/>
        <dsp:cNvSpPr/>
      </dsp:nvSpPr>
      <dsp:spPr>
        <a:xfrm>
          <a:off x="3472090" y="1593459"/>
          <a:ext cx="3042955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</a:rPr>
            <a:t>Involves </a:t>
          </a:r>
          <a:r>
            <a:rPr lang="en-US" sz="1900" kern="1200" dirty="0" err="1">
              <a:latin typeface="Calibri" panose="020F0502020204030204" pitchFamily="34" charset="0"/>
            </a:rPr>
            <a:t>customisation</a:t>
          </a:r>
          <a:r>
            <a:rPr lang="en-US" sz="1900" kern="1200" dirty="0">
              <a:latin typeface="Calibri" panose="020F0502020204030204" pitchFamily="34" charset="0"/>
            </a:rPr>
            <a:t> of product  offerings, which drive up costs as: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</a:rPr>
            <a:t>achieving economies of scale is difficult.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</a:rPr>
            <a:t>production and delivery costs tend to be high.</a:t>
          </a:r>
        </a:p>
      </dsp:txBody>
      <dsp:txXfrm>
        <a:off x="3472090" y="1593459"/>
        <a:ext cx="3042955" cy="2854800"/>
      </dsp:txXfrm>
    </dsp:sp>
    <dsp:sp modelId="{700D5A40-FC9F-4A0D-9AB5-FEE269722E08}">
      <dsp:nvSpPr>
        <dsp:cNvPr id="0" name=""/>
        <dsp:cNvSpPr/>
      </dsp:nvSpPr>
      <dsp:spPr>
        <a:xfrm>
          <a:off x="6941059" y="376276"/>
          <a:ext cx="3042955" cy="1217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1" kern="1200" dirty="0">
              <a:latin typeface="Calibri" panose="020F0502020204030204" pitchFamily="34" charset="0"/>
            </a:rPr>
            <a:t>Focus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1" kern="1200" dirty="0">
              <a:latin typeface="Calibri" panose="020F0502020204030204" pitchFamily="34" charset="0"/>
            </a:rPr>
            <a:t>strategy</a:t>
          </a:r>
        </a:p>
      </dsp:txBody>
      <dsp:txXfrm>
        <a:off x="6941059" y="376276"/>
        <a:ext cx="3042955" cy="1217182"/>
      </dsp:txXfrm>
    </dsp:sp>
    <dsp:sp modelId="{04D7E197-EA0B-4917-897D-0EB7B2864840}">
      <dsp:nvSpPr>
        <dsp:cNvPr id="0" name=""/>
        <dsp:cNvSpPr/>
      </dsp:nvSpPr>
      <dsp:spPr>
        <a:xfrm>
          <a:off x="6941059" y="1593459"/>
          <a:ext cx="3042955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</a:rPr>
            <a:t>Have a higher cost structure as: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</a:rPr>
            <a:t>new product features and functions need to be added.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</a:rPr>
            <a:t>attaining economies of scale is difficult.</a:t>
          </a:r>
        </a:p>
      </dsp:txBody>
      <dsp:txXfrm>
        <a:off x="6941059" y="1593459"/>
        <a:ext cx="3042955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8872F-7C44-441E-91D6-08516E490576}">
      <dsp:nvSpPr>
        <dsp:cNvPr id="0" name=""/>
        <dsp:cNvSpPr/>
      </dsp:nvSpPr>
      <dsp:spPr>
        <a:xfrm>
          <a:off x="40" y="3610"/>
          <a:ext cx="3916784" cy="1065600"/>
        </a:xfrm>
        <a:prstGeom prst="rect">
          <a:avLst/>
        </a:pr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</a:rPr>
            <a:t>Low-cost companies</a:t>
          </a:r>
        </a:p>
      </dsp:txBody>
      <dsp:txXfrm>
        <a:off x="40" y="3610"/>
        <a:ext cx="3916784" cy="1065600"/>
      </dsp:txXfrm>
    </dsp:sp>
    <dsp:sp modelId="{FC35137B-4145-4292-B7C8-FBD50CA41F35}">
      <dsp:nvSpPr>
        <dsp:cNvPr id="0" name=""/>
        <dsp:cNvSpPr/>
      </dsp:nvSpPr>
      <dsp:spPr>
        <a:xfrm>
          <a:off x="40" y="1069210"/>
          <a:ext cx="3916784" cy="3651579"/>
        </a:xfrm>
        <a:prstGeom prst="rect">
          <a:avLst/>
        </a:pr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</a:rPr>
            <a:t>Charge low prices and still make profits</a:t>
          </a:r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</a:rPr>
            <a:t>Absorb cost increases from suppliers</a:t>
          </a:r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</a:rPr>
            <a:t>Offer deep discount prices for buyers</a:t>
          </a:r>
        </a:p>
      </dsp:txBody>
      <dsp:txXfrm>
        <a:off x="40" y="1069210"/>
        <a:ext cx="3916784" cy="3651579"/>
      </dsp:txXfrm>
    </dsp:sp>
    <dsp:sp modelId="{24A9E4DE-7BDC-4C2F-AD62-4272FDB7FFF2}">
      <dsp:nvSpPr>
        <dsp:cNvPr id="0" name=""/>
        <dsp:cNvSpPr/>
      </dsp:nvSpPr>
      <dsp:spPr>
        <a:xfrm>
          <a:off x="4465174" y="3610"/>
          <a:ext cx="3916784" cy="1065600"/>
        </a:xfrm>
        <a:prstGeom prst="rect">
          <a:avLst/>
        </a:pr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</a:rPr>
            <a:t>Differentiated companies </a:t>
          </a:r>
        </a:p>
      </dsp:txBody>
      <dsp:txXfrm>
        <a:off x="4465174" y="3610"/>
        <a:ext cx="3916784" cy="1065600"/>
      </dsp:txXfrm>
    </dsp:sp>
    <dsp:sp modelId="{407CD494-E21F-4140-BD94-91718B3DD01F}">
      <dsp:nvSpPr>
        <dsp:cNvPr id="0" name=""/>
        <dsp:cNvSpPr/>
      </dsp:nvSpPr>
      <dsp:spPr>
        <a:xfrm>
          <a:off x="4465174" y="1069210"/>
          <a:ext cx="3916784" cy="3651579"/>
        </a:xfrm>
        <a:prstGeom prst="rect">
          <a:avLst/>
        </a:pr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</a:rPr>
            <a:t>Withstand pricing pressure from powerful buyers and increase prices without buyer resistance</a:t>
          </a:r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</a:rPr>
            <a:t>Absorb price increases from suppliers and pass them to customers without losing market share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</a:rPr>
            <a:t>Withstand substitute goods, as a result of brand loyalty</a:t>
          </a:r>
        </a:p>
      </dsp:txBody>
      <dsp:txXfrm>
        <a:off x="4465174" y="1069210"/>
        <a:ext cx="3916784" cy="3651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B160D-0146-4DF8-9DA5-F7B3BE1AD451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B97F1-CE3F-49E0-AE46-79B514CDAE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3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76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copyright notice</a:t>
            </a:r>
            <a:r>
              <a:rPr lang="en-AU" baseline="0" dirty="0"/>
              <a:t> should remain at the beginning of every lecture.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34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41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21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Alegreya Sans Medium" charset="0"/>
                <a:ea typeface="Alegreya Sans Medium" charset="0"/>
                <a:cs typeface="Alegreya Sans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 sz="2800"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 sz="2400"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 sz="2000"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 sz="2000">
                <a:latin typeface="Alegreya Sans" charset="0"/>
                <a:ea typeface="Alegreya Sans" charset="0"/>
                <a:cs typeface="Alegreya Sans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72171"/>
            <a:ext cx="12192000" cy="17854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ahoma" charset="0"/>
              </a:rPr>
              <a:t>Business Level Strategies</a:t>
            </a:r>
            <a:br>
              <a:rPr lang="en-US" sz="4400" b="1" dirty="0">
                <a:solidFill>
                  <a:schemeClr val="bg1"/>
                </a:solidFill>
                <a:latin typeface="Tahoma" charset="0"/>
              </a:rPr>
            </a:br>
            <a:r>
              <a:rPr lang="en-US" sz="4400" b="1" dirty="0">
                <a:solidFill>
                  <a:schemeClr val="bg1"/>
                </a:solidFill>
                <a:latin typeface="Tahoma" charset="0"/>
              </a:rPr>
              <a:t>Week 6, Chapter 5, 2020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4747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MGT703 Strategic Management </a:t>
            </a:r>
          </a:p>
        </p:txBody>
      </p:sp>
    </p:spTree>
    <p:extLst>
      <p:ext uri="{BB962C8B-B14F-4D97-AF65-F5344CB8AC3E}">
        <p14:creationId xmlns:p14="http://schemas.microsoft.com/office/powerpoint/2010/main" val="132543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Market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838200" y="1701839"/>
            <a:ext cx="9794304" cy="32393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of a company to group customers based on important differences in their needs to gain a competitive advantage.</a:t>
            </a:r>
          </a:p>
          <a:p>
            <a:pPr lvl="1"/>
            <a:r>
              <a:rPr lang="en-US" dirty="0" err="1"/>
              <a:t>Standardisation</a:t>
            </a:r>
            <a:r>
              <a:rPr lang="en-US" dirty="0"/>
              <a:t> strategy - Producing a </a:t>
            </a:r>
            <a:r>
              <a:rPr lang="en-US" dirty="0" err="1"/>
              <a:t>standardised</a:t>
            </a:r>
            <a:r>
              <a:rPr lang="en-US" dirty="0"/>
              <a:t> product for the average customer, ignoring different segments.</a:t>
            </a:r>
          </a:p>
          <a:p>
            <a:pPr lvl="1"/>
            <a:r>
              <a:rPr lang="en-US" dirty="0"/>
              <a:t>Segmentation strategy - Producing different offerings for different segments, serving many segments or the entire market.</a:t>
            </a:r>
          </a:p>
          <a:p>
            <a:pPr lvl="1"/>
            <a:r>
              <a:rPr lang="en-US" dirty="0"/>
              <a:t>Focus strategy - Serving a limited number of segments or just one segment.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88640"/>
            <a:ext cx="11049000" cy="1325563"/>
          </a:xfrm>
        </p:spPr>
        <p:txBody>
          <a:bodyPr/>
          <a:lstStyle/>
          <a:p>
            <a:r>
              <a:rPr lang="en-AU" dirty="0"/>
              <a:t>Comparison of market segmentation approaches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1B58095-E3A2-4971-9953-08DAE1C92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238738"/>
              </p:ext>
            </p:extLst>
          </p:nvPr>
        </p:nvGraphicFramePr>
        <p:xfrm>
          <a:off x="933400" y="1412776"/>
          <a:ext cx="9987136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65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00" y="188640"/>
            <a:ext cx="10306944" cy="1325563"/>
          </a:xfrm>
        </p:spPr>
        <p:txBody>
          <a:bodyPr/>
          <a:lstStyle/>
          <a:p>
            <a:r>
              <a:rPr lang="en-AU" dirty="0"/>
              <a:t>Business level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15BD626-50B8-4D17-ACE3-15473EFD68CE}"/>
              </a:ext>
            </a:extLst>
          </p:cNvPr>
          <p:cNvGrpSpPr/>
          <p:nvPr/>
        </p:nvGrpSpPr>
        <p:grpSpPr>
          <a:xfrm>
            <a:off x="457200" y="1325149"/>
            <a:ext cx="8153400" cy="1455795"/>
            <a:chOff x="457200" y="1466122"/>
            <a:chExt cx="8153400" cy="145579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30AD3E5-AF0C-42FF-940E-659B67CB459D}"/>
                </a:ext>
              </a:extLst>
            </p:cNvPr>
            <p:cNvSpPr/>
            <p:nvPr/>
          </p:nvSpPr>
          <p:spPr>
            <a:xfrm>
              <a:off x="457200" y="1717042"/>
              <a:ext cx="8153400" cy="1204875"/>
            </a:xfrm>
            <a:custGeom>
              <a:avLst/>
              <a:gdLst>
                <a:gd name="connsiteX0" fmla="*/ 0 w 8153400"/>
                <a:gd name="connsiteY0" fmla="*/ 0 h 1204875"/>
                <a:gd name="connsiteX1" fmla="*/ 8153400 w 8153400"/>
                <a:gd name="connsiteY1" fmla="*/ 0 h 1204875"/>
                <a:gd name="connsiteX2" fmla="*/ 8153400 w 8153400"/>
                <a:gd name="connsiteY2" fmla="*/ 1204875 h 1204875"/>
                <a:gd name="connsiteX3" fmla="*/ 0 w 8153400"/>
                <a:gd name="connsiteY3" fmla="*/ 1204875 h 1204875"/>
                <a:gd name="connsiteX4" fmla="*/ 0 w 8153400"/>
                <a:gd name="connsiteY4" fmla="*/ 0 h 12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53400" h="1204875">
                  <a:moveTo>
                    <a:pt x="0" y="0"/>
                  </a:moveTo>
                  <a:lnTo>
                    <a:pt x="8153400" y="0"/>
                  </a:lnTo>
                  <a:lnTo>
                    <a:pt x="8153400" y="1204875"/>
                  </a:lnTo>
                  <a:lnTo>
                    <a:pt x="0" y="120487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2794" tIns="354076" rIns="632794" bIns="120904" numCol="1" spcCol="1270" anchor="t" anchorCtr="0">
              <a:noAutofit/>
            </a:bodyPr>
            <a:lstStyle/>
            <a:p>
              <a:pPr marL="171450" lvl="1" indent="-17145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b="0" kern="1200" dirty="0">
                  <a:latin typeface="Calibri" panose="020F0502020204030204" pitchFamily="34" charset="0"/>
                </a:rPr>
                <a:t>Gives a company specific form of competitive position and advantage in relation to its rivals</a:t>
              </a:r>
              <a:endParaRPr lang="en-US" sz="1700" kern="1200" dirty="0">
                <a:latin typeface="Calibri" panose="020F0502020204030204" pitchFamily="34" charset="0"/>
              </a:endParaRPr>
            </a:p>
            <a:p>
              <a:pPr marL="342900" lvl="2" indent="-17145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kern="1200" dirty="0">
                  <a:latin typeface="Calibri" panose="020F0502020204030204" pitchFamily="34" charset="0"/>
                </a:rPr>
                <a:t>Results in above-average profitability</a:t>
              </a: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153655C-423B-4755-A8EF-0FAE9164DEC9}"/>
                </a:ext>
              </a:extLst>
            </p:cNvPr>
            <p:cNvSpPr/>
            <p:nvPr/>
          </p:nvSpPr>
          <p:spPr>
            <a:xfrm>
              <a:off x="864870" y="1466122"/>
              <a:ext cx="5707380" cy="501840"/>
            </a:xfrm>
            <a:custGeom>
              <a:avLst/>
              <a:gdLst>
                <a:gd name="connsiteX0" fmla="*/ 0 w 5707380"/>
                <a:gd name="connsiteY0" fmla="*/ 83642 h 501840"/>
                <a:gd name="connsiteX1" fmla="*/ 83642 w 5707380"/>
                <a:gd name="connsiteY1" fmla="*/ 0 h 501840"/>
                <a:gd name="connsiteX2" fmla="*/ 5623738 w 5707380"/>
                <a:gd name="connsiteY2" fmla="*/ 0 h 501840"/>
                <a:gd name="connsiteX3" fmla="*/ 5707380 w 5707380"/>
                <a:gd name="connsiteY3" fmla="*/ 83642 h 501840"/>
                <a:gd name="connsiteX4" fmla="*/ 5707380 w 5707380"/>
                <a:gd name="connsiteY4" fmla="*/ 418198 h 501840"/>
                <a:gd name="connsiteX5" fmla="*/ 5623738 w 5707380"/>
                <a:gd name="connsiteY5" fmla="*/ 501840 h 501840"/>
                <a:gd name="connsiteX6" fmla="*/ 83642 w 5707380"/>
                <a:gd name="connsiteY6" fmla="*/ 501840 h 501840"/>
                <a:gd name="connsiteX7" fmla="*/ 0 w 5707380"/>
                <a:gd name="connsiteY7" fmla="*/ 418198 h 501840"/>
                <a:gd name="connsiteX8" fmla="*/ 0 w 5707380"/>
                <a:gd name="connsiteY8" fmla="*/ 83642 h 50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7380" h="501840">
                  <a:moveTo>
                    <a:pt x="0" y="83642"/>
                  </a:moveTo>
                  <a:cubicBezTo>
                    <a:pt x="0" y="37448"/>
                    <a:pt x="37448" y="0"/>
                    <a:pt x="83642" y="0"/>
                  </a:cubicBezTo>
                  <a:lnTo>
                    <a:pt x="5623738" y="0"/>
                  </a:lnTo>
                  <a:cubicBezTo>
                    <a:pt x="5669932" y="0"/>
                    <a:pt x="5707380" y="37448"/>
                    <a:pt x="5707380" y="83642"/>
                  </a:cubicBezTo>
                  <a:lnTo>
                    <a:pt x="5707380" y="418198"/>
                  </a:lnTo>
                  <a:cubicBezTo>
                    <a:pt x="5707380" y="464392"/>
                    <a:pt x="5669932" y="501840"/>
                    <a:pt x="5623738" y="501840"/>
                  </a:cubicBezTo>
                  <a:lnTo>
                    <a:pt x="83642" y="501840"/>
                  </a:lnTo>
                  <a:cubicBezTo>
                    <a:pt x="37448" y="501840"/>
                    <a:pt x="0" y="464392"/>
                    <a:pt x="0" y="418198"/>
                  </a:cubicBezTo>
                  <a:lnTo>
                    <a:pt x="0" y="83642"/>
                  </a:lnTo>
                  <a:close/>
                </a:path>
              </a:pathLst>
            </a:custGeom>
            <a:solidFill>
              <a:srgbClr val="989AA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223" tIns="24498" rIns="240223" bIns="24498" numCol="1" spcCol="1270" anchor="ctr" anchorCtr="0">
              <a:noAutofit/>
            </a:bodyPr>
            <a:lstStyle/>
            <a:p>
              <a:pPr lvl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>
                  <a:latin typeface="Calibri" panose="020F0502020204030204" pitchFamily="34" charset="0"/>
                </a:rPr>
                <a:t>Generic business-level strategy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B43B1F-E476-461A-8DF5-252C51D7B7EB}"/>
              </a:ext>
            </a:extLst>
          </p:cNvPr>
          <p:cNvGrpSpPr/>
          <p:nvPr/>
        </p:nvGrpSpPr>
        <p:grpSpPr>
          <a:xfrm>
            <a:off x="457200" y="2872744"/>
            <a:ext cx="8153400" cy="960457"/>
            <a:chOff x="457200" y="3013717"/>
            <a:chExt cx="8153400" cy="960457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78C7CBB-B421-4694-8D1C-4D48D5D0C205}"/>
                </a:ext>
              </a:extLst>
            </p:cNvPr>
            <p:cNvSpPr/>
            <p:nvPr/>
          </p:nvSpPr>
          <p:spPr>
            <a:xfrm>
              <a:off x="457200" y="3264637"/>
              <a:ext cx="8153400" cy="709537"/>
            </a:xfrm>
            <a:custGeom>
              <a:avLst/>
              <a:gdLst>
                <a:gd name="connsiteX0" fmla="*/ 0 w 8153400"/>
                <a:gd name="connsiteY0" fmla="*/ 0 h 709537"/>
                <a:gd name="connsiteX1" fmla="*/ 8153400 w 8153400"/>
                <a:gd name="connsiteY1" fmla="*/ 0 h 709537"/>
                <a:gd name="connsiteX2" fmla="*/ 8153400 w 8153400"/>
                <a:gd name="connsiteY2" fmla="*/ 709537 h 709537"/>
                <a:gd name="connsiteX3" fmla="*/ 0 w 8153400"/>
                <a:gd name="connsiteY3" fmla="*/ 709537 h 709537"/>
                <a:gd name="connsiteX4" fmla="*/ 0 w 8153400"/>
                <a:gd name="connsiteY4" fmla="*/ 0 h 7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53400" h="709537">
                  <a:moveTo>
                    <a:pt x="0" y="0"/>
                  </a:moveTo>
                  <a:lnTo>
                    <a:pt x="8153400" y="0"/>
                  </a:lnTo>
                  <a:lnTo>
                    <a:pt x="8153400" y="709537"/>
                  </a:lnTo>
                  <a:lnTo>
                    <a:pt x="0" y="70953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2794" tIns="354076" rIns="632794" bIns="120904" numCol="1" spcCol="1270" anchor="t" anchorCtr="0">
              <a:noAutofit/>
            </a:bodyPr>
            <a:lstStyle/>
            <a:p>
              <a:pPr marL="171450" lvl="1" indent="-17145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b="0" kern="1200" dirty="0">
                  <a:latin typeface="Calibri" panose="020F0502020204030204" pitchFamily="34" charset="0"/>
                </a:rPr>
                <a:t>Lowering costs in order to lower prices and still make a profit</a:t>
              </a:r>
              <a:endParaRPr lang="en-US" sz="1700" kern="120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D96AFA1-2747-42A1-A0A1-445B5D2CD563}"/>
                </a:ext>
              </a:extLst>
            </p:cNvPr>
            <p:cNvSpPr/>
            <p:nvPr/>
          </p:nvSpPr>
          <p:spPr>
            <a:xfrm>
              <a:off x="864870" y="3013717"/>
              <a:ext cx="5707380" cy="501840"/>
            </a:xfrm>
            <a:custGeom>
              <a:avLst/>
              <a:gdLst>
                <a:gd name="connsiteX0" fmla="*/ 0 w 5707380"/>
                <a:gd name="connsiteY0" fmla="*/ 83642 h 501840"/>
                <a:gd name="connsiteX1" fmla="*/ 83642 w 5707380"/>
                <a:gd name="connsiteY1" fmla="*/ 0 h 501840"/>
                <a:gd name="connsiteX2" fmla="*/ 5623738 w 5707380"/>
                <a:gd name="connsiteY2" fmla="*/ 0 h 501840"/>
                <a:gd name="connsiteX3" fmla="*/ 5707380 w 5707380"/>
                <a:gd name="connsiteY3" fmla="*/ 83642 h 501840"/>
                <a:gd name="connsiteX4" fmla="*/ 5707380 w 5707380"/>
                <a:gd name="connsiteY4" fmla="*/ 418198 h 501840"/>
                <a:gd name="connsiteX5" fmla="*/ 5623738 w 5707380"/>
                <a:gd name="connsiteY5" fmla="*/ 501840 h 501840"/>
                <a:gd name="connsiteX6" fmla="*/ 83642 w 5707380"/>
                <a:gd name="connsiteY6" fmla="*/ 501840 h 501840"/>
                <a:gd name="connsiteX7" fmla="*/ 0 w 5707380"/>
                <a:gd name="connsiteY7" fmla="*/ 418198 h 501840"/>
                <a:gd name="connsiteX8" fmla="*/ 0 w 5707380"/>
                <a:gd name="connsiteY8" fmla="*/ 83642 h 50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7380" h="501840">
                  <a:moveTo>
                    <a:pt x="0" y="83642"/>
                  </a:moveTo>
                  <a:cubicBezTo>
                    <a:pt x="0" y="37448"/>
                    <a:pt x="37448" y="0"/>
                    <a:pt x="83642" y="0"/>
                  </a:cubicBezTo>
                  <a:lnTo>
                    <a:pt x="5623738" y="0"/>
                  </a:lnTo>
                  <a:cubicBezTo>
                    <a:pt x="5669932" y="0"/>
                    <a:pt x="5707380" y="37448"/>
                    <a:pt x="5707380" y="83642"/>
                  </a:cubicBezTo>
                  <a:lnTo>
                    <a:pt x="5707380" y="418198"/>
                  </a:lnTo>
                  <a:cubicBezTo>
                    <a:pt x="5707380" y="464392"/>
                    <a:pt x="5669932" y="501840"/>
                    <a:pt x="5623738" y="501840"/>
                  </a:cubicBezTo>
                  <a:lnTo>
                    <a:pt x="83642" y="501840"/>
                  </a:lnTo>
                  <a:cubicBezTo>
                    <a:pt x="37448" y="501840"/>
                    <a:pt x="0" y="464392"/>
                    <a:pt x="0" y="418198"/>
                  </a:cubicBezTo>
                  <a:lnTo>
                    <a:pt x="0" y="83642"/>
                  </a:lnTo>
                  <a:close/>
                </a:path>
              </a:pathLst>
            </a:custGeom>
            <a:solidFill>
              <a:srgbClr val="989AA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223" tIns="24498" rIns="240223" bIns="24498" numCol="1" spcCol="1270" anchor="ctr" anchorCtr="0">
              <a:noAutofit/>
            </a:bodyPr>
            <a:lstStyle/>
            <a:p>
              <a:pPr lvl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>
                  <a:latin typeface="Calibri" panose="020F0502020204030204" pitchFamily="34" charset="0"/>
                </a:rPr>
                <a:t>Broad low-cost strategy</a:t>
              </a:r>
              <a:endParaRPr lang="en-US" sz="1700" kern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919D50-C120-45FE-8AF7-B651D087BD5B}"/>
              </a:ext>
            </a:extLst>
          </p:cNvPr>
          <p:cNvGrpSpPr/>
          <p:nvPr/>
        </p:nvGrpSpPr>
        <p:grpSpPr>
          <a:xfrm>
            <a:off x="457200" y="3925001"/>
            <a:ext cx="8153400" cy="960457"/>
            <a:chOff x="457200" y="4065974"/>
            <a:chExt cx="8153400" cy="960457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86D8287-2C8F-4D03-9267-5514837277C0}"/>
                </a:ext>
              </a:extLst>
            </p:cNvPr>
            <p:cNvSpPr/>
            <p:nvPr/>
          </p:nvSpPr>
          <p:spPr>
            <a:xfrm>
              <a:off x="457200" y="4316894"/>
              <a:ext cx="8153400" cy="709537"/>
            </a:xfrm>
            <a:custGeom>
              <a:avLst/>
              <a:gdLst>
                <a:gd name="connsiteX0" fmla="*/ 0 w 8153400"/>
                <a:gd name="connsiteY0" fmla="*/ 0 h 709537"/>
                <a:gd name="connsiteX1" fmla="*/ 8153400 w 8153400"/>
                <a:gd name="connsiteY1" fmla="*/ 0 h 709537"/>
                <a:gd name="connsiteX2" fmla="*/ 8153400 w 8153400"/>
                <a:gd name="connsiteY2" fmla="*/ 709537 h 709537"/>
                <a:gd name="connsiteX3" fmla="*/ 0 w 8153400"/>
                <a:gd name="connsiteY3" fmla="*/ 709537 h 709537"/>
                <a:gd name="connsiteX4" fmla="*/ 0 w 8153400"/>
                <a:gd name="connsiteY4" fmla="*/ 0 h 7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53400" h="709537">
                  <a:moveTo>
                    <a:pt x="0" y="0"/>
                  </a:moveTo>
                  <a:lnTo>
                    <a:pt x="8153400" y="0"/>
                  </a:lnTo>
                  <a:lnTo>
                    <a:pt x="8153400" y="709537"/>
                  </a:lnTo>
                  <a:lnTo>
                    <a:pt x="0" y="70953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2794" tIns="354076" rIns="632794" bIns="120904" numCol="1" spcCol="1270" anchor="t" anchorCtr="0">
              <a:noAutofit/>
            </a:bodyPr>
            <a:lstStyle/>
            <a:p>
              <a:pPr marL="171450" lvl="1" indent="-17145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b="0" kern="1200" dirty="0">
                  <a:latin typeface="Calibri" panose="020F0502020204030204" pitchFamily="34" charset="0"/>
                </a:rPr>
                <a:t>When a company differentiates its product in some way</a:t>
              </a:r>
              <a:endParaRPr lang="en-US" sz="1700" kern="1200" dirty="0">
                <a:latin typeface="Calibri" panose="020F050202020403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DA2C193-52FD-4B0E-A4BE-BEE3911A6A9E}"/>
                </a:ext>
              </a:extLst>
            </p:cNvPr>
            <p:cNvSpPr/>
            <p:nvPr/>
          </p:nvSpPr>
          <p:spPr>
            <a:xfrm>
              <a:off x="864870" y="4065974"/>
              <a:ext cx="5707380" cy="501840"/>
            </a:xfrm>
            <a:custGeom>
              <a:avLst/>
              <a:gdLst>
                <a:gd name="connsiteX0" fmla="*/ 0 w 5707380"/>
                <a:gd name="connsiteY0" fmla="*/ 83642 h 501840"/>
                <a:gd name="connsiteX1" fmla="*/ 83642 w 5707380"/>
                <a:gd name="connsiteY1" fmla="*/ 0 h 501840"/>
                <a:gd name="connsiteX2" fmla="*/ 5623738 w 5707380"/>
                <a:gd name="connsiteY2" fmla="*/ 0 h 501840"/>
                <a:gd name="connsiteX3" fmla="*/ 5707380 w 5707380"/>
                <a:gd name="connsiteY3" fmla="*/ 83642 h 501840"/>
                <a:gd name="connsiteX4" fmla="*/ 5707380 w 5707380"/>
                <a:gd name="connsiteY4" fmla="*/ 418198 h 501840"/>
                <a:gd name="connsiteX5" fmla="*/ 5623738 w 5707380"/>
                <a:gd name="connsiteY5" fmla="*/ 501840 h 501840"/>
                <a:gd name="connsiteX6" fmla="*/ 83642 w 5707380"/>
                <a:gd name="connsiteY6" fmla="*/ 501840 h 501840"/>
                <a:gd name="connsiteX7" fmla="*/ 0 w 5707380"/>
                <a:gd name="connsiteY7" fmla="*/ 418198 h 501840"/>
                <a:gd name="connsiteX8" fmla="*/ 0 w 5707380"/>
                <a:gd name="connsiteY8" fmla="*/ 83642 h 50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7380" h="501840">
                  <a:moveTo>
                    <a:pt x="0" y="83642"/>
                  </a:moveTo>
                  <a:cubicBezTo>
                    <a:pt x="0" y="37448"/>
                    <a:pt x="37448" y="0"/>
                    <a:pt x="83642" y="0"/>
                  </a:cubicBezTo>
                  <a:lnTo>
                    <a:pt x="5623738" y="0"/>
                  </a:lnTo>
                  <a:cubicBezTo>
                    <a:pt x="5669932" y="0"/>
                    <a:pt x="5707380" y="37448"/>
                    <a:pt x="5707380" y="83642"/>
                  </a:cubicBezTo>
                  <a:lnTo>
                    <a:pt x="5707380" y="418198"/>
                  </a:lnTo>
                  <a:cubicBezTo>
                    <a:pt x="5707380" y="464392"/>
                    <a:pt x="5669932" y="501840"/>
                    <a:pt x="5623738" y="501840"/>
                  </a:cubicBezTo>
                  <a:lnTo>
                    <a:pt x="83642" y="501840"/>
                  </a:lnTo>
                  <a:cubicBezTo>
                    <a:pt x="37448" y="501840"/>
                    <a:pt x="0" y="464392"/>
                    <a:pt x="0" y="418198"/>
                  </a:cubicBezTo>
                  <a:lnTo>
                    <a:pt x="0" y="83642"/>
                  </a:lnTo>
                  <a:close/>
                </a:path>
              </a:pathLst>
            </a:custGeom>
            <a:solidFill>
              <a:srgbClr val="989AA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223" tIns="24498" rIns="240223" bIns="24498" numCol="1" spcCol="1270" anchor="ctr" anchorCtr="0">
              <a:noAutofit/>
            </a:bodyPr>
            <a:lstStyle/>
            <a:p>
              <a:pPr lvl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>
                  <a:latin typeface="Calibri" panose="020F0502020204030204" pitchFamily="34" charset="0"/>
                </a:rPr>
                <a:t>Broad differentiation strategy</a:t>
              </a:r>
              <a:endParaRPr lang="en-US" sz="1700" kern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5F1127-B0A7-4FEE-8012-FB16222B959A}"/>
              </a:ext>
            </a:extLst>
          </p:cNvPr>
          <p:cNvGrpSpPr/>
          <p:nvPr/>
        </p:nvGrpSpPr>
        <p:grpSpPr>
          <a:xfrm>
            <a:off x="457200" y="4977259"/>
            <a:ext cx="8153400" cy="1188045"/>
            <a:chOff x="457200" y="5118232"/>
            <a:chExt cx="8153400" cy="1188045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657762D-5C54-4563-AEDB-34BC2F493618}"/>
                </a:ext>
              </a:extLst>
            </p:cNvPr>
            <p:cNvSpPr/>
            <p:nvPr/>
          </p:nvSpPr>
          <p:spPr>
            <a:xfrm>
              <a:off x="457200" y="5369152"/>
              <a:ext cx="8153400" cy="937125"/>
            </a:xfrm>
            <a:custGeom>
              <a:avLst/>
              <a:gdLst>
                <a:gd name="connsiteX0" fmla="*/ 0 w 8153400"/>
                <a:gd name="connsiteY0" fmla="*/ 0 h 937125"/>
                <a:gd name="connsiteX1" fmla="*/ 8153400 w 8153400"/>
                <a:gd name="connsiteY1" fmla="*/ 0 h 937125"/>
                <a:gd name="connsiteX2" fmla="*/ 8153400 w 8153400"/>
                <a:gd name="connsiteY2" fmla="*/ 937125 h 937125"/>
                <a:gd name="connsiteX3" fmla="*/ 0 w 8153400"/>
                <a:gd name="connsiteY3" fmla="*/ 937125 h 937125"/>
                <a:gd name="connsiteX4" fmla="*/ 0 w 8153400"/>
                <a:gd name="connsiteY4" fmla="*/ 0 h 93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53400" h="937125">
                  <a:moveTo>
                    <a:pt x="0" y="0"/>
                  </a:moveTo>
                  <a:lnTo>
                    <a:pt x="8153400" y="0"/>
                  </a:lnTo>
                  <a:lnTo>
                    <a:pt x="8153400" y="937125"/>
                  </a:lnTo>
                  <a:lnTo>
                    <a:pt x="0" y="93712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2794" tIns="354076" rIns="632794" bIns="120904" numCol="1" spcCol="1270" anchor="t" anchorCtr="0">
              <a:noAutofit/>
            </a:bodyPr>
            <a:lstStyle/>
            <a:p>
              <a:pPr marL="171450" lvl="1" indent="-17145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b="0" kern="1200" dirty="0">
                  <a:latin typeface="Calibri" panose="020F0502020204030204" pitchFamily="34" charset="0"/>
                </a:rPr>
                <a:t>Targeting a certain segment or niche and trying to be the low-cost provider or the differentiator in that niche</a:t>
              </a:r>
              <a:endParaRPr lang="en-US" sz="1700" kern="1200" dirty="0">
                <a:latin typeface="Calibri" panose="020F0502020204030204" pitchFamily="34" charset="0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D6DD9F0-258B-4E92-98B2-905044187079}"/>
                </a:ext>
              </a:extLst>
            </p:cNvPr>
            <p:cNvSpPr/>
            <p:nvPr/>
          </p:nvSpPr>
          <p:spPr>
            <a:xfrm>
              <a:off x="864870" y="5118232"/>
              <a:ext cx="5707380" cy="501840"/>
            </a:xfrm>
            <a:custGeom>
              <a:avLst/>
              <a:gdLst>
                <a:gd name="connsiteX0" fmla="*/ 0 w 5707380"/>
                <a:gd name="connsiteY0" fmla="*/ 83642 h 501840"/>
                <a:gd name="connsiteX1" fmla="*/ 83642 w 5707380"/>
                <a:gd name="connsiteY1" fmla="*/ 0 h 501840"/>
                <a:gd name="connsiteX2" fmla="*/ 5623738 w 5707380"/>
                <a:gd name="connsiteY2" fmla="*/ 0 h 501840"/>
                <a:gd name="connsiteX3" fmla="*/ 5707380 w 5707380"/>
                <a:gd name="connsiteY3" fmla="*/ 83642 h 501840"/>
                <a:gd name="connsiteX4" fmla="*/ 5707380 w 5707380"/>
                <a:gd name="connsiteY4" fmla="*/ 418198 h 501840"/>
                <a:gd name="connsiteX5" fmla="*/ 5623738 w 5707380"/>
                <a:gd name="connsiteY5" fmla="*/ 501840 h 501840"/>
                <a:gd name="connsiteX6" fmla="*/ 83642 w 5707380"/>
                <a:gd name="connsiteY6" fmla="*/ 501840 h 501840"/>
                <a:gd name="connsiteX7" fmla="*/ 0 w 5707380"/>
                <a:gd name="connsiteY7" fmla="*/ 418198 h 501840"/>
                <a:gd name="connsiteX8" fmla="*/ 0 w 5707380"/>
                <a:gd name="connsiteY8" fmla="*/ 83642 h 50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7380" h="501840">
                  <a:moveTo>
                    <a:pt x="0" y="83642"/>
                  </a:moveTo>
                  <a:cubicBezTo>
                    <a:pt x="0" y="37448"/>
                    <a:pt x="37448" y="0"/>
                    <a:pt x="83642" y="0"/>
                  </a:cubicBezTo>
                  <a:lnTo>
                    <a:pt x="5623738" y="0"/>
                  </a:lnTo>
                  <a:cubicBezTo>
                    <a:pt x="5669932" y="0"/>
                    <a:pt x="5707380" y="37448"/>
                    <a:pt x="5707380" y="83642"/>
                  </a:cubicBezTo>
                  <a:lnTo>
                    <a:pt x="5707380" y="418198"/>
                  </a:lnTo>
                  <a:cubicBezTo>
                    <a:pt x="5707380" y="464392"/>
                    <a:pt x="5669932" y="501840"/>
                    <a:pt x="5623738" y="501840"/>
                  </a:cubicBezTo>
                  <a:lnTo>
                    <a:pt x="83642" y="501840"/>
                  </a:lnTo>
                  <a:cubicBezTo>
                    <a:pt x="37448" y="501840"/>
                    <a:pt x="0" y="464392"/>
                    <a:pt x="0" y="418198"/>
                  </a:cubicBezTo>
                  <a:lnTo>
                    <a:pt x="0" y="83642"/>
                  </a:lnTo>
                  <a:close/>
                </a:path>
              </a:pathLst>
            </a:custGeom>
            <a:solidFill>
              <a:srgbClr val="989AA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223" tIns="24498" rIns="240223" bIns="24498" numCol="1" spcCol="1270" anchor="ctr" anchorCtr="0">
              <a:noAutofit/>
            </a:bodyPr>
            <a:lstStyle/>
            <a:p>
              <a:pPr lvl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>
                  <a:latin typeface="Calibri" panose="020F0502020204030204" pitchFamily="34" charset="0"/>
                </a:rPr>
                <a:t>Focus strategy</a:t>
              </a:r>
              <a:endParaRPr lang="en-US" sz="1700" kern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3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88640"/>
            <a:ext cx="11049000" cy="1325563"/>
          </a:xfrm>
        </p:spPr>
        <p:txBody>
          <a:bodyPr/>
          <a:lstStyle/>
          <a:p>
            <a:r>
              <a:rPr lang="en-AU" dirty="0"/>
              <a:t>Business level strategies &amp; competitive advantage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3C47C064-61A8-41C4-89F2-EEE4398F24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092664"/>
              </p:ext>
            </p:extLst>
          </p:nvPr>
        </p:nvGraphicFramePr>
        <p:xfrm>
          <a:off x="1314400" y="1484784"/>
          <a:ext cx="8382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80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5D38-DF66-4A1D-B9FA-D2AC835D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CA926-815A-4818-80DA-080037E88B0D}"/>
              </a:ext>
            </a:extLst>
          </p:cNvPr>
          <p:cNvSpPr txBox="1"/>
          <p:nvPr/>
        </p:nvSpPr>
        <p:spPr>
          <a:xfrm>
            <a:off x="29738" y="559359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Alegreya Sans" panose="00000500000000000000" pitchFamily="2" charset="0"/>
              </a:rPr>
              <a:t>Generic Strategies Model (Strategy as position)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AF053BEF-E37E-4257-B3CA-40F4DEFDDB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" t="6392" r="3413" b="7325"/>
          <a:stretch/>
        </p:blipFill>
        <p:spPr>
          <a:xfrm>
            <a:off x="1492254" y="679630"/>
            <a:ext cx="9207492" cy="44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6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Aligning functional and business level strategies to lower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767408" y="2348880"/>
            <a:ext cx="9794304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Achieve economies of scale and learning effects</a:t>
            </a:r>
          </a:p>
          <a:p>
            <a:r>
              <a:rPr lang="en-US" dirty="0"/>
              <a:t>Adopt lean production and flexible manufacturing technologies</a:t>
            </a:r>
          </a:p>
          <a:p>
            <a:r>
              <a:rPr lang="en-US" dirty="0"/>
              <a:t>Implement quality improvement methodologies to produce reliable goods.</a:t>
            </a:r>
          </a:p>
          <a:p>
            <a:r>
              <a:rPr lang="en-US" dirty="0"/>
              <a:t>Streamline processes</a:t>
            </a:r>
          </a:p>
          <a:p>
            <a:r>
              <a:rPr lang="en-US" dirty="0"/>
              <a:t>Use information systems to automate business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F6E1-32A7-4785-90AB-A014044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Aligning functional and business level strategies to lower costs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767408" y="2348880"/>
            <a:ext cx="9794304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just-in-time inventory control systems.</a:t>
            </a:r>
          </a:p>
          <a:p>
            <a:r>
              <a:rPr lang="en-US" dirty="0"/>
              <a:t>Design products with a focus on reducing costs.</a:t>
            </a:r>
          </a:p>
          <a:p>
            <a:r>
              <a:rPr lang="en-US" dirty="0"/>
              <a:t>Increase customer retention.</a:t>
            </a:r>
          </a:p>
          <a:p>
            <a:r>
              <a:rPr lang="en-US" dirty="0"/>
              <a:t>Ensure that the </a:t>
            </a:r>
            <a:r>
              <a:rPr lang="en-US" dirty="0" err="1"/>
              <a:t>organisation’s</a:t>
            </a:r>
            <a:r>
              <a:rPr lang="en-US" dirty="0"/>
              <a:t> structure, systems, and culture reward actions that lead to:</a:t>
            </a:r>
          </a:p>
          <a:p>
            <a:pPr lvl="1"/>
            <a:r>
              <a:rPr lang="en-US" dirty="0"/>
              <a:t>higher productivity.</a:t>
            </a:r>
          </a:p>
          <a:p>
            <a:pPr lvl="1"/>
            <a:r>
              <a:rPr lang="en-US" dirty="0"/>
              <a:t>greater efficiency.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F6E1-32A7-4785-90AB-A014044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Aligning functional and business level strategies to differentiate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759540" y="1928192"/>
            <a:ext cx="10233004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Customise</a:t>
            </a:r>
            <a:r>
              <a:rPr lang="en-US" dirty="0"/>
              <a:t> product offering and marketing mix to different market segments.</a:t>
            </a:r>
          </a:p>
          <a:p>
            <a:r>
              <a:rPr lang="en-US" dirty="0"/>
              <a:t>Design product offerings that have a high perceived quality regarding their:</a:t>
            </a:r>
          </a:p>
          <a:p>
            <a:pPr lvl="1"/>
            <a:r>
              <a:rPr lang="en-US" dirty="0"/>
              <a:t>functions.</a:t>
            </a:r>
          </a:p>
          <a:p>
            <a:pPr lvl="1"/>
            <a:r>
              <a:rPr lang="en-US" dirty="0"/>
              <a:t>features.</a:t>
            </a:r>
          </a:p>
          <a:p>
            <a:pPr lvl="1"/>
            <a:r>
              <a:rPr lang="en-US" dirty="0"/>
              <a:t>performance.</a:t>
            </a:r>
          </a:p>
          <a:p>
            <a:pPr lvl="1"/>
            <a:r>
              <a:rPr lang="en-US" dirty="0"/>
              <a:t>reliability.</a:t>
            </a:r>
          </a:p>
          <a:p>
            <a:r>
              <a:rPr lang="en-US" dirty="0"/>
              <a:t>Handle and respond to customer queries and problems promptly.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F6E1-32A7-4785-90AB-A014044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Aligning functional and business level strategies to differentiate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767408" y="2132856"/>
            <a:ext cx="9794304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marketing efforts on:</a:t>
            </a:r>
          </a:p>
          <a:p>
            <a:pPr lvl="1"/>
            <a:r>
              <a:rPr lang="en-US" dirty="0"/>
              <a:t>brand building.</a:t>
            </a:r>
          </a:p>
          <a:p>
            <a:pPr lvl="1"/>
            <a:r>
              <a:rPr lang="en-US" dirty="0"/>
              <a:t>perceived differentiation from rivals.</a:t>
            </a:r>
          </a:p>
          <a:p>
            <a:r>
              <a:rPr lang="en-US" dirty="0"/>
              <a:t>Ensure employees act in a manner consistent with the company’s image.</a:t>
            </a:r>
          </a:p>
          <a:p>
            <a:r>
              <a:rPr lang="en-US" dirty="0"/>
              <a:t>Create the right </a:t>
            </a:r>
            <a:r>
              <a:rPr lang="en-US" dirty="0" err="1"/>
              <a:t>organisational</a:t>
            </a:r>
            <a:r>
              <a:rPr lang="en-US" dirty="0"/>
              <a:t> structure, controls, incentives, and culture.</a:t>
            </a:r>
          </a:p>
          <a:p>
            <a:r>
              <a:rPr lang="en-US" dirty="0"/>
              <a:t>Ensure that the control systems, incentive systems, and culture align with the strategic direction.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F6E1-32A7-4785-90AB-A014044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517D-291C-4978-BC18-21444D55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Blue Ocean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B9E6-E15F-4B49-9F76-EA00E77F2476}"/>
              </a:ext>
            </a:extLst>
          </p:cNvPr>
          <p:cNvSpPr txBox="1">
            <a:spLocks/>
          </p:cNvSpPr>
          <p:nvPr/>
        </p:nvSpPr>
        <p:spPr>
          <a:xfrm>
            <a:off x="983432" y="1828800"/>
            <a:ext cx="8153400" cy="3256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Successful companies build their competitive advantage by redefining their product offering through value innovation.</a:t>
            </a:r>
          </a:p>
          <a:p>
            <a:pPr lvl="1"/>
            <a:r>
              <a:rPr lang="en-US" dirty="0"/>
              <a:t>Creating a new market space.</a:t>
            </a:r>
          </a:p>
          <a:p>
            <a:r>
              <a:rPr lang="en-US" dirty="0"/>
              <a:t>Blue Ocean - Wide open market space where a company can chart its own course.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180FB-909A-4523-900F-A75817D80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335A1-3039-455D-AC71-392C6ACE5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1395571"/>
            <a:ext cx="638090" cy="5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24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517D-291C-4978-BC18-21444D55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Blue Ocean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B9E6-E15F-4B49-9F76-EA00E77F2476}"/>
              </a:ext>
            </a:extLst>
          </p:cNvPr>
          <p:cNvSpPr txBox="1">
            <a:spLocks/>
          </p:cNvSpPr>
          <p:nvPr/>
        </p:nvSpPr>
        <p:spPr>
          <a:xfrm>
            <a:off x="983432" y="1828800"/>
            <a:ext cx="9073008" cy="3976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redefine its market and create a new business-level strategy, a company must:</a:t>
            </a:r>
          </a:p>
          <a:p>
            <a:pPr lvl="1"/>
            <a:r>
              <a:rPr lang="en-US" i="1" dirty="0"/>
              <a:t>eliminate</a:t>
            </a:r>
            <a:r>
              <a:rPr lang="en-US" dirty="0"/>
              <a:t> factors that rivals take for granted, and reduce costs.</a:t>
            </a:r>
          </a:p>
          <a:p>
            <a:pPr lvl="1"/>
            <a:r>
              <a:rPr lang="en-US" i="1" dirty="0"/>
              <a:t>reduce</a:t>
            </a:r>
            <a:r>
              <a:rPr lang="en-US" dirty="0"/>
              <a:t> certain factors below industry standards, and lower costs.</a:t>
            </a:r>
          </a:p>
          <a:p>
            <a:pPr lvl="1"/>
            <a:r>
              <a:rPr lang="en-US" i="1" dirty="0"/>
              <a:t>raise</a:t>
            </a:r>
            <a:r>
              <a:rPr lang="en-US" dirty="0"/>
              <a:t> certain factors above industry standards, and increase value.</a:t>
            </a:r>
          </a:p>
          <a:p>
            <a:pPr lvl="1"/>
            <a:r>
              <a:rPr lang="en-US" i="1" dirty="0"/>
              <a:t>create</a:t>
            </a:r>
            <a:r>
              <a:rPr lang="en-US" dirty="0"/>
              <a:t> factors that rivals do not offer, and increase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180FB-909A-4523-900F-A75817D80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37FE-C4A8-4B67-9B4A-F7650185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73D8-7200-49F2-8065-527B2BCF68B3}"/>
              </a:ext>
            </a:extLst>
          </p:cNvPr>
          <p:cNvSpPr txBox="1">
            <a:spLocks/>
          </p:cNvSpPr>
          <p:nvPr/>
        </p:nvSpPr>
        <p:spPr>
          <a:xfrm>
            <a:off x="983432" y="1828800"/>
            <a:ext cx="9217024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Week 6 Post-class activities</a:t>
            </a:r>
          </a:p>
          <a:p>
            <a:pPr lvl="1"/>
            <a:r>
              <a:rPr lang="en-US" sz="2800" dirty="0"/>
              <a:t>Review guideline responses to discussion questions</a:t>
            </a:r>
          </a:p>
          <a:p>
            <a:pPr lvl="1"/>
            <a:r>
              <a:rPr lang="en-US" sz="2800" dirty="0"/>
              <a:t>Attempt Chapter 5 quiz in the online interactive textbook</a:t>
            </a:r>
          </a:p>
          <a:p>
            <a:r>
              <a:rPr lang="en-US" sz="3200" dirty="0"/>
              <a:t>Week 7: “</a:t>
            </a:r>
            <a:r>
              <a:rPr lang="en-AU" sz="3200" dirty="0"/>
              <a:t>Business level strategy and the industry environment </a:t>
            </a:r>
            <a:r>
              <a:rPr lang="en-US" sz="3200" dirty="0"/>
              <a:t>” Pre-class activities</a:t>
            </a:r>
          </a:p>
          <a:p>
            <a:pPr lvl="1"/>
            <a:r>
              <a:rPr lang="en-US" sz="2800" dirty="0"/>
              <a:t>Read Chapter 6 of the online interactive textbook</a:t>
            </a:r>
          </a:p>
          <a:p>
            <a:pPr lvl="1"/>
            <a:r>
              <a:rPr lang="en-US" sz="2800" dirty="0"/>
              <a:t>Watch the summary video for Week 7</a:t>
            </a:r>
          </a:p>
          <a:p>
            <a:pPr lvl="1"/>
            <a:r>
              <a:rPr lang="en-US" sz="2800" dirty="0"/>
              <a:t>Prepare responses to the Week 7 discussion questions</a:t>
            </a:r>
          </a:p>
          <a:p>
            <a:pPr lvl="1"/>
            <a:r>
              <a:rPr lang="en-US" sz="2800" dirty="0"/>
              <a:t>Read the article provided on Blackboard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2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0185"/>
            <a:ext cx="913345" cy="916607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695324" y="640185"/>
            <a:ext cx="9073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>
                <a:latin typeface="Alegreya Sans" charset="0"/>
                <a:ea typeface="Alegreya Sans" charset="0"/>
                <a:cs typeface="Alegreya Sans" charset="0"/>
              </a:rPr>
              <a:t>Three key concepts from Week Five</a:t>
            </a:r>
            <a:endParaRPr lang="en-AU" sz="4000" dirty="0">
              <a:latin typeface="Alegreya Sans" charset="0"/>
              <a:ea typeface="Alegreya Sans" charset="0"/>
              <a:cs typeface="Alegreya Sans" charset="0"/>
            </a:endParaRP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839416" y="2348880"/>
            <a:ext cx="9577064" cy="30140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AU" sz="3500" dirty="0">
                <a:latin typeface="Alegreya Sans" charset="0"/>
                <a:ea typeface="Alegreya Sans" charset="0"/>
                <a:cs typeface="Alegreya Sans" charset="0"/>
              </a:rPr>
              <a:t>Concept 1: Building blocks of competitive advantage</a:t>
            </a:r>
          </a:p>
          <a:p>
            <a:pPr>
              <a:buFont typeface="Arial" charset="0"/>
              <a:buChar char="•"/>
            </a:pPr>
            <a:r>
              <a:rPr lang="en-AU" sz="3500" dirty="0">
                <a:latin typeface="Alegreya Sans" charset="0"/>
                <a:ea typeface="Alegreya Sans" charset="0"/>
                <a:cs typeface="Alegreya Sans" charset="0"/>
              </a:rPr>
              <a:t>Concept 2: Cost leadership &amp; differentiation</a:t>
            </a:r>
          </a:p>
          <a:p>
            <a:pPr>
              <a:buFont typeface="Arial" charset="0"/>
              <a:buChar char="•"/>
            </a:pPr>
            <a:r>
              <a:rPr lang="en-AU" sz="3500" dirty="0">
                <a:latin typeface="Alegreya Sans" charset="0"/>
                <a:ea typeface="Alegreya Sans" charset="0"/>
                <a:cs typeface="Alegreya Sans" charset="0"/>
              </a:rPr>
              <a:t>Concept 3: Broad &amp; narrow market segmentation </a:t>
            </a:r>
          </a:p>
        </p:txBody>
      </p:sp>
    </p:spTree>
    <p:extLst>
      <p:ext uri="{BB962C8B-B14F-4D97-AF65-F5344CB8AC3E}">
        <p14:creationId xmlns:p14="http://schemas.microsoft.com/office/powerpoint/2010/main" val="144207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95324" y="640185"/>
            <a:ext cx="8208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AU" sz="4000" dirty="0">
              <a:latin typeface="Alegreya Sans Regular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7408" y="1700808"/>
            <a:ext cx="10081120" cy="36724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/>
              <a:t>Explain the difference between low-cost and differentiation strategies.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Articulate how the attainment of a differentiated or low-cost position can give a company a competitive advantage.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Discuss the concept of Blue Ocean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512C4-BCE8-4F74-88C6-578E24370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66" y="403710"/>
            <a:ext cx="670394" cy="5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018-67D2-4BA1-A75A-8AFF451C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level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B087-88A9-4FD8-9D80-B989FD2A2534}"/>
              </a:ext>
            </a:extLst>
          </p:cNvPr>
          <p:cNvSpPr txBox="1">
            <a:spLocks/>
          </p:cNvSpPr>
          <p:nvPr/>
        </p:nvSpPr>
        <p:spPr>
          <a:xfrm>
            <a:off x="838200" y="1839951"/>
            <a:ext cx="10082336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 competitive theme of a business.</a:t>
            </a:r>
          </a:p>
          <a:p>
            <a:r>
              <a:rPr lang="en-US" dirty="0"/>
              <a:t>The way a company positions itself in the marketplace to gain a competitive advantage.</a:t>
            </a:r>
          </a:p>
          <a:p>
            <a:r>
              <a:rPr lang="en-US" dirty="0"/>
              <a:t>Different positioning strategies that can be used in different industry settings.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8CD7A-3489-4EFE-A39A-D3D1869D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018-67D2-4BA1-A75A-8AFF451C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Lowering costs (LO1)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B087-88A9-4FD8-9D80-B989FD2A2534}"/>
              </a:ext>
            </a:extLst>
          </p:cNvPr>
          <p:cNvSpPr txBox="1">
            <a:spLocks/>
          </p:cNvSpPr>
          <p:nvPr/>
        </p:nvSpPr>
        <p:spPr>
          <a:xfrm>
            <a:off x="838200" y="1839951"/>
            <a:ext cx="10082336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a company to:</a:t>
            </a:r>
          </a:p>
          <a:p>
            <a:pPr lvl="1"/>
            <a:r>
              <a:rPr lang="en-US" dirty="0"/>
              <a:t>gain a competitive advantage in commodity markets.</a:t>
            </a:r>
          </a:p>
          <a:p>
            <a:pPr lvl="1"/>
            <a:r>
              <a:rPr lang="en-US" dirty="0"/>
              <a:t>undercut rivals on price.</a:t>
            </a:r>
          </a:p>
          <a:p>
            <a:pPr lvl="1"/>
            <a:r>
              <a:rPr lang="en-US" dirty="0"/>
              <a:t>gain market share.</a:t>
            </a:r>
          </a:p>
          <a:p>
            <a:pPr lvl="1"/>
            <a:r>
              <a:rPr lang="en-US" dirty="0"/>
              <a:t>maintain or increase profitability.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8CD7A-3489-4EFE-A39A-D3D1869D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018-67D2-4BA1-A75A-8AFF451C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78" y="-2865"/>
            <a:ext cx="10515600" cy="1325563"/>
          </a:xfrm>
        </p:spPr>
        <p:txBody>
          <a:bodyPr/>
          <a:lstStyle/>
          <a:p>
            <a:r>
              <a:rPr lang="en-AU" dirty="0"/>
              <a:t>Differentiation (LO2)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B087-88A9-4FD8-9D80-B989FD2A2534}"/>
              </a:ext>
            </a:extLst>
          </p:cNvPr>
          <p:cNvSpPr txBox="1">
            <a:spLocks/>
          </p:cNvSpPr>
          <p:nvPr/>
        </p:nvSpPr>
        <p:spPr>
          <a:xfrm>
            <a:off x="838200" y="1196752"/>
            <a:ext cx="11049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Distinguishing oneself from rivals by offering something that they find hard to match </a:t>
            </a:r>
          </a:p>
          <a:p>
            <a:r>
              <a:rPr lang="en-US" dirty="0"/>
              <a:t>Two options</a:t>
            </a:r>
          </a:p>
          <a:p>
            <a:pPr lvl="1"/>
            <a:r>
              <a:rPr lang="en-US" dirty="0"/>
              <a:t>Low or no price increase to increase demand and volume of sales</a:t>
            </a:r>
          </a:p>
          <a:p>
            <a:pPr lvl="1"/>
            <a:r>
              <a:rPr lang="en-US" dirty="0"/>
              <a:t>Increase price at a greater level than costs to increase profit margin</a:t>
            </a:r>
          </a:p>
          <a:p>
            <a:r>
              <a:rPr lang="en-US" dirty="0"/>
              <a:t>Product differentiation is achieved through:</a:t>
            </a:r>
          </a:p>
          <a:p>
            <a:pPr lvl="1"/>
            <a:r>
              <a:rPr lang="en-US" dirty="0"/>
              <a:t>superior reliability, functions, and features.</a:t>
            </a:r>
          </a:p>
          <a:p>
            <a:pPr lvl="1"/>
            <a:r>
              <a:rPr lang="en-US" dirty="0"/>
              <a:t>better design, branding, point-of-sale service, after sales service, and support.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Allows a company to charge a premium price.</a:t>
            </a:r>
          </a:p>
          <a:p>
            <a:pPr lvl="1"/>
            <a:r>
              <a:rPr lang="en-US" dirty="0"/>
              <a:t>Helps a company to grow overall demand and capture market share from its rivals.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8CD7A-3489-4EFE-A39A-D3D1869D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5D38-DF66-4A1D-B9FA-D2AC835D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CA926-815A-4818-80DA-080037E88B0D}"/>
              </a:ext>
            </a:extLst>
          </p:cNvPr>
          <p:cNvSpPr txBox="1"/>
          <p:nvPr/>
        </p:nvSpPr>
        <p:spPr>
          <a:xfrm>
            <a:off x="-955248" y="3805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Alegreya Sans" panose="00000500000000000000" pitchFamily="2" charset="0"/>
              </a:rPr>
              <a:t>The Low-cost/differentiation continuum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BCE946-5B86-468E-AD53-0EC6FD517BDF}"/>
              </a:ext>
            </a:extLst>
          </p:cNvPr>
          <p:cNvCxnSpPr/>
          <p:nvPr/>
        </p:nvCxnSpPr>
        <p:spPr>
          <a:xfrm>
            <a:off x="1343472" y="3429000"/>
            <a:ext cx="885698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AA7D5D-7177-488C-966E-532E8E30D30A}"/>
              </a:ext>
            </a:extLst>
          </p:cNvPr>
          <p:cNvCxnSpPr>
            <a:cxnSpLocks/>
          </p:cNvCxnSpPr>
          <p:nvPr/>
        </p:nvCxnSpPr>
        <p:spPr>
          <a:xfrm>
            <a:off x="5519936" y="1772816"/>
            <a:ext cx="0" cy="331236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B8311F-3853-49D1-92B4-601814AD742B}"/>
              </a:ext>
            </a:extLst>
          </p:cNvPr>
          <p:cNvSpPr txBox="1"/>
          <p:nvPr/>
        </p:nvSpPr>
        <p:spPr>
          <a:xfrm>
            <a:off x="1343473" y="3573016"/>
            <a:ext cx="122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Low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6B71-E45D-4B69-BD4B-E294EE54DA32}"/>
              </a:ext>
            </a:extLst>
          </p:cNvPr>
          <p:cNvSpPr txBox="1"/>
          <p:nvPr/>
        </p:nvSpPr>
        <p:spPr>
          <a:xfrm>
            <a:off x="8688288" y="3635732"/>
            <a:ext cx="154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Differentiation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297B4-104D-4523-85CB-D3A13E430D64}"/>
              </a:ext>
            </a:extLst>
          </p:cNvPr>
          <p:cNvSpPr txBox="1"/>
          <p:nvPr/>
        </p:nvSpPr>
        <p:spPr>
          <a:xfrm>
            <a:off x="3431704" y="14240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Positive performance: Best value provider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368AC-DF91-4D4A-A32D-35902200047F}"/>
              </a:ext>
            </a:extLst>
          </p:cNvPr>
          <p:cNvSpPr txBox="1"/>
          <p:nvPr/>
        </p:nvSpPr>
        <p:spPr>
          <a:xfrm>
            <a:off x="3431704" y="509067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Negative performance: Stuck in the middle</a:t>
            </a:r>
          </a:p>
        </p:txBody>
      </p:sp>
    </p:spTree>
    <p:extLst>
      <p:ext uri="{BB962C8B-B14F-4D97-AF65-F5344CB8AC3E}">
        <p14:creationId xmlns:p14="http://schemas.microsoft.com/office/powerpoint/2010/main" val="336662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Value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838200" y="1701839"/>
            <a:ext cx="8930208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Occurs when innovations achieve both efficiency and effectiveness in an industry</a:t>
            </a:r>
          </a:p>
          <a:p>
            <a:r>
              <a:rPr lang="en-US" dirty="0"/>
              <a:t>Enables greater value to be offered through superior differentiation at a lower cost than competitors</a:t>
            </a:r>
          </a:p>
          <a:p>
            <a:r>
              <a:rPr lang="en-US" dirty="0"/>
              <a:t>Enables a company to outperform its rivals for a longer period of 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29D65-175F-4C93-8270-FAEF1C9B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ching-Lecture-Powerpoint-Wide" id="{36C34A59-0FCE-4B48-AFD6-999B8E495766}" vid="{FB529EDF-910C-EA48-BAD8-B0F8E64A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096a6c6e483470492af4895be8b3dec xmlns="e51882d4-269e-42f2-94f6-5ae6f52af9b3">
      <Terms xmlns="http://schemas.microsoft.com/office/infopath/2007/PartnerControls"/>
    </c096a6c6e483470492af4895be8b3dec>
    <DocumentOwner xmlns="c5c78d1f-defc-4b1c-8af9-d674b4a23ab6">
      <UserInfo>
        <DisplayName>Ruth Greenaway</DisplayName>
        <AccountId>176</AccountId>
        <AccountType/>
      </UserInfo>
    </DocumentOwner>
    <TaxKeywordTaxHTField xmlns="e51882d4-269e-42f2-94f6-5ae6f52af9b3">
      <Terms xmlns="http://schemas.microsoft.com/office/infopath/2007/PartnerControls"/>
    </TaxKeywordTaxHTField>
    <e65fbce3351f4ba0a81a57a402635cea xmlns="c5c78d1f-defc-4b1c-8af9-d674b4a23ab6" xsi:nil="true"/>
    <TaxCatchAll xmlns="c5c78d1f-defc-4b1c-8af9-d674b4a23ab6">
      <Value>375</Value>
    </TaxCatchAll>
    <o08f759975bc4502afb6e1a7e4ee6e1a xmlns="c5c78d1f-defc-4b1c-8af9-d674b4a23ab6" xsi:nil="true"/>
    <_dlc_DocId xmlns="c5c78d1f-defc-4b1c-8af9-d674b4a23ab6">MYUSC-11-8139</_dlc_DocId>
    <_dlc_DocIdUrl xmlns="c5c78d1f-defc-4b1c-8af9-d674b4a23ab6">
      <Url>https://my.usc.edu.au/_layouts/15/DocIdRedir.aspx?ID=MYUSC-11-8139</Url>
      <Description>MYUSC-11-8139</Description>
    </_dlc_DocIdUrl>
    <_dlc_DocIdPersistId xmlns="c5c78d1f-defc-4b1c-8af9-d674b4a23ab6">false</_dlc_DocIdPersist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F5831D6222A4D8AEC1B4DD4A3FEBC" ma:contentTypeVersion="9" ma:contentTypeDescription="Create a new document." ma:contentTypeScope="" ma:versionID="1ed7d05f9034465c2f97ec73ab1be271">
  <xsd:schema xmlns:xsd="http://www.w3.org/2001/XMLSchema" xmlns:xs="http://www.w3.org/2001/XMLSchema" xmlns:p="http://schemas.microsoft.com/office/2006/metadata/properties" xmlns:ns2="c5c78d1f-defc-4b1c-8af9-d674b4a23ab6" xmlns:ns4="e51882d4-269e-42f2-94f6-5ae6f52af9b3" targetNamespace="http://schemas.microsoft.com/office/2006/metadata/properties" ma:root="true" ma:fieldsID="0e87886fff0df0b5e2ae411483d61a16" ns2:_="" ns4:_="">
    <xsd:import namespace="c5c78d1f-defc-4b1c-8af9-d674b4a23ab6"/>
    <xsd:import namespace="e51882d4-269e-42f2-94f6-5ae6f52af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DocumentOwner"/>
                <xsd:element ref="ns2:o08f759975bc4502afb6e1a7e4ee6e1a" minOccurs="0"/>
                <xsd:element ref="ns2:TaxCatchAll" minOccurs="0"/>
                <xsd:element ref="ns4:c096a6c6e483470492af4895be8b3dec" minOccurs="0"/>
                <xsd:element ref="ns4:TaxKeywordTaxHTField" minOccurs="0"/>
                <xsd:element ref="ns2:e65fbce3351f4ba0a81a57a402635ce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78d1f-defc-4b1c-8af9-d674b4a23ab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ocumentOwner" ma:index="11" ma:displayName="Document Owner" ma:description="Owner of the document" ma:internalName="DocumentOwn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o08f759975bc4502afb6e1a7e4ee6e1a" ma:index="13" nillable="true" ma:displayName="Department Tag_0" ma:hidden="true" ma:internalName="o08f759975bc4502afb6e1a7e4ee6e1a">
      <xsd:simpleType>
        <xsd:restriction base="dms:Note"/>
      </xsd:simpleType>
    </xsd:element>
    <xsd:element name="TaxCatchAll" ma:index="14" nillable="true" ma:displayName="Taxonomy Catch All Column" ma:hidden="true" ma:list="{ee57f1e5-df9b-405d-b615-6d61113a8bad}" ma:internalName="TaxCatchAll" ma:showField="CatchAllData" ma:web="c5c78d1f-defc-4b1c-8af9-d674b4a23a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65fbce3351f4ba0a81a57a402635cea" ma:index="19" nillable="true" ma:displayName="Faculty Tag (News)_0" ma:internalName="e65fbce3351f4ba0a81a57a402635cea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882d4-269e-42f2-94f6-5ae6f52af9b3" elementFormDefault="qualified">
    <xsd:import namespace="http://schemas.microsoft.com/office/2006/documentManagement/types"/>
    <xsd:import namespace="http://schemas.microsoft.com/office/infopath/2007/PartnerControls"/>
    <xsd:element name="c096a6c6e483470492af4895be8b3dec" ma:index="16" nillable="true" ma:taxonomy="true" ma:internalName="c096a6c6e483470492af4895be8b3dec" ma:taxonomyFieldName="InformationArchitecture" ma:displayName="Information Architecture" ma:default="" ma:fieldId="{c096a6c6-e483-4704-92af-4895be8b3dec}" ma:taxonomyMulti="true" ma:sspId="d66d362e-9eae-4f3a-943d-6536335b82e0" ma:termSetId="957a9b3d-8533-4a48-9799-0aa717ccd7e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8" nillable="true" ma:taxonomy="true" ma:internalName="TaxKeywordTaxHTField" ma:taxonomyFieldName="TaxKeyword" ma:displayName="Enterprise Keywords" ma:fieldId="{23f27201-bee3-471e-b2e7-b64fd8b7ca38}" ma:taxonomyMulti="true" ma:sspId="68b561aa-60ae-45b9-8902-8348ca8f6e7d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64A3EF2-A3A6-4F40-AA14-1CFC42E4E226}">
  <ds:schemaRefs>
    <ds:schemaRef ds:uri="http://schemas.microsoft.com/office/2006/metadata/properties"/>
    <ds:schemaRef ds:uri="http://schemas.microsoft.com/office/infopath/2007/PartnerControls"/>
    <ds:schemaRef ds:uri="e51882d4-269e-42f2-94f6-5ae6f52af9b3"/>
    <ds:schemaRef ds:uri="c5c78d1f-defc-4b1c-8af9-d674b4a23ab6"/>
  </ds:schemaRefs>
</ds:datastoreItem>
</file>

<file path=customXml/itemProps2.xml><?xml version="1.0" encoding="utf-8"?>
<ds:datastoreItem xmlns:ds="http://schemas.openxmlformats.org/officeDocument/2006/customXml" ds:itemID="{75C8FC10-379C-44CD-98D8-BB33D91B81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497185-1B07-4EC9-BF18-713AB69BA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78d1f-defc-4b1c-8af9-d674b4a23ab6"/>
    <ds:schemaRef ds:uri="e51882d4-269e-42f2-94f6-5ae6f52af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D0FD246-7F6A-4612-8EB4-FDD48DFCFE8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USC-Teaching-Lecture-Powerpoint-Wide</Template>
  <TotalTime>3054</TotalTime>
  <Words>995</Words>
  <Application>Microsoft Office PowerPoint</Application>
  <PresentationFormat>Widescreen</PresentationFormat>
  <Paragraphs>131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Alegreya Sans</vt:lpstr>
      <vt:lpstr>Alegreya Sans Medium</vt:lpstr>
      <vt:lpstr>Alegreya Sans Regular</vt:lpstr>
      <vt:lpstr>Arial</vt:lpstr>
      <vt:lpstr>Calibri</vt:lpstr>
      <vt:lpstr>Calibri Light</vt:lpstr>
      <vt:lpstr>Roboto</vt:lpstr>
      <vt:lpstr>Tahoma</vt:lpstr>
      <vt:lpstr>Office Theme</vt:lpstr>
      <vt:lpstr>Business Level Strategies Week 6, Chapter 5, 2020</vt:lpstr>
      <vt:lpstr>PowerPoint Presentation</vt:lpstr>
      <vt:lpstr>PowerPoint Presentation</vt:lpstr>
      <vt:lpstr>PowerPoint Presentation</vt:lpstr>
      <vt:lpstr>Business level strategies</vt:lpstr>
      <vt:lpstr>Lowering costs (LO1)</vt:lpstr>
      <vt:lpstr>Differentiation (LO2)</vt:lpstr>
      <vt:lpstr>PowerPoint Presentation</vt:lpstr>
      <vt:lpstr>Value innovation</vt:lpstr>
      <vt:lpstr>Market segmentation</vt:lpstr>
      <vt:lpstr>Comparison of market segmentation approaches</vt:lpstr>
      <vt:lpstr>Business level strategies</vt:lpstr>
      <vt:lpstr>Business level strategies &amp; competitive advantage</vt:lpstr>
      <vt:lpstr>PowerPoint Presentation</vt:lpstr>
      <vt:lpstr>Aligning functional and business level strategies to lower costs</vt:lpstr>
      <vt:lpstr>Aligning functional and business level strategies to lower costs (cont’d)</vt:lpstr>
      <vt:lpstr>Aligning functional and business level strategies to differentiate </vt:lpstr>
      <vt:lpstr>Aligning functional and business level strategies to differentiate (cont’d)</vt:lpstr>
      <vt:lpstr>Blue Ocean Strategy</vt:lpstr>
      <vt:lpstr>Blue Ocean Strategy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and the Curriculum Design PrinciplesTemplate</dc:title>
  <dc:creator>Anita Jones</dc:creator>
  <cp:lastModifiedBy>Bianka Sabert</cp:lastModifiedBy>
  <cp:revision>145</cp:revision>
  <dcterms:created xsi:type="dcterms:W3CDTF">2017-07-17T00:19:56Z</dcterms:created>
  <dcterms:modified xsi:type="dcterms:W3CDTF">2020-04-25T23:52:55Z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0x010100572F5831D6222A4D8AEC1B4DD4A3FEBC</vt:lpwstr>
  </property>
  <property fmtid="{D5CDD505-2E9C-101B-9397-08002B2CF9AE}" pid="3" name="_dlc_DocIdItemGuid">
    <vt:lpwstr>60f9df1e-1424-44e8-a538-8b746b6225ab</vt:lpwstr>
  </property>
  <property fmtid="{D5CDD505-2E9C-101B-9397-08002B2CF9AE}" pid="4" name="News_x002d_FacultyTag">
    <vt:lpwstr/>
  </property>
  <property fmtid="{D5CDD505-2E9C-101B-9397-08002B2CF9AE}" pid="5" name="DepartmentTag">
    <vt:lpwstr>375;#Centre for Support and Advancement of Learning and Teaching|3f1d4e74-e16d-4f68-bcc8-311b3cedfa41</vt:lpwstr>
  </property>
  <property fmtid="{D5CDD505-2E9C-101B-9397-08002B2CF9AE}" pid="6" name="InformationArchitecture">
    <vt:lpwstr/>
  </property>
  <property fmtid="{D5CDD505-2E9C-101B-9397-08002B2CF9AE}" pid="7" name="Document Owner">
    <vt:lpwstr>176</vt:lpwstr>
  </property>
  <property fmtid="{D5CDD505-2E9C-101B-9397-08002B2CF9AE}" pid="8" name="TaxKeyword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emplateUrl">
    <vt:lpwstr/>
  </property>
  <property fmtid="{D5CDD505-2E9C-101B-9397-08002B2CF9AE}" pid="12" name="o08f759975bc4502afb6e1a7e4ee6e1a0">
    <vt:lpwstr>Centre for Support and Advancement of Learning and Teaching|3f1d4e74-e16d-4f68-bcc8-311b3cedfa41</vt:lpwstr>
  </property>
  <property fmtid="{D5CDD505-2E9C-101B-9397-08002B2CF9AE}" pid="13" name="News-FacultyTag">
    <vt:lpwstr/>
  </property>
</Properties>
</file>