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2"/>
  </p:notesMasterIdLst>
  <p:sldIdLst>
    <p:sldId id="267" r:id="rId6"/>
    <p:sldId id="258" r:id="rId7"/>
    <p:sldId id="270" r:id="rId8"/>
    <p:sldId id="274" r:id="rId9"/>
    <p:sldId id="277" r:id="rId10"/>
    <p:sldId id="511" r:id="rId11"/>
    <p:sldId id="520" r:id="rId12"/>
    <p:sldId id="521" r:id="rId13"/>
    <p:sldId id="512" r:id="rId14"/>
    <p:sldId id="503" r:id="rId15"/>
    <p:sldId id="483" r:id="rId16"/>
    <p:sldId id="514" r:id="rId17"/>
    <p:sldId id="513" r:id="rId18"/>
    <p:sldId id="522" r:id="rId19"/>
    <p:sldId id="515" r:id="rId20"/>
    <p:sldId id="504" r:id="rId21"/>
    <p:sldId id="523" r:id="rId22"/>
    <p:sldId id="486" r:id="rId23"/>
    <p:sldId id="524" r:id="rId24"/>
    <p:sldId id="525" r:id="rId25"/>
    <p:sldId id="516" r:id="rId26"/>
    <p:sldId id="526" r:id="rId27"/>
    <p:sldId id="501" r:id="rId28"/>
    <p:sldId id="527" r:id="rId29"/>
    <p:sldId id="517" r:id="rId30"/>
    <p:sldId id="5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iculum Design Principles in Lectures" id="{DB03C812-C5E1-0B4B-840E-3BB4D3F85AA8}">
          <p14:sldIdLst/>
        </p14:section>
        <p14:section name="Lecture template starts here" id="{CAACB5AD-2593-E24B-AE3F-4C0F127F4BEB}">
          <p14:sldIdLst>
            <p14:sldId id="267"/>
            <p14:sldId id="258"/>
            <p14:sldId id="270"/>
            <p14:sldId id="274"/>
            <p14:sldId id="277"/>
            <p14:sldId id="511"/>
            <p14:sldId id="520"/>
            <p14:sldId id="521"/>
            <p14:sldId id="512"/>
            <p14:sldId id="503"/>
            <p14:sldId id="483"/>
            <p14:sldId id="514"/>
            <p14:sldId id="513"/>
            <p14:sldId id="522"/>
            <p14:sldId id="515"/>
            <p14:sldId id="504"/>
            <p14:sldId id="523"/>
            <p14:sldId id="486"/>
            <p14:sldId id="524"/>
            <p14:sldId id="525"/>
            <p14:sldId id="516"/>
            <p14:sldId id="526"/>
            <p14:sldId id="501"/>
            <p14:sldId id="527"/>
            <p14:sldId id="517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5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AAC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6E5EF-FFE7-48B4-ABBC-150A7B727E5C}" v="42" dt="2020-04-26T00:48:33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/>
    <p:restoredTop sz="75538" autoAdjust="0"/>
  </p:normalViewPr>
  <p:slideViewPr>
    <p:cSldViewPr snapToObjects="1">
      <p:cViewPr varScale="1">
        <p:scale>
          <a:sx n="98" d="100"/>
          <a:sy n="98" d="100"/>
        </p:scale>
        <p:origin x="696" y="84"/>
      </p:cViewPr>
      <p:guideLst>
        <p:guide pos="3840"/>
        <p:guide orient="horz" pos="2160"/>
        <p:guide pos="438"/>
        <p:guide orient="horz" pos="391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ka Sabert" userId="ae4161e8-fbe5-4f18-aeff-5fd0be9b521e" providerId="ADAL" clId="{3226E5EF-FFE7-48B4-ABBC-150A7B727E5C}"/>
    <pc:docChg chg="custSel addSld delSld modSld modSection">
      <pc:chgData name="Bianka Sabert" userId="ae4161e8-fbe5-4f18-aeff-5fd0be9b521e" providerId="ADAL" clId="{3226E5EF-FFE7-48B4-ABBC-150A7B727E5C}" dt="2020-04-26T00:48:43.144" v="74" actId="47"/>
      <pc:docMkLst>
        <pc:docMk/>
      </pc:docMkLst>
      <pc:sldChg chg="modSp">
        <pc:chgData name="Bianka Sabert" userId="ae4161e8-fbe5-4f18-aeff-5fd0be9b521e" providerId="ADAL" clId="{3226E5EF-FFE7-48B4-ABBC-150A7B727E5C}" dt="2020-04-26T00:35:10.528" v="1" actId="20577"/>
        <pc:sldMkLst>
          <pc:docMk/>
          <pc:sldMk cId="1325430150" sldId="267"/>
        </pc:sldMkLst>
        <pc:spChg chg="mod">
          <ac:chgData name="Bianka Sabert" userId="ae4161e8-fbe5-4f18-aeff-5fd0be9b521e" providerId="ADAL" clId="{3226E5EF-FFE7-48B4-ABBC-150A7B727E5C}" dt="2020-04-26T00:35:10.528" v="1" actId="20577"/>
          <ac:spMkLst>
            <pc:docMk/>
            <pc:sldMk cId="1325430150" sldId="267"/>
            <ac:spMk id="2" creationId="{00000000-0000-0000-0000-000000000000}"/>
          </ac:spMkLst>
        </pc:spChg>
      </pc:sldChg>
      <pc:sldChg chg="modSp">
        <pc:chgData name="Bianka Sabert" userId="ae4161e8-fbe5-4f18-aeff-5fd0be9b521e" providerId="ADAL" clId="{3226E5EF-FFE7-48B4-ABBC-150A7B727E5C}" dt="2020-04-26T00:45:18.566" v="28" actId="20577"/>
        <pc:sldMkLst>
          <pc:docMk/>
          <pc:sldMk cId="1485758041" sldId="501"/>
        </pc:sldMkLst>
        <pc:spChg chg="mod">
          <ac:chgData name="Bianka Sabert" userId="ae4161e8-fbe5-4f18-aeff-5fd0be9b521e" providerId="ADAL" clId="{3226E5EF-FFE7-48B4-ABBC-150A7B727E5C}" dt="2020-04-26T00:45:18.566" v="28" actId="20577"/>
          <ac:spMkLst>
            <pc:docMk/>
            <pc:sldMk cId="1485758041" sldId="501"/>
            <ac:spMk id="3" creationId="{4725B9E6-E15F-4B49-9F76-EA00E77F2476}"/>
          </ac:spMkLst>
        </pc:spChg>
      </pc:sldChg>
      <pc:sldChg chg="del">
        <pc:chgData name="Bianka Sabert" userId="ae4161e8-fbe5-4f18-aeff-5fd0be9b521e" providerId="ADAL" clId="{3226E5EF-FFE7-48B4-ABBC-150A7B727E5C}" dt="2020-04-26T00:48:43.144" v="74" actId="47"/>
        <pc:sldMkLst>
          <pc:docMk/>
          <pc:sldMk cId="2518547194" sldId="502"/>
        </pc:sldMkLst>
      </pc:sldChg>
      <pc:sldChg chg="modSp">
        <pc:chgData name="Bianka Sabert" userId="ae4161e8-fbe5-4f18-aeff-5fd0be9b521e" providerId="ADAL" clId="{3226E5EF-FFE7-48B4-ABBC-150A7B727E5C}" dt="2020-04-26T00:38:28.701" v="3" actId="1076"/>
        <pc:sldMkLst>
          <pc:docMk/>
          <pc:sldMk cId="3366624076" sldId="503"/>
        </pc:sldMkLst>
        <pc:picChg chg="mod">
          <ac:chgData name="Bianka Sabert" userId="ae4161e8-fbe5-4f18-aeff-5fd0be9b521e" providerId="ADAL" clId="{3226E5EF-FFE7-48B4-ABBC-150A7B727E5C}" dt="2020-04-26T00:38:28.701" v="3" actId="1076"/>
          <ac:picMkLst>
            <pc:docMk/>
            <pc:sldMk cId="3366624076" sldId="503"/>
            <ac:picMk id="11" creationId="{E966FD58-3A84-4F94-BFB0-1F9A801BEC4C}"/>
          </ac:picMkLst>
        </pc:picChg>
      </pc:sldChg>
      <pc:sldChg chg="modSp">
        <pc:chgData name="Bianka Sabert" userId="ae4161e8-fbe5-4f18-aeff-5fd0be9b521e" providerId="ADAL" clId="{3226E5EF-FFE7-48B4-ABBC-150A7B727E5C}" dt="2020-04-26T00:41:36.232" v="15" actId="20577"/>
        <pc:sldMkLst>
          <pc:docMk/>
          <pc:sldMk cId="1956263756" sldId="504"/>
        </pc:sldMkLst>
        <pc:spChg chg="mod">
          <ac:chgData name="Bianka Sabert" userId="ae4161e8-fbe5-4f18-aeff-5fd0be9b521e" providerId="ADAL" clId="{3226E5EF-FFE7-48B4-ABBC-150A7B727E5C}" dt="2020-04-26T00:41:36.232" v="15" actId="20577"/>
          <ac:spMkLst>
            <pc:docMk/>
            <pc:sldMk cId="1956263756" sldId="504"/>
            <ac:spMk id="9" creationId="{86AB231A-714D-4A58-9AB5-EE4DA5804CCD}"/>
          </ac:spMkLst>
        </pc:spChg>
      </pc:sldChg>
      <pc:sldChg chg="modSp">
        <pc:chgData name="Bianka Sabert" userId="ae4161e8-fbe5-4f18-aeff-5fd0be9b521e" providerId="ADAL" clId="{3226E5EF-FFE7-48B4-ABBC-150A7B727E5C}" dt="2020-04-26T00:40:02.676" v="11" actId="1076"/>
        <pc:sldMkLst>
          <pc:docMk/>
          <pc:sldMk cId="1556579542" sldId="513"/>
        </pc:sldMkLst>
        <pc:picChg chg="mod">
          <ac:chgData name="Bianka Sabert" userId="ae4161e8-fbe5-4f18-aeff-5fd0be9b521e" providerId="ADAL" clId="{3226E5EF-FFE7-48B4-ABBC-150A7B727E5C}" dt="2020-04-26T00:40:02.676" v="11" actId="1076"/>
          <ac:picMkLst>
            <pc:docMk/>
            <pc:sldMk cId="1556579542" sldId="513"/>
            <ac:picMk id="7" creationId="{58ACC197-F8DB-4F29-B94B-3A407A44AA22}"/>
          </ac:picMkLst>
        </pc:picChg>
      </pc:sldChg>
      <pc:sldChg chg="modSp">
        <pc:chgData name="Bianka Sabert" userId="ae4161e8-fbe5-4f18-aeff-5fd0be9b521e" providerId="ADAL" clId="{3226E5EF-FFE7-48B4-ABBC-150A7B727E5C}" dt="2020-04-26T00:39:36.205" v="8" actId="1036"/>
        <pc:sldMkLst>
          <pc:docMk/>
          <pc:sldMk cId="3110516361" sldId="514"/>
        </pc:sldMkLst>
        <pc:spChg chg="mod">
          <ac:chgData name="Bianka Sabert" userId="ae4161e8-fbe5-4f18-aeff-5fd0be9b521e" providerId="ADAL" clId="{3226E5EF-FFE7-48B4-ABBC-150A7B727E5C}" dt="2020-04-26T00:39:22.756" v="6" actId="1035"/>
          <ac:spMkLst>
            <pc:docMk/>
            <pc:sldMk cId="3110516361" sldId="514"/>
            <ac:spMk id="2" creationId="{F02AE716-7BB8-4CA0-B0CE-81A453C1DB12}"/>
          </ac:spMkLst>
        </pc:spChg>
        <pc:grpChg chg="mod">
          <ac:chgData name="Bianka Sabert" userId="ae4161e8-fbe5-4f18-aeff-5fd0be9b521e" providerId="ADAL" clId="{3226E5EF-FFE7-48B4-ABBC-150A7B727E5C}" dt="2020-04-26T00:39:36.205" v="8" actId="1036"/>
          <ac:grpSpMkLst>
            <pc:docMk/>
            <pc:sldMk cId="3110516361" sldId="514"/>
            <ac:grpSpMk id="19" creationId="{97CEBABF-E026-4FD6-9C13-04F039DEAD4C}"/>
          </ac:grpSpMkLst>
        </pc:grpChg>
        <pc:grpChg chg="mod">
          <ac:chgData name="Bianka Sabert" userId="ae4161e8-fbe5-4f18-aeff-5fd0be9b521e" providerId="ADAL" clId="{3226E5EF-FFE7-48B4-ABBC-150A7B727E5C}" dt="2020-04-26T00:39:36.205" v="8" actId="1036"/>
          <ac:grpSpMkLst>
            <pc:docMk/>
            <pc:sldMk cId="3110516361" sldId="514"/>
            <ac:grpSpMk id="22" creationId="{4C8FFA41-A00C-4C6E-814D-B73CA45AA6DD}"/>
          </ac:grpSpMkLst>
        </pc:grpChg>
        <pc:grpChg chg="mod">
          <ac:chgData name="Bianka Sabert" userId="ae4161e8-fbe5-4f18-aeff-5fd0be9b521e" providerId="ADAL" clId="{3226E5EF-FFE7-48B4-ABBC-150A7B727E5C}" dt="2020-04-26T00:39:36.205" v="8" actId="1036"/>
          <ac:grpSpMkLst>
            <pc:docMk/>
            <pc:sldMk cId="3110516361" sldId="514"/>
            <ac:grpSpMk id="25" creationId="{54D7378A-B3F0-4055-A45F-A05B168E6B74}"/>
          </ac:grpSpMkLst>
        </pc:grpChg>
        <pc:grpChg chg="mod">
          <ac:chgData name="Bianka Sabert" userId="ae4161e8-fbe5-4f18-aeff-5fd0be9b521e" providerId="ADAL" clId="{3226E5EF-FFE7-48B4-ABBC-150A7B727E5C}" dt="2020-04-26T00:39:36.205" v="8" actId="1036"/>
          <ac:grpSpMkLst>
            <pc:docMk/>
            <pc:sldMk cId="3110516361" sldId="514"/>
            <ac:grpSpMk id="28" creationId="{8B9FE897-F330-428C-A748-0E2054FB4D0C}"/>
          </ac:grpSpMkLst>
        </pc:grpChg>
        <pc:grpChg chg="mod">
          <ac:chgData name="Bianka Sabert" userId="ae4161e8-fbe5-4f18-aeff-5fd0be9b521e" providerId="ADAL" clId="{3226E5EF-FFE7-48B4-ABBC-150A7B727E5C}" dt="2020-04-26T00:39:36.205" v="8" actId="1036"/>
          <ac:grpSpMkLst>
            <pc:docMk/>
            <pc:sldMk cId="3110516361" sldId="514"/>
            <ac:grpSpMk id="31" creationId="{C42143FC-B964-49BC-8279-0923F49CCAFB}"/>
          </ac:grpSpMkLst>
        </pc:grpChg>
      </pc:sldChg>
      <pc:sldChg chg="modSp">
        <pc:chgData name="Bianka Sabert" userId="ae4161e8-fbe5-4f18-aeff-5fd0be9b521e" providerId="ADAL" clId="{3226E5EF-FFE7-48B4-ABBC-150A7B727E5C}" dt="2020-04-26T00:40:15.732" v="13" actId="1076"/>
        <pc:sldMkLst>
          <pc:docMk/>
          <pc:sldMk cId="319829132" sldId="522"/>
        </pc:sldMkLst>
        <pc:picChg chg="mod">
          <ac:chgData name="Bianka Sabert" userId="ae4161e8-fbe5-4f18-aeff-5fd0be9b521e" providerId="ADAL" clId="{3226E5EF-FFE7-48B4-ABBC-150A7B727E5C}" dt="2020-04-26T00:40:15.732" v="13" actId="1076"/>
          <ac:picMkLst>
            <pc:docMk/>
            <pc:sldMk cId="319829132" sldId="522"/>
            <ac:picMk id="6" creationId="{16F6E4E5-3A1D-404F-9D08-09476B334628}"/>
          </ac:picMkLst>
        </pc:picChg>
      </pc:sldChg>
      <pc:sldChg chg="modSp">
        <pc:chgData name="Bianka Sabert" userId="ae4161e8-fbe5-4f18-aeff-5fd0be9b521e" providerId="ADAL" clId="{3226E5EF-FFE7-48B4-ABBC-150A7B727E5C}" dt="2020-04-26T00:42:03.365" v="17" actId="1076"/>
        <pc:sldMkLst>
          <pc:docMk/>
          <pc:sldMk cId="1400194932" sldId="523"/>
        </pc:sldMkLst>
        <pc:picChg chg="mod">
          <ac:chgData name="Bianka Sabert" userId="ae4161e8-fbe5-4f18-aeff-5fd0be9b521e" providerId="ADAL" clId="{3226E5EF-FFE7-48B4-ABBC-150A7B727E5C}" dt="2020-04-26T00:42:03.365" v="17" actId="1076"/>
          <ac:picMkLst>
            <pc:docMk/>
            <pc:sldMk cId="1400194932" sldId="523"/>
            <ac:picMk id="7" creationId="{7244BF68-DFA6-46E6-91A1-AF48351CC0F7}"/>
          </ac:picMkLst>
        </pc:picChg>
      </pc:sldChg>
      <pc:sldChg chg="modSp">
        <pc:chgData name="Bianka Sabert" userId="ae4161e8-fbe5-4f18-aeff-5fd0be9b521e" providerId="ADAL" clId="{3226E5EF-FFE7-48B4-ABBC-150A7B727E5C}" dt="2020-04-26T00:43:29.413" v="19" actId="1076"/>
        <pc:sldMkLst>
          <pc:docMk/>
          <pc:sldMk cId="2416694173" sldId="525"/>
        </pc:sldMkLst>
        <pc:picChg chg="mod">
          <ac:chgData name="Bianka Sabert" userId="ae4161e8-fbe5-4f18-aeff-5fd0be9b521e" providerId="ADAL" clId="{3226E5EF-FFE7-48B4-ABBC-150A7B727E5C}" dt="2020-04-26T00:43:29.413" v="19" actId="1076"/>
          <ac:picMkLst>
            <pc:docMk/>
            <pc:sldMk cId="2416694173" sldId="525"/>
            <ac:picMk id="6" creationId="{16039A85-E1AA-4BDC-AEBC-8AE22DC271B4}"/>
          </ac:picMkLst>
        </pc:picChg>
      </pc:sldChg>
      <pc:sldChg chg="addSp delSp modSp">
        <pc:chgData name="Bianka Sabert" userId="ae4161e8-fbe5-4f18-aeff-5fd0be9b521e" providerId="ADAL" clId="{3226E5EF-FFE7-48B4-ABBC-150A7B727E5C}" dt="2020-04-26T00:45:04.653" v="26" actId="1076"/>
        <pc:sldMkLst>
          <pc:docMk/>
          <pc:sldMk cId="1755630510" sldId="526"/>
        </pc:sldMkLst>
        <pc:spChg chg="add del mod">
          <ac:chgData name="Bianka Sabert" userId="ae4161e8-fbe5-4f18-aeff-5fd0be9b521e" providerId="ADAL" clId="{3226E5EF-FFE7-48B4-ABBC-150A7B727E5C}" dt="2020-04-26T00:44:50.389" v="24" actId="478"/>
          <ac:spMkLst>
            <pc:docMk/>
            <pc:sldMk cId="1755630510" sldId="526"/>
            <ac:spMk id="3" creationId="{122CCB53-0928-45B5-9B01-C5DAA064CCC3}"/>
          </ac:spMkLst>
        </pc:spChg>
        <pc:spChg chg="del">
          <ac:chgData name="Bianka Sabert" userId="ae4161e8-fbe5-4f18-aeff-5fd0be9b521e" providerId="ADAL" clId="{3226E5EF-FFE7-48B4-ABBC-150A7B727E5C}" dt="2020-04-26T00:44:45.554" v="22" actId="478"/>
          <ac:spMkLst>
            <pc:docMk/>
            <pc:sldMk cId="1755630510" sldId="526"/>
            <ac:spMk id="4" creationId="{3328E5BF-44F4-4BDE-8FD0-5ED998DE16F7}"/>
          </ac:spMkLst>
        </pc:spChg>
        <pc:picChg chg="mod">
          <ac:chgData name="Bianka Sabert" userId="ae4161e8-fbe5-4f18-aeff-5fd0be9b521e" providerId="ADAL" clId="{3226E5EF-FFE7-48B4-ABBC-150A7B727E5C}" dt="2020-04-26T00:45:04.653" v="26" actId="1076"/>
          <ac:picMkLst>
            <pc:docMk/>
            <pc:sldMk cId="1755630510" sldId="526"/>
            <ac:picMk id="7" creationId="{35AB0A7C-1134-438E-901B-1FEA6776259F}"/>
          </ac:picMkLst>
        </pc:picChg>
      </pc:sldChg>
      <pc:sldChg chg="addSp delSp modSp">
        <pc:chgData name="Bianka Sabert" userId="ae4161e8-fbe5-4f18-aeff-5fd0be9b521e" providerId="ADAL" clId="{3226E5EF-FFE7-48B4-ABBC-150A7B727E5C}" dt="2020-04-26T00:45:39.565" v="33" actId="1076"/>
        <pc:sldMkLst>
          <pc:docMk/>
          <pc:sldMk cId="4061056481" sldId="527"/>
        </pc:sldMkLst>
        <pc:spChg chg="add del mod">
          <ac:chgData name="Bianka Sabert" userId="ae4161e8-fbe5-4f18-aeff-5fd0be9b521e" providerId="ADAL" clId="{3226E5EF-FFE7-48B4-ABBC-150A7B727E5C}" dt="2020-04-26T00:45:32.302" v="32" actId="478"/>
          <ac:spMkLst>
            <pc:docMk/>
            <pc:sldMk cId="4061056481" sldId="527"/>
            <ac:spMk id="3" creationId="{4B9D983C-2017-42A6-8132-2B43AA485DC3}"/>
          </ac:spMkLst>
        </pc:spChg>
        <pc:spChg chg="del">
          <ac:chgData name="Bianka Sabert" userId="ae4161e8-fbe5-4f18-aeff-5fd0be9b521e" providerId="ADAL" clId="{3226E5EF-FFE7-48B4-ABBC-150A7B727E5C}" dt="2020-04-26T00:45:29.441" v="31" actId="478"/>
          <ac:spMkLst>
            <pc:docMk/>
            <pc:sldMk cId="4061056481" sldId="527"/>
            <ac:spMk id="4" creationId="{3328E5BF-44F4-4BDE-8FD0-5ED998DE16F7}"/>
          </ac:spMkLst>
        </pc:spChg>
        <pc:picChg chg="mod">
          <ac:chgData name="Bianka Sabert" userId="ae4161e8-fbe5-4f18-aeff-5fd0be9b521e" providerId="ADAL" clId="{3226E5EF-FFE7-48B4-ABBC-150A7B727E5C}" dt="2020-04-26T00:45:39.565" v="33" actId="1076"/>
          <ac:picMkLst>
            <pc:docMk/>
            <pc:sldMk cId="4061056481" sldId="527"/>
            <ac:picMk id="6" creationId="{046CFC2C-6FD4-4290-9A9B-5BFE61722070}"/>
          </ac:picMkLst>
        </pc:picChg>
      </pc:sldChg>
      <pc:sldChg chg="modSp add">
        <pc:chgData name="Bianka Sabert" userId="ae4161e8-fbe5-4f18-aeff-5fd0be9b521e" providerId="ADAL" clId="{3226E5EF-FFE7-48B4-ABBC-150A7B727E5C}" dt="2020-04-26T00:48:33.910" v="73" actId="20577"/>
        <pc:sldMkLst>
          <pc:docMk/>
          <pc:sldMk cId="3795230228" sldId="528"/>
        </pc:sldMkLst>
        <pc:spChg chg="mod">
          <ac:chgData name="Bianka Sabert" userId="ae4161e8-fbe5-4f18-aeff-5fd0be9b521e" providerId="ADAL" clId="{3226E5EF-FFE7-48B4-ABBC-150A7B727E5C}" dt="2020-04-26T00:48:33.910" v="73" actId="20577"/>
          <ac:spMkLst>
            <pc:docMk/>
            <pc:sldMk cId="3795230228" sldId="528"/>
            <ac:spMk id="3" creationId="{110773D8-7200-49F2-8065-527B2BCF68B3}"/>
          </ac:spMkLst>
        </pc:spChg>
      </pc:sldChg>
    </pc:docChg>
  </pc:docChgLst>
  <pc:docChgLst>
    <pc:chgData name="Bianka Sabert" userId="ae4161e8-fbe5-4f18-aeff-5fd0be9b521e" providerId="ADAL" clId="{763E0213-FA2B-4351-A3EF-A1E0B5452B9C}"/>
    <pc:docChg chg="custSel modSld">
      <pc:chgData name="Bianka Sabert" userId="ae4161e8-fbe5-4f18-aeff-5fd0be9b521e" providerId="ADAL" clId="{763E0213-FA2B-4351-A3EF-A1E0B5452B9C}" dt="2020-02-25T09:16:37.390" v="4" actId="20577"/>
      <pc:docMkLst>
        <pc:docMk/>
      </pc:docMkLst>
      <pc:sldChg chg="delSp modSp">
        <pc:chgData name="Bianka Sabert" userId="ae4161e8-fbe5-4f18-aeff-5fd0be9b521e" providerId="ADAL" clId="{763E0213-FA2B-4351-A3EF-A1E0B5452B9C}" dt="2020-02-25T09:16:37.390" v="4" actId="20577"/>
        <pc:sldMkLst>
          <pc:docMk/>
          <pc:sldMk cId="1325430150" sldId="267"/>
        </pc:sldMkLst>
        <pc:spChg chg="mod">
          <ac:chgData name="Bianka Sabert" userId="ae4161e8-fbe5-4f18-aeff-5fd0be9b521e" providerId="ADAL" clId="{763E0213-FA2B-4351-A3EF-A1E0B5452B9C}" dt="2020-02-25T09:16:37.390" v="4" actId="20577"/>
          <ac:spMkLst>
            <pc:docMk/>
            <pc:sldMk cId="1325430150" sldId="267"/>
            <ac:spMk id="2" creationId="{00000000-0000-0000-0000-000000000000}"/>
          </ac:spMkLst>
        </pc:spChg>
        <pc:spChg chg="del">
          <ac:chgData name="Bianka Sabert" userId="ae4161e8-fbe5-4f18-aeff-5fd0be9b521e" providerId="ADAL" clId="{763E0213-FA2B-4351-A3EF-A1E0B5452B9C}" dt="2020-02-25T09:16:34.311" v="0" actId="478"/>
          <ac:spMkLst>
            <pc:docMk/>
            <pc:sldMk cId="1325430150" sldId="26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160D-0146-4DF8-9DA5-F7B3BE1AD451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B97F1-CE3F-49E0-AE46-79B514CDAE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USC introductory lecture slide.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7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copyright notice</a:t>
            </a:r>
            <a:r>
              <a:rPr lang="en-AU" baseline="0" dirty="0"/>
              <a:t> should remain at the beginning of every lecture.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34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" charset="0"/>
                <a:ea typeface="Alegreya Sans" charset="0"/>
                <a:cs typeface="Alegreya Sans" charset="0"/>
              </a:rPr>
              <a:t>Highlight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" charset="0"/>
                <a:ea typeface="Alegreya Sans" charset="0"/>
                <a:cs typeface="Alegreya Sans" charset="0"/>
              </a:rPr>
              <a:t>key learning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" charset="0"/>
                <a:ea typeface="Alegreya Sans" charset="0"/>
                <a:cs typeface="Alegreya Sans" charset="0"/>
              </a:rPr>
              <a:t>from the last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Alegreya Sans" charset="0"/>
              <a:ea typeface="Alegreya Sans" charset="0"/>
              <a:cs typeface="Alegreya Sans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legreya Sans" charset="0"/>
                <a:ea typeface="Alegreya Sans" charset="0"/>
                <a:cs typeface="Alegreya Sans" charset="0"/>
              </a:rPr>
              <a:t>Use the </a:t>
            </a:r>
            <a:r>
              <a:rPr lang="en-AU" dirty="0">
                <a:latin typeface="Alegreya Sans" charset="0"/>
                <a:ea typeface="Alegreya Sans" charset="0"/>
                <a:cs typeface="Alegreya Sans" charset="0"/>
                <a:hlinkClick r:id="rId3" action="ppaction://hlinksldjump" tooltip="go to activity icons slide"/>
              </a:rPr>
              <a:t>activity icons</a:t>
            </a:r>
            <a:r>
              <a:rPr lang="en-AU" dirty="0">
                <a:latin typeface="Alegreya Sans" charset="0"/>
                <a:ea typeface="Alegreya Sans" charset="0"/>
                <a:cs typeface="Alegreya Sans" charset="0"/>
              </a:rPr>
              <a:t> (found on the last slide in this template) to indicate what students should be doing or flag content relevant to assessment items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egreya Sans" charset="0"/>
              <a:ea typeface="Alegreya Sans" charset="0"/>
              <a:cs typeface="Alegreya Sans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41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AU" dirty="0">
                <a:latin typeface="Alegreya Sans" panose="00000500000000000000" pitchFamily="2" charset="0"/>
              </a:rPr>
              <a:t>If it</a:t>
            </a:r>
            <a:r>
              <a:rPr lang="fr-FR" dirty="0">
                <a:latin typeface="Alegreya Sans" panose="00000500000000000000" pitchFamily="2" charset="0"/>
              </a:rPr>
              <a:t>’</a:t>
            </a:r>
            <a:r>
              <a:rPr lang="en-AU" dirty="0">
                <a:latin typeface="Alegreya Sans" panose="00000500000000000000" pitchFamily="2" charset="0"/>
              </a:rPr>
              <a:t>s the first lecture of the semester</a:t>
            </a:r>
            <a:r>
              <a:rPr lang="en-AU" baseline="0" dirty="0">
                <a:latin typeface="Alegreya Sans" panose="00000500000000000000" pitchFamily="2" charset="0"/>
              </a:rPr>
              <a:t> or session</a:t>
            </a:r>
            <a:r>
              <a:rPr lang="en-AU" dirty="0">
                <a:latin typeface="Alegreya Sans" panose="00000500000000000000" pitchFamily="2" charset="0"/>
              </a:rPr>
              <a:t>, the learning outcomes for the course would be shown on this slide.</a:t>
            </a:r>
          </a:p>
          <a:p>
            <a:pPr>
              <a:lnSpc>
                <a:spcPts val="3000"/>
              </a:lnSpc>
            </a:pPr>
            <a:endParaRPr lang="en-AU" dirty="0">
              <a:latin typeface="Alegreya Sans" panose="00000500000000000000" pitchFamily="2" charset="0"/>
            </a:endParaRPr>
          </a:p>
          <a:p>
            <a:pPr>
              <a:lnSpc>
                <a:spcPts val="3000"/>
              </a:lnSpc>
            </a:pPr>
            <a:r>
              <a:rPr lang="en-AU" dirty="0">
                <a:latin typeface="Alegreya Sans" panose="00000500000000000000" pitchFamily="2" charset="0"/>
              </a:rPr>
              <a:t>In subsequent lectures, you could show any course learning outcomes that pertain to the week’s lecture.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1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Alegreya Sans Medium" charset="0"/>
                <a:ea typeface="Alegreya Sans Medium" charset="0"/>
                <a:cs typeface="Alegreya Sans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 sz="2800"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 sz="2400"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 sz="2000"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 sz="2000">
                <a:latin typeface="Alegreya Sans" charset="0"/>
                <a:ea typeface="Alegreya Sans" charset="0"/>
                <a:cs typeface="Alegreya San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2171"/>
            <a:ext cx="12192000" cy="17854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Business Level Strategy </a:t>
            </a:r>
            <a:br>
              <a:rPr lang="en-US" sz="4400" b="1" dirty="0">
                <a:solidFill>
                  <a:schemeClr val="bg1"/>
                </a:solidFill>
                <a:latin typeface="Tahoma" charset="0"/>
              </a:rPr>
            </a:br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and the Industry Environment</a:t>
            </a:r>
            <a:br>
              <a:rPr lang="en-US" sz="4400" b="1" dirty="0">
                <a:solidFill>
                  <a:schemeClr val="bg1"/>
                </a:solidFill>
                <a:latin typeface="Tahoma" charset="0"/>
              </a:rPr>
            </a:br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Week 7, Chapter 6, 2020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74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MGT703 Strategic Management </a:t>
            </a:r>
          </a:p>
        </p:txBody>
      </p:sp>
    </p:spTree>
    <p:extLst>
      <p:ext uri="{BB962C8B-B14F-4D97-AF65-F5344CB8AC3E}">
        <p14:creationId xmlns:p14="http://schemas.microsoft.com/office/powerpoint/2010/main" val="132543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66FD58-3A84-4F94-BFB0-1F9A801BEC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AD5DD"/>
              </a:clrFrom>
              <a:clrTo>
                <a:srgbClr val="CAD5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47130"/>
            <a:ext cx="7027750" cy="5832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384809-E153-4405-B084-3798E7339B77}"/>
              </a:ext>
            </a:extLst>
          </p:cNvPr>
          <p:cNvSpPr txBox="1"/>
          <p:nvPr/>
        </p:nvSpPr>
        <p:spPr>
          <a:xfrm>
            <a:off x="9294912" y="2375009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Retail store sales versus online store sales</a:t>
            </a:r>
          </a:p>
        </p:txBody>
      </p:sp>
    </p:spTree>
    <p:extLst>
      <p:ext uri="{BB962C8B-B14F-4D97-AF65-F5344CB8AC3E}">
        <p14:creationId xmlns:p14="http://schemas.microsoft.com/office/powerpoint/2010/main" val="336662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Ballantynes, Christchurch, New Zealand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8930208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Established in 1854</a:t>
            </a:r>
          </a:p>
          <a:p>
            <a:r>
              <a:rPr lang="en-US" dirty="0"/>
              <a:t>Retail on store sales for 140 years</a:t>
            </a:r>
          </a:p>
          <a:p>
            <a:r>
              <a:rPr lang="en-US" dirty="0"/>
              <a:t>Tragedy in 1947 when store burns to the ground </a:t>
            </a:r>
          </a:p>
          <a:p>
            <a:r>
              <a:rPr lang="en-US" dirty="0"/>
              <a:t>Major reforms implemented to national fire service and building code</a:t>
            </a:r>
          </a:p>
          <a:p>
            <a:r>
              <a:rPr lang="en-US" dirty="0"/>
              <a:t>Online sales in recognition of industry life cycle</a:t>
            </a:r>
          </a:p>
          <a:p>
            <a:r>
              <a:rPr lang="en-US" dirty="0"/>
              <a:t>Tragedy strikes again in 2011 when earthquake destroys the building </a:t>
            </a:r>
          </a:p>
          <a:p>
            <a:r>
              <a:rPr lang="en-US" dirty="0"/>
              <a:t>Online sales enabled trade to continue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29D65-175F-4C93-8270-FAEF1C9B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6" y="-99392"/>
            <a:ext cx="10930336" cy="1325563"/>
          </a:xfrm>
        </p:spPr>
        <p:txBody>
          <a:bodyPr/>
          <a:lstStyle/>
          <a:p>
            <a:r>
              <a:rPr lang="en-AU" dirty="0"/>
              <a:t>Market segments – embryonic and growth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7CEBABF-E026-4FD6-9C13-04F039DEAD4C}"/>
              </a:ext>
            </a:extLst>
          </p:cNvPr>
          <p:cNvGrpSpPr/>
          <p:nvPr/>
        </p:nvGrpSpPr>
        <p:grpSpPr>
          <a:xfrm>
            <a:off x="381000" y="1229721"/>
            <a:ext cx="8229600" cy="903960"/>
            <a:chOff x="381000" y="1384500"/>
            <a:chExt cx="8229600" cy="90396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44C525F-73CE-47B6-AD2B-5C8F8B48C319}"/>
                </a:ext>
              </a:extLst>
            </p:cNvPr>
            <p:cNvSpPr/>
            <p:nvPr/>
          </p:nvSpPr>
          <p:spPr>
            <a:xfrm>
              <a:off x="381000" y="1620660"/>
              <a:ext cx="8229600" cy="667800"/>
            </a:xfrm>
            <a:custGeom>
              <a:avLst/>
              <a:gdLst>
                <a:gd name="connsiteX0" fmla="*/ 0 w 8229600"/>
                <a:gd name="connsiteY0" fmla="*/ 0 h 667800"/>
                <a:gd name="connsiteX1" fmla="*/ 8229600 w 8229600"/>
                <a:gd name="connsiteY1" fmla="*/ 0 h 667800"/>
                <a:gd name="connsiteX2" fmla="*/ 8229600 w 8229600"/>
                <a:gd name="connsiteY2" fmla="*/ 667800 h 667800"/>
                <a:gd name="connsiteX3" fmla="*/ 0 w 8229600"/>
                <a:gd name="connsiteY3" fmla="*/ 667800 h 667800"/>
                <a:gd name="connsiteX4" fmla="*/ 0 w 8229600"/>
                <a:gd name="connsiteY4" fmla="*/ 0 h 66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67800">
                  <a:moveTo>
                    <a:pt x="0" y="0"/>
                  </a:moveTo>
                  <a:lnTo>
                    <a:pt x="8229600" y="0"/>
                  </a:lnTo>
                  <a:lnTo>
                    <a:pt x="8229600" y="667800"/>
                  </a:lnTo>
                  <a:lnTo>
                    <a:pt x="0" y="6678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8" tIns="333248" rIns="638708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First to purchase and experiment with a product based on new technology.</a:t>
              </a: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3219515-B349-40B3-8065-0F925D99DC4E}"/>
                </a:ext>
              </a:extLst>
            </p:cNvPr>
            <p:cNvSpPr/>
            <p:nvPr/>
          </p:nvSpPr>
          <p:spPr>
            <a:xfrm>
              <a:off x="792480" y="1384500"/>
              <a:ext cx="5760720" cy="472320"/>
            </a:xfrm>
            <a:custGeom>
              <a:avLst/>
              <a:gdLst>
                <a:gd name="connsiteX0" fmla="*/ 0 w 5760720"/>
                <a:gd name="connsiteY0" fmla="*/ 78722 h 472320"/>
                <a:gd name="connsiteX1" fmla="*/ 78722 w 5760720"/>
                <a:gd name="connsiteY1" fmla="*/ 0 h 472320"/>
                <a:gd name="connsiteX2" fmla="*/ 5681998 w 5760720"/>
                <a:gd name="connsiteY2" fmla="*/ 0 h 472320"/>
                <a:gd name="connsiteX3" fmla="*/ 5760720 w 5760720"/>
                <a:gd name="connsiteY3" fmla="*/ 78722 h 472320"/>
                <a:gd name="connsiteX4" fmla="*/ 5760720 w 5760720"/>
                <a:gd name="connsiteY4" fmla="*/ 393598 h 472320"/>
                <a:gd name="connsiteX5" fmla="*/ 5681998 w 5760720"/>
                <a:gd name="connsiteY5" fmla="*/ 472320 h 472320"/>
                <a:gd name="connsiteX6" fmla="*/ 78722 w 5760720"/>
                <a:gd name="connsiteY6" fmla="*/ 472320 h 472320"/>
                <a:gd name="connsiteX7" fmla="*/ 0 w 5760720"/>
                <a:gd name="connsiteY7" fmla="*/ 393598 h 472320"/>
                <a:gd name="connsiteX8" fmla="*/ 0 w 576072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2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681998" y="0"/>
                  </a:lnTo>
                  <a:cubicBezTo>
                    <a:pt x="5725475" y="0"/>
                    <a:pt x="5760720" y="35245"/>
                    <a:pt x="5760720" y="78722"/>
                  </a:cubicBezTo>
                  <a:lnTo>
                    <a:pt x="5760720" y="393598"/>
                  </a:lnTo>
                  <a:cubicBezTo>
                    <a:pt x="5760720" y="437075"/>
                    <a:pt x="5725475" y="472320"/>
                    <a:pt x="568199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rgbClr val="989AA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99" tIns="23057" rIns="240799" bIns="23057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Innovators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8FFA41-A00C-4C6E-814D-B73CA45AA6DD}"/>
              </a:ext>
            </a:extLst>
          </p:cNvPr>
          <p:cNvGrpSpPr/>
          <p:nvPr/>
        </p:nvGrpSpPr>
        <p:grpSpPr>
          <a:xfrm>
            <a:off x="381000" y="2212013"/>
            <a:ext cx="8229600" cy="912027"/>
            <a:chOff x="381000" y="2366792"/>
            <a:chExt cx="8229600" cy="912027"/>
          </a:xfrm>
          <a:solidFill>
            <a:schemeClr val="accent4"/>
          </a:solidFill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EF7A71-DFBE-4153-8965-F1B7A8BBA4AE}"/>
                </a:ext>
              </a:extLst>
            </p:cNvPr>
            <p:cNvSpPr/>
            <p:nvPr/>
          </p:nvSpPr>
          <p:spPr>
            <a:xfrm>
              <a:off x="381000" y="2611019"/>
              <a:ext cx="8229600" cy="667800"/>
            </a:xfrm>
            <a:custGeom>
              <a:avLst/>
              <a:gdLst>
                <a:gd name="connsiteX0" fmla="*/ 0 w 8229600"/>
                <a:gd name="connsiteY0" fmla="*/ 0 h 667800"/>
                <a:gd name="connsiteX1" fmla="*/ 8229600 w 8229600"/>
                <a:gd name="connsiteY1" fmla="*/ 0 h 667800"/>
                <a:gd name="connsiteX2" fmla="*/ 8229600 w 8229600"/>
                <a:gd name="connsiteY2" fmla="*/ 667800 h 667800"/>
                <a:gd name="connsiteX3" fmla="*/ 0 w 8229600"/>
                <a:gd name="connsiteY3" fmla="*/ 667800 h 667800"/>
                <a:gd name="connsiteX4" fmla="*/ 0 w 8229600"/>
                <a:gd name="connsiteY4" fmla="*/ 0 h 66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67800">
                  <a:moveTo>
                    <a:pt x="0" y="0"/>
                  </a:moveTo>
                  <a:lnTo>
                    <a:pt x="8229600" y="0"/>
                  </a:lnTo>
                  <a:lnTo>
                    <a:pt x="8229600" y="667800"/>
                  </a:lnTo>
                  <a:lnTo>
                    <a:pt x="0" y="66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8" tIns="333248" rIns="638708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Understand that the technology may have important future applications.</a:t>
              </a: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0569018-FB46-4D01-8CC9-A0C5E0E6CE7F}"/>
                </a:ext>
              </a:extLst>
            </p:cNvPr>
            <p:cNvSpPr/>
            <p:nvPr/>
          </p:nvSpPr>
          <p:spPr>
            <a:xfrm>
              <a:off x="792480" y="2366792"/>
              <a:ext cx="5760720" cy="472320"/>
            </a:xfrm>
            <a:custGeom>
              <a:avLst/>
              <a:gdLst>
                <a:gd name="connsiteX0" fmla="*/ 0 w 5760720"/>
                <a:gd name="connsiteY0" fmla="*/ 78722 h 472320"/>
                <a:gd name="connsiteX1" fmla="*/ 78722 w 5760720"/>
                <a:gd name="connsiteY1" fmla="*/ 0 h 472320"/>
                <a:gd name="connsiteX2" fmla="*/ 5681998 w 5760720"/>
                <a:gd name="connsiteY2" fmla="*/ 0 h 472320"/>
                <a:gd name="connsiteX3" fmla="*/ 5760720 w 5760720"/>
                <a:gd name="connsiteY3" fmla="*/ 78722 h 472320"/>
                <a:gd name="connsiteX4" fmla="*/ 5760720 w 5760720"/>
                <a:gd name="connsiteY4" fmla="*/ 393598 h 472320"/>
                <a:gd name="connsiteX5" fmla="*/ 5681998 w 5760720"/>
                <a:gd name="connsiteY5" fmla="*/ 472320 h 472320"/>
                <a:gd name="connsiteX6" fmla="*/ 78722 w 5760720"/>
                <a:gd name="connsiteY6" fmla="*/ 472320 h 472320"/>
                <a:gd name="connsiteX7" fmla="*/ 0 w 5760720"/>
                <a:gd name="connsiteY7" fmla="*/ 393598 h 472320"/>
                <a:gd name="connsiteX8" fmla="*/ 0 w 576072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2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681998" y="0"/>
                  </a:lnTo>
                  <a:cubicBezTo>
                    <a:pt x="5725475" y="0"/>
                    <a:pt x="5760720" y="35245"/>
                    <a:pt x="5760720" y="78722"/>
                  </a:cubicBezTo>
                  <a:lnTo>
                    <a:pt x="5760720" y="393598"/>
                  </a:lnTo>
                  <a:cubicBezTo>
                    <a:pt x="5760720" y="437075"/>
                    <a:pt x="5725475" y="472320"/>
                    <a:pt x="568199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rgbClr val="989AA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99" tIns="23057" rIns="240799" bIns="23057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Early adopters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D7378A-B3F0-4055-A45F-A05B168E6B74}"/>
              </a:ext>
            </a:extLst>
          </p:cNvPr>
          <p:cNvGrpSpPr/>
          <p:nvPr/>
        </p:nvGrpSpPr>
        <p:grpSpPr>
          <a:xfrm>
            <a:off x="381000" y="3210440"/>
            <a:ext cx="8229600" cy="903960"/>
            <a:chOff x="381000" y="3365219"/>
            <a:chExt cx="8229600" cy="903960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AEB6C17-4B79-4E7E-96DB-4DBE7A0B0407}"/>
                </a:ext>
              </a:extLst>
            </p:cNvPr>
            <p:cNvSpPr/>
            <p:nvPr/>
          </p:nvSpPr>
          <p:spPr>
            <a:xfrm>
              <a:off x="381000" y="3601379"/>
              <a:ext cx="8229600" cy="667800"/>
            </a:xfrm>
            <a:custGeom>
              <a:avLst/>
              <a:gdLst>
                <a:gd name="connsiteX0" fmla="*/ 0 w 8229600"/>
                <a:gd name="connsiteY0" fmla="*/ 0 h 667800"/>
                <a:gd name="connsiteX1" fmla="*/ 8229600 w 8229600"/>
                <a:gd name="connsiteY1" fmla="*/ 0 h 667800"/>
                <a:gd name="connsiteX2" fmla="*/ 8229600 w 8229600"/>
                <a:gd name="connsiteY2" fmla="*/ 667800 h 667800"/>
                <a:gd name="connsiteX3" fmla="*/ 0 w 8229600"/>
                <a:gd name="connsiteY3" fmla="*/ 667800 h 667800"/>
                <a:gd name="connsiteX4" fmla="*/ 0 w 8229600"/>
                <a:gd name="connsiteY4" fmla="*/ 0 h 66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67800">
                  <a:moveTo>
                    <a:pt x="0" y="0"/>
                  </a:moveTo>
                  <a:lnTo>
                    <a:pt x="8229600" y="0"/>
                  </a:lnTo>
                  <a:lnTo>
                    <a:pt x="8229600" y="667800"/>
                  </a:lnTo>
                  <a:lnTo>
                    <a:pt x="0" y="6678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8" tIns="333248" rIns="638708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Practical and understand the value of new technology.</a:t>
              </a: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4D5211D-933D-4211-9799-612D96A62E07}"/>
                </a:ext>
              </a:extLst>
            </p:cNvPr>
            <p:cNvSpPr/>
            <p:nvPr/>
          </p:nvSpPr>
          <p:spPr>
            <a:xfrm>
              <a:off x="792480" y="3365219"/>
              <a:ext cx="5760720" cy="472320"/>
            </a:xfrm>
            <a:custGeom>
              <a:avLst/>
              <a:gdLst>
                <a:gd name="connsiteX0" fmla="*/ 0 w 5760720"/>
                <a:gd name="connsiteY0" fmla="*/ 78722 h 472320"/>
                <a:gd name="connsiteX1" fmla="*/ 78722 w 5760720"/>
                <a:gd name="connsiteY1" fmla="*/ 0 h 472320"/>
                <a:gd name="connsiteX2" fmla="*/ 5681998 w 5760720"/>
                <a:gd name="connsiteY2" fmla="*/ 0 h 472320"/>
                <a:gd name="connsiteX3" fmla="*/ 5760720 w 5760720"/>
                <a:gd name="connsiteY3" fmla="*/ 78722 h 472320"/>
                <a:gd name="connsiteX4" fmla="*/ 5760720 w 5760720"/>
                <a:gd name="connsiteY4" fmla="*/ 393598 h 472320"/>
                <a:gd name="connsiteX5" fmla="*/ 5681998 w 5760720"/>
                <a:gd name="connsiteY5" fmla="*/ 472320 h 472320"/>
                <a:gd name="connsiteX6" fmla="*/ 78722 w 5760720"/>
                <a:gd name="connsiteY6" fmla="*/ 472320 h 472320"/>
                <a:gd name="connsiteX7" fmla="*/ 0 w 5760720"/>
                <a:gd name="connsiteY7" fmla="*/ 393598 h 472320"/>
                <a:gd name="connsiteX8" fmla="*/ 0 w 576072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2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681998" y="0"/>
                  </a:lnTo>
                  <a:cubicBezTo>
                    <a:pt x="5725475" y="0"/>
                    <a:pt x="5760720" y="35245"/>
                    <a:pt x="5760720" y="78722"/>
                  </a:cubicBezTo>
                  <a:lnTo>
                    <a:pt x="5760720" y="393598"/>
                  </a:lnTo>
                  <a:cubicBezTo>
                    <a:pt x="5760720" y="437075"/>
                    <a:pt x="5725475" y="472320"/>
                    <a:pt x="568199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rgbClr val="989A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99" tIns="23057" rIns="240799" bIns="23057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Early majority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9FE897-F330-428C-A748-0E2054FB4D0C}"/>
              </a:ext>
            </a:extLst>
          </p:cNvPr>
          <p:cNvGrpSpPr/>
          <p:nvPr/>
        </p:nvGrpSpPr>
        <p:grpSpPr>
          <a:xfrm>
            <a:off x="381000" y="4200800"/>
            <a:ext cx="8229600" cy="1118160"/>
            <a:chOff x="381000" y="4355579"/>
            <a:chExt cx="8229600" cy="111816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5622BF9-0BB1-4DAC-AF7D-19966F76D14B}"/>
                </a:ext>
              </a:extLst>
            </p:cNvPr>
            <p:cNvSpPr/>
            <p:nvPr/>
          </p:nvSpPr>
          <p:spPr>
            <a:xfrm>
              <a:off x="381000" y="4591739"/>
              <a:ext cx="8229600" cy="882000"/>
            </a:xfrm>
            <a:custGeom>
              <a:avLst/>
              <a:gdLst>
                <a:gd name="connsiteX0" fmla="*/ 0 w 8229600"/>
                <a:gd name="connsiteY0" fmla="*/ 0 h 882000"/>
                <a:gd name="connsiteX1" fmla="*/ 8229600 w 8229600"/>
                <a:gd name="connsiteY1" fmla="*/ 0 h 882000"/>
                <a:gd name="connsiteX2" fmla="*/ 8229600 w 8229600"/>
                <a:gd name="connsiteY2" fmla="*/ 882000 h 882000"/>
                <a:gd name="connsiteX3" fmla="*/ 0 w 8229600"/>
                <a:gd name="connsiteY3" fmla="*/ 882000 h 882000"/>
                <a:gd name="connsiteX4" fmla="*/ 0 w 8229600"/>
                <a:gd name="connsiteY4" fmla="*/ 0 h 88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882000">
                  <a:moveTo>
                    <a:pt x="0" y="0"/>
                  </a:moveTo>
                  <a:lnTo>
                    <a:pt x="8229600" y="0"/>
                  </a:lnTo>
                  <a:lnTo>
                    <a:pt x="8229600" y="882000"/>
                  </a:lnTo>
                  <a:lnTo>
                    <a:pt x="0" y="882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8" tIns="333248" rIns="638708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Purchase a new technology only when it is obvious that it has great utility and is here to stay.</a:t>
              </a: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EB4FB538-CA1B-4B82-B489-1B04D1A42BC1}"/>
                </a:ext>
              </a:extLst>
            </p:cNvPr>
            <p:cNvSpPr/>
            <p:nvPr/>
          </p:nvSpPr>
          <p:spPr>
            <a:xfrm>
              <a:off x="792480" y="4355579"/>
              <a:ext cx="5760720" cy="472320"/>
            </a:xfrm>
            <a:custGeom>
              <a:avLst/>
              <a:gdLst>
                <a:gd name="connsiteX0" fmla="*/ 0 w 5760720"/>
                <a:gd name="connsiteY0" fmla="*/ 78722 h 472320"/>
                <a:gd name="connsiteX1" fmla="*/ 78722 w 5760720"/>
                <a:gd name="connsiteY1" fmla="*/ 0 h 472320"/>
                <a:gd name="connsiteX2" fmla="*/ 5681998 w 5760720"/>
                <a:gd name="connsiteY2" fmla="*/ 0 h 472320"/>
                <a:gd name="connsiteX3" fmla="*/ 5760720 w 5760720"/>
                <a:gd name="connsiteY3" fmla="*/ 78722 h 472320"/>
                <a:gd name="connsiteX4" fmla="*/ 5760720 w 5760720"/>
                <a:gd name="connsiteY4" fmla="*/ 393598 h 472320"/>
                <a:gd name="connsiteX5" fmla="*/ 5681998 w 5760720"/>
                <a:gd name="connsiteY5" fmla="*/ 472320 h 472320"/>
                <a:gd name="connsiteX6" fmla="*/ 78722 w 5760720"/>
                <a:gd name="connsiteY6" fmla="*/ 472320 h 472320"/>
                <a:gd name="connsiteX7" fmla="*/ 0 w 5760720"/>
                <a:gd name="connsiteY7" fmla="*/ 393598 h 472320"/>
                <a:gd name="connsiteX8" fmla="*/ 0 w 576072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2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681998" y="0"/>
                  </a:lnTo>
                  <a:cubicBezTo>
                    <a:pt x="5725475" y="0"/>
                    <a:pt x="5760720" y="35245"/>
                    <a:pt x="5760720" y="78722"/>
                  </a:cubicBezTo>
                  <a:lnTo>
                    <a:pt x="5760720" y="393598"/>
                  </a:lnTo>
                  <a:cubicBezTo>
                    <a:pt x="5760720" y="437075"/>
                    <a:pt x="5725475" y="472320"/>
                    <a:pt x="568199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rgbClr val="989AA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99" tIns="23057" rIns="240799" bIns="23057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Late majority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2143FC-B964-49BC-8279-0923F49CCAFB}"/>
              </a:ext>
            </a:extLst>
          </p:cNvPr>
          <p:cNvGrpSpPr/>
          <p:nvPr/>
        </p:nvGrpSpPr>
        <p:grpSpPr>
          <a:xfrm>
            <a:off x="381000" y="5405361"/>
            <a:ext cx="8229600" cy="903959"/>
            <a:chOff x="381000" y="5560140"/>
            <a:chExt cx="8229600" cy="903959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136C09FF-AC0E-4CDF-ADB9-6432D4D93200}"/>
                </a:ext>
              </a:extLst>
            </p:cNvPr>
            <p:cNvSpPr/>
            <p:nvPr/>
          </p:nvSpPr>
          <p:spPr>
            <a:xfrm>
              <a:off x="381000" y="5796299"/>
              <a:ext cx="8229600" cy="667800"/>
            </a:xfrm>
            <a:custGeom>
              <a:avLst/>
              <a:gdLst>
                <a:gd name="connsiteX0" fmla="*/ 0 w 8229600"/>
                <a:gd name="connsiteY0" fmla="*/ 0 h 667800"/>
                <a:gd name="connsiteX1" fmla="*/ 8229600 w 8229600"/>
                <a:gd name="connsiteY1" fmla="*/ 0 h 667800"/>
                <a:gd name="connsiteX2" fmla="*/ 8229600 w 8229600"/>
                <a:gd name="connsiteY2" fmla="*/ 667800 h 667800"/>
                <a:gd name="connsiteX3" fmla="*/ 0 w 8229600"/>
                <a:gd name="connsiteY3" fmla="*/ 667800 h 667800"/>
                <a:gd name="connsiteX4" fmla="*/ 0 w 8229600"/>
                <a:gd name="connsiteY4" fmla="*/ 0 h 66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67800">
                  <a:moveTo>
                    <a:pt x="0" y="0"/>
                  </a:moveTo>
                  <a:lnTo>
                    <a:pt x="8229600" y="0"/>
                  </a:lnTo>
                  <a:lnTo>
                    <a:pt x="8229600" y="667800"/>
                  </a:lnTo>
                  <a:lnTo>
                    <a:pt x="0" y="6678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8" tIns="333248" rIns="638708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Unappreciative of the uses of new technology.</a:t>
              </a: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BF0C200D-B701-4A7F-8518-E36E39BAE6B0}"/>
                </a:ext>
              </a:extLst>
            </p:cNvPr>
            <p:cNvSpPr/>
            <p:nvPr/>
          </p:nvSpPr>
          <p:spPr>
            <a:xfrm>
              <a:off x="792480" y="5560140"/>
              <a:ext cx="5760720" cy="472320"/>
            </a:xfrm>
            <a:custGeom>
              <a:avLst/>
              <a:gdLst>
                <a:gd name="connsiteX0" fmla="*/ 0 w 5760720"/>
                <a:gd name="connsiteY0" fmla="*/ 78722 h 472320"/>
                <a:gd name="connsiteX1" fmla="*/ 78722 w 5760720"/>
                <a:gd name="connsiteY1" fmla="*/ 0 h 472320"/>
                <a:gd name="connsiteX2" fmla="*/ 5681998 w 5760720"/>
                <a:gd name="connsiteY2" fmla="*/ 0 h 472320"/>
                <a:gd name="connsiteX3" fmla="*/ 5760720 w 5760720"/>
                <a:gd name="connsiteY3" fmla="*/ 78722 h 472320"/>
                <a:gd name="connsiteX4" fmla="*/ 5760720 w 5760720"/>
                <a:gd name="connsiteY4" fmla="*/ 393598 h 472320"/>
                <a:gd name="connsiteX5" fmla="*/ 5681998 w 5760720"/>
                <a:gd name="connsiteY5" fmla="*/ 472320 h 472320"/>
                <a:gd name="connsiteX6" fmla="*/ 78722 w 5760720"/>
                <a:gd name="connsiteY6" fmla="*/ 472320 h 472320"/>
                <a:gd name="connsiteX7" fmla="*/ 0 w 5760720"/>
                <a:gd name="connsiteY7" fmla="*/ 393598 h 472320"/>
                <a:gd name="connsiteX8" fmla="*/ 0 w 576072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2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681998" y="0"/>
                  </a:lnTo>
                  <a:cubicBezTo>
                    <a:pt x="5725475" y="0"/>
                    <a:pt x="5760720" y="35245"/>
                    <a:pt x="5760720" y="78722"/>
                  </a:cubicBezTo>
                  <a:lnTo>
                    <a:pt x="5760720" y="393598"/>
                  </a:lnTo>
                  <a:cubicBezTo>
                    <a:pt x="5760720" y="437075"/>
                    <a:pt x="5725475" y="472320"/>
                    <a:pt x="568199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rgbClr val="989AA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99" tIns="23057" rIns="240799" bIns="23057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Laggards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5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28E5BF-44F4-4BDE-8FD0-5ED998D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392" y="2564904"/>
            <a:ext cx="22628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Market segments</a:t>
            </a:r>
            <a:br>
              <a:rPr lang="en-AU" dirty="0"/>
            </a:br>
            <a:r>
              <a:rPr lang="en-AU" dirty="0"/>
              <a:t>(cont’d)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CC197-F8DB-4F29-B94B-3A407A44A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7345"/>
            <a:ext cx="7523786" cy="61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28E5BF-44F4-4BDE-8FD0-5ED998D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392" y="2564904"/>
            <a:ext cx="22628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Market segments</a:t>
            </a:r>
            <a:br>
              <a:rPr lang="en-AU" dirty="0"/>
            </a:br>
            <a:r>
              <a:rPr lang="en-AU" dirty="0"/>
              <a:t>(cont’d)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6E4E5-3A1D-404F-9D08-09476B33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16632"/>
            <a:ext cx="7997923" cy="62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402144" cy="1325563"/>
          </a:xfrm>
        </p:spPr>
        <p:txBody>
          <a:bodyPr/>
          <a:lstStyle/>
          <a:p>
            <a:r>
              <a:rPr lang="en-AU" dirty="0"/>
              <a:t>Awareness of changing segments is vital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F9328-AAD4-464E-BC7F-FDE2871FA99B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8930208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strategies are required to strengthen a company’s business model as a market develops.</a:t>
            </a:r>
          </a:p>
          <a:p>
            <a:pPr lvl="1"/>
            <a:r>
              <a:rPr lang="en-US" dirty="0"/>
              <a:t>Customers in each segment have very different needs.</a:t>
            </a:r>
          </a:p>
          <a:p>
            <a:pPr lvl="1"/>
            <a:r>
              <a:rPr lang="en-US" dirty="0" err="1"/>
              <a:t>Monetising</a:t>
            </a:r>
            <a:r>
              <a:rPr lang="en-US" dirty="0"/>
              <a:t> models need to change with each new segment </a:t>
            </a:r>
          </a:p>
          <a:p>
            <a:r>
              <a:rPr lang="en-US" dirty="0"/>
              <a:t>Competitive chasm: Transition between the embryonic stage and the growth stage (mass market).</a:t>
            </a:r>
          </a:p>
          <a:p>
            <a:pPr lvl="1"/>
            <a:r>
              <a:rPr lang="en-US" dirty="0"/>
              <a:t>Failure to do so results in the company going out of business or being forced to sell in the ‘shake-out’ stage.</a:t>
            </a:r>
          </a:p>
        </p:txBody>
      </p:sp>
    </p:spTree>
    <p:extLst>
      <p:ext uri="{BB962C8B-B14F-4D97-AF65-F5344CB8AC3E}">
        <p14:creationId xmlns:p14="http://schemas.microsoft.com/office/powerpoint/2010/main" val="33480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-96688" y="3651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Crossing the chasm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E1EC0-C38D-419A-9B40-0645F030A4C4}"/>
              </a:ext>
            </a:extLst>
          </p:cNvPr>
          <p:cNvGrpSpPr/>
          <p:nvPr/>
        </p:nvGrpSpPr>
        <p:grpSpPr>
          <a:xfrm>
            <a:off x="1919885" y="1412777"/>
            <a:ext cx="4171590" cy="4558130"/>
            <a:chOff x="533438" y="1649093"/>
            <a:chExt cx="3667534" cy="4321813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82440222-CE55-4843-838E-96EA79D30C29}"/>
                </a:ext>
              </a:extLst>
            </p:cNvPr>
            <p:cNvSpPr/>
            <p:nvPr/>
          </p:nvSpPr>
          <p:spPr>
            <a:xfrm>
              <a:off x="533438" y="1649093"/>
              <a:ext cx="3667534" cy="789307"/>
            </a:xfrm>
            <a:custGeom>
              <a:avLst/>
              <a:gdLst>
                <a:gd name="connsiteX0" fmla="*/ 0 w 3667534"/>
                <a:gd name="connsiteY0" fmla="*/ 0 h 1467013"/>
                <a:gd name="connsiteX1" fmla="*/ 3667534 w 3667534"/>
                <a:gd name="connsiteY1" fmla="*/ 0 h 1467013"/>
                <a:gd name="connsiteX2" fmla="*/ 3667534 w 3667534"/>
                <a:gd name="connsiteY2" fmla="*/ 1467013 h 1467013"/>
                <a:gd name="connsiteX3" fmla="*/ 0 w 3667534"/>
                <a:gd name="connsiteY3" fmla="*/ 1467013 h 1467013"/>
                <a:gd name="connsiteX4" fmla="*/ 0 w 3667534"/>
                <a:gd name="connsiteY4" fmla="*/ 0 h 1467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534" h="1467013">
                  <a:moveTo>
                    <a:pt x="0" y="0"/>
                  </a:moveTo>
                  <a:lnTo>
                    <a:pt x="3667534" y="0"/>
                  </a:lnTo>
                  <a:lnTo>
                    <a:pt x="3667534" y="1467013"/>
                  </a:lnTo>
                  <a:lnTo>
                    <a:pt x="0" y="146701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0" kern="1200" dirty="0">
                  <a:latin typeface="Calibri" panose="020F0502020204030204" pitchFamily="34" charset="0"/>
                </a:rPr>
                <a:t>Innovators and early adopters </a:t>
              </a:r>
              <a:endParaRPr lang="en-US" sz="22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6AB231A-714D-4A58-9AB5-EE4DA5804CCD}"/>
                </a:ext>
              </a:extLst>
            </p:cNvPr>
            <p:cNvSpPr/>
            <p:nvPr/>
          </p:nvSpPr>
          <p:spPr>
            <a:xfrm>
              <a:off x="533438" y="2438400"/>
              <a:ext cx="3667534" cy="3532506"/>
            </a:xfrm>
            <a:custGeom>
              <a:avLst/>
              <a:gdLst>
                <a:gd name="connsiteX0" fmla="*/ 0 w 3667534"/>
                <a:gd name="connsiteY0" fmla="*/ 0 h 2854800"/>
                <a:gd name="connsiteX1" fmla="*/ 3667534 w 3667534"/>
                <a:gd name="connsiteY1" fmla="*/ 0 h 2854800"/>
                <a:gd name="connsiteX2" fmla="*/ 3667534 w 3667534"/>
                <a:gd name="connsiteY2" fmla="*/ 2854800 h 2854800"/>
                <a:gd name="connsiteX3" fmla="*/ 0 w 3667534"/>
                <a:gd name="connsiteY3" fmla="*/ 2854800 h 2854800"/>
                <a:gd name="connsiteX4" fmla="*/ 0 w 3667534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534" h="2854800">
                  <a:moveTo>
                    <a:pt x="0" y="0"/>
                  </a:moveTo>
                  <a:lnTo>
                    <a:pt x="3667534" y="0"/>
                  </a:lnTo>
                  <a:lnTo>
                    <a:pt x="3667534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Technologically sophisticated and willing to tolerate the limitations of the product.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Reached through </a:t>
              </a:r>
              <a:r>
                <a:rPr lang="en-US" sz="2100" kern="1200" dirty="0" err="1">
                  <a:latin typeface="Calibri" panose="020F0502020204030204" pitchFamily="34" charset="0"/>
                </a:rPr>
                <a:t>specialised</a:t>
              </a:r>
              <a:r>
                <a:rPr lang="en-US" sz="2100" kern="1200" dirty="0">
                  <a:latin typeface="Calibri" panose="020F0502020204030204" pitchFamily="34" charset="0"/>
                </a:rPr>
                <a:t> distribution channels.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Companies produce small quantities of product that are priced high.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E7825-0B61-4356-BF99-851FFC48E2F1}"/>
              </a:ext>
            </a:extLst>
          </p:cNvPr>
          <p:cNvGrpSpPr/>
          <p:nvPr/>
        </p:nvGrpSpPr>
        <p:grpSpPr>
          <a:xfrm>
            <a:off x="6100874" y="1412777"/>
            <a:ext cx="4171590" cy="4558130"/>
            <a:chOff x="4714427" y="1649093"/>
            <a:chExt cx="3667534" cy="432181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BC6668-1893-4873-A5B4-FAD279340A57}"/>
                </a:ext>
              </a:extLst>
            </p:cNvPr>
            <p:cNvSpPr/>
            <p:nvPr/>
          </p:nvSpPr>
          <p:spPr>
            <a:xfrm>
              <a:off x="4714427" y="1649093"/>
              <a:ext cx="3667534" cy="789307"/>
            </a:xfrm>
            <a:custGeom>
              <a:avLst/>
              <a:gdLst>
                <a:gd name="connsiteX0" fmla="*/ 0 w 3667534"/>
                <a:gd name="connsiteY0" fmla="*/ 0 h 1467013"/>
                <a:gd name="connsiteX1" fmla="*/ 3667534 w 3667534"/>
                <a:gd name="connsiteY1" fmla="*/ 0 h 1467013"/>
                <a:gd name="connsiteX2" fmla="*/ 3667534 w 3667534"/>
                <a:gd name="connsiteY2" fmla="*/ 1467013 h 1467013"/>
                <a:gd name="connsiteX3" fmla="*/ 0 w 3667534"/>
                <a:gd name="connsiteY3" fmla="*/ 1467013 h 1467013"/>
                <a:gd name="connsiteX4" fmla="*/ 0 w 3667534"/>
                <a:gd name="connsiteY4" fmla="*/ 0 h 1467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534" h="1467013">
                  <a:moveTo>
                    <a:pt x="0" y="0"/>
                  </a:moveTo>
                  <a:lnTo>
                    <a:pt x="3667534" y="0"/>
                  </a:lnTo>
                  <a:lnTo>
                    <a:pt x="3667534" y="1467013"/>
                  </a:lnTo>
                  <a:lnTo>
                    <a:pt x="0" y="146701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>
                  <a:latin typeface="Calibri" panose="020F0502020204030204" pitchFamily="34" charset="0"/>
                </a:rPr>
                <a:t>Early majority</a:t>
              </a: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8D57537-36A8-480B-93CB-48D0471BF71A}"/>
                </a:ext>
              </a:extLst>
            </p:cNvPr>
            <p:cNvSpPr/>
            <p:nvPr/>
          </p:nvSpPr>
          <p:spPr>
            <a:xfrm>
              <a:off x="4714427" y="2438400"/>
              <a:ext cx="3667534" cy="3532506"/>
            </a:xfrm>
            <a:custGeom>
              <a:avLst/>
              <a:gdLst>
                <a:gd name="connsiteX0" fmla="*/ 0 w 3667534"/>
                <a:gd name="connsiteY0" fmla="*/ 0 h 2854800"/>
                <a:gd name="connsiteX1" fmla="*/ 3667534 w 3667534"/>
                <a:gd name="connsiteY1" fmla="*/ 0 h 2854800"/>
                <a:gd name="connsiteX2" fmla="*/ 3667534 w 3667534"/>
                <a:gd name="connsiteY2" fmla="*/ 2854800 h 2854800"/>
                <a:gd name="connsiteX3" fmla="*/ 0 w 3667534"/>
                <a:gd name="connsiteY3" fmla="*/ 2854800 h 2854800"/>
                <a:gd name="connsiteX4" fmla="*/ 0 w 3667534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534" h="2854800">
                  <a:moveTo>
                    <a:pt x="0" y="0"/>
                  </a:moveTo>
                  <a:lnTo>
                    <a:pt x="3667534" y="0"/>
                  </a:lnTo>
                  <a:lnTo>
                    <a:pt x="3667534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Appreciate value associated with ease of use and reliability.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Require mass-market distribution and mass-media advertising campaigns.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2100" kern="1200" dirty="0">
                  <a:latin typeface="Calibri" panose="020F0502020204030204" pitchFamily="34" charset="0"/>
                </a:rPr>
                <a:t>Require large-scale mass production to produce high quality products and services that are price competitive.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2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28E5BF-44F4-4BDE-8FD0-5ED998D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373" y="2564904"/>
            <a:ext cx="2453307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Smartphones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4BF68-DFA6-46E6-91A1-AF48351C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65125"/>
            <a:ext cx="7973958" cy="56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Factors that accelerate customer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9794304" cy="56052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advantage</a:t>
            </a:r>
          </a:p>
          <a:p>
            <a:pPr lvl="1"/>
            <a:r>
              <a:rPr lang="en-US" dirty="0"/>
              <a:t>Degree to which a new product is perceived as better at satisfying customer needs than the product is supersedes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Products perceived as complex and difficult to use will diffuse more slowly than those with superior functionality </a:t>
            </a:r>
          </a:p>
          <a:p>
            <a:r>
              <a:rPr lang="en-US" dirty="0"/>
              <a:t>Compatibility</a:t>
            </a:r>
          </a:p>
          <a:p>
            <a:pPr lvl="1"/>
            <a:r>
              <a:rPr lang="en-US" dirty="0"/>
              <a:t>Degree to which a new product is perceived as being consistent with the current needs or existing values of potential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/>
          <a:lstStyle/>
          <a:p>
            <a:r>
              <a:rPr lang="en-AU" dirty="0"/>
              <a:t>Factors that accelerate customer demand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9794304" cy="56052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Trialability </a:t>
            </a:r>
          </a:p>
          <a:p>
            <a:pPr lvl="1"/>
            <a:r>
              <a:rPr lang="en-US" dirty="0"/>
              <a:t>Degree to which potential customers can experiment with a new product during a ‘hands-on’ trial</a:t>
            </a:r>
          </a:p>
          <a:p>
            <a:r>
              <a:rPr lang="en-US" dirty="0"/>
              <a:t>Observability </a:t>
            </a:r>
          </a:p>
          <a:p>
            <a:pPr lvl="1"/>
            <a:r>
              <a:rPr lang="en-US" dirty="0"/>
              <a:t>Degree to which the results of using and enjoying a new product can be seen and appreciated by other people </a:t>
            </a:r>
          </a:p>
          <a:p>
            <a:r>
              <a:rPr lang="en-US" dirty="0"/>
              <a:t>Going viral </a:t>
            </a:r>
          </a:p>
          <a:p>
            <a:pPr lvl="1"/>
            <a:r>
              <a:rPr lang="en-US" dirty="0"/>
              <a:t>Lead adopters influence others to purchase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4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28E5BF-44F4-4BDE-8FD0-5ED998D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373" y="2564904"/>
            <a:ext cx="2453307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Maturity stage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39A85-E1AA-4BDC-AEBC-8AE22DC271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-99392"/>
            <a:ext cx="8466129" cy="66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9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Strategies to manage rivalry in mature stage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767408" y="2348880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Price signaling</a:t>
            </a:r>
          </a:p>
          <a:p>
            <a:pPr lvl="1"/>
            <a:r>
              <a:rPr lang="en-US" dirty="0"/>
              <a:t>Product and/or service increase and/or decrease</a:t>
            </a:r>
          </a:p>
          <a:p>
            <a:r>
              <a:rPr lang="en-US" dirty="0"/>
              <a:t>Non-price competition </a:t>
            </a:r>
          </a:p>
          <a:p>
            <a:pPr lvl="1"/>
            <a:r>
              <a:rPr lang="en-US" dirty="0"/>
              <a:t>Product and/or market expansion to deter new entrants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B0A7C-1134-438E-901B-1FEA6776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44" y="507283"/>
            <a:ext cx="8970712" cy="58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17D-291C-4978-BC18-21444D5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Factors causing industry to decline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9E6-E15F-4B49-9F76-EA00E77F2476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8153400" cy="3256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Slowing demand for products and services </a:t>
            </a:r>
          </a:p>
          <a:p>
            <a:r>
              <a:rPr lang="en-US" dirty="0"/>
              <a:t>High exit barriers</a:t>
            </a:r>
          </a:p>
          <a:p>
            <a:r>
              <a:rPr lang="en-US" dirty="0"/>
              <a:t>High fixed costs</a:t>
            </a:r>
          </a:p>
          <a:p>
            <a:r>
              <a:rPr lang="en-US" dirty="0"/>
              <a:t>Product </a:t>
            </a:r>
            <a:r>
              <a:rPr lang="en-US" dirty="0" err="1"/>
              <a:t>commoditisation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80FB-909A-4523-900F-A75817D8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335A1-3039-455D-AC71-392C6ACE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1395571"/>
            <a:ext cx="638090" cy="5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CFC2C-6FD4-4290-9A9B-5BFE61722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88640"/>
            <a:ext cx="6912633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5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17D-291C-4978-BC18-21444D55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8"/>
            <a:ext cx="10515600" cy="1325563"/>
          </a:xfrm>
        </p:spPr>
        <p:txBody>
          <a:bodyPr/>
          <a:lstStyle/>
          <a:p>
            <a:r>
              <a:rPr lang="en-AU" dirty="0"/>
              <a:t>Declining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9E6-E15F-4B49-9F76-EA00E77F2476}"/>
              </a:ext>
            </a:extLst>
          </p:cNvPr>
          <p:cNvSpPr txBox="1">
            <a:spLocks/>
          </p:cNvSpPr>
          <p:nvPr/>
        </p:nvSpPr>
        <p:spPr>
          <a:xfrm>
            <a:off x="859388" y="1440768"/>
            <a:ext cx="9073008" cy="39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Leadership strategy</a:t>
            </a:r>
            <a:r>
              <a:rPr lang="en-US" dirty="0"/>
              <a:t>: When a company develops strategies to become the dominant player in a declining industry.</a:t>
            </a:r>
          </a:p>
          <a:p>
            <a:r>
              <a:rPr lang="en-US" b="1" dirty="0"/>
              <a:t>Niche strategy</a:t>
            </a:r>
            <a:r>
              <a:rPr lang="en-US" dirty="0"/>
              <a:t>: When a company focuses on pockets of demand that are declining more slowly than the industry as a whole to maintain profitability.</a:t>
            </a:r>
          </a:p>
          <a:p>
            <a:r>
              <a:rPr lang="en-US" b="1" dirty="0"/>
              <a:t>Harvest strategy</a:t>
            </a:r>
            <a:r>
              <a:rPr lang="en-US" dirty="0"/>
              <a:t>: When a company reduces to a minimum the assets it employs in a business to reduce its cost structure and extract maximum profits from its investment.</a:t>
            </a:r>
          </a:p>
          <a:p>
            <a:r>
              <a:rPr lang="en-US" b="1" dirty="0"/>
              <a:t>Divestment strategy</a:t>
            </a:r>
            <a:r>
              <a:rPr lang="en-US" dirty="0"/>
              <a:t>: When a company decides to exit an industry by selling off its business assets to another company.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80FB-909A-4523-900F-A75817D8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7FE-C4A8-4B67-9B4A-F765018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73D8-7200-49F2-8065-527B2BCF68B3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9217024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Week 7 Post-class activities</a:t>
            </a:r>
          </a:p>
          <a:p>
            <a:pPr lvl="1"/>
            <a:r>
              <a:rPr lang="en-US" sz="2800" dirty="0"/>
              <a:t>Review guideline responses to discussion questions</a:t>
            </a:r>
          </a:p>
          <a:p>
            <a:pPr lvl="1"/>
            <a:r>
              <a:rPr lang="en-US" sz="2800" dirty="0"/>
              <a:t>Attempt Chapter 6 quiz in the online interactive textbook</a:t>
            </a:r>
          </a:p>
          <a:p>
            <a:r>
              <a:rPr lang="en-US" sz="3200" dirty="0"/>
              <a:t>Week 8: “</a:t>
            </a:r>
            <a:r>
              <a:rPr lang="en-AU" sz="3200" dirty="0"/>
              <a:t>Strategy and Technology</a:t>
            </a:r>
            <a:r>
              <a:rPr lang="en-US" sz="3200" dirty="0"/>
              <a:t>” Pre-class activities</a:t>
            </a:r>
          </a:p>
          <a:p>
            <a:pPr lvl="1"/>
            <a:r>
              <a:rPr lang="en-US" sz="2800" dirty="0"/>
              <a:t>Read Chapter 7 of the online interactive textbook</a:t>
            </a:r>
          </a:p>
          <a:p>
            <a:pPr lvl="1"/>
            <a:r>
              <a:rPr lang="en-US" sz="2800" dirty="0"/>
              <a:t>Watch the summary video for Week 8</a:t>
            </a:r>
          </a:p>
          <a:p>
            <a:pPr lvl="1"/>
            <a:r>
              <a:rPr lang="en-US" sz="2800" dirty="0"/>
              <a:t>Prepare responses to the Week 8 discussion questions</a:t>
            </a:r>
          </a:p>
          <a:p>
            <a:pPr lvl="1"/>
            <a:r>
              <a:rPr lang="en-US" sz="2800" dirty="0"/>
              <a:t>Read the article provided on Blackboard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2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0185"/>
            <a:ext cx="913345" cy="91660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695324" y="640185"/>
            <a:ext cx="9073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Alegreya Sans" charset="0"/>
                <a:ea typeface="Alegreya Sans" charset="0"/>
                <a:cs typeface="Alegreya Sans" charset="0"/>
              </a:rPr>
              <a:t>Three key concepts from last week </a:t>
            </a:r>
            <a:endParaRPr lang="en-AU" sz="4000" dirty="0">
              <a:latin typeface="Alegreya Sans" charset="0"/>
              <a:ea typeface="Alegreya Sans" charset="0"/>
              <a:cs typeface="Alegreya Sans" charset="0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839416" y="2348880"/>
            <a:ext cx="9577064" cy="30140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1: Broad and focus cost leadership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2: Broad and focus differentiation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3: Blue Ocean Strategy &amp; Value Innovation</a:t>
            </a:r>
          </a:p>
          <a:p>
            <a:pPr>
              <a:buFont typeface="Arial" charset="0"/>
              <a:buChar char="•"/>
            </a:pPr>
            <a:endParaRPr lang="en-AU" sz="3500" dirty="0">
              <a:latin typeface="Alegreya Sans" charset="0"/>
              <a:ea typeface="Alegreya Sans" charset="0"/>
              <a:cs typeface="Alegreya Sans" charset="0"/>
            </a:endParaRPr>
          </a:p>
          <a:p>
            <a:pPr marL="0" indent="0">
              <a:buNone/>
            </a:pPr>
            <a:endParaRPr lang="en-AU" sz="3500" dirty="0">
              <a:latin typeface="Alegreya Sans" charset="0"/>
              <a:ea typeface="Alegreya Sans" charset="0"/>
              <a:cs typeface="Alegrey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5324" y="640185"/>
            <a:ext cx="8208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AU" sz="4000" dirty="0">
              <a:latin typeface="Alegreya Sans Regular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7408" y="1700808"/>
            <a:ext cx="10585176" cy="3672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/>
              <a:t>Identify strategies in fragmented industries.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how fragmented industries can become more consolidated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Discuss strategies for companies competing in the different stages of the industry life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512C4-BCE8-4F74-88C6-578E2437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66" y="403710"/>
            <a:ext cx="670394" cy="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Fragmented industries (LO1)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839951"/>
            <a:ext cx="10398552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Composition is a large number of small and medium-sized companies.</a:t>
            </a:r>
          </a:p>
          <a:p>
            <a:r>
              <a:rPr lang="en-US" dirty="0"/>
              <a:t>Reasons for fragmentation</a:t>
            </a:r>
          </a:p>
          <a:p>
            <a:pPr lvl="1"/>
            <a:r>
              <a:rPr lang="en-US" dirty="0"/>
              <a:t>Lack of scale economies</a:t>
            </a:r>
          </a:p>
          <a:p>
            <a:pPr lvl="1"/>
            <a:r>
              <a:rPr lang="en-US" dirty="0"/>
              <a:t>Brand loyalty in the industry is primarily local</a:t>
            </a:r>
          </a:p>
          <a:p>
            <a:pPr lvl="1"/>
            <a:r>
              <a:rPr lang="en-US" dirty="0"/>
              <a:t>Low entry barriers due to lack of scale economies and national brand loyalty</a:t>
            </a:r>
          </a:p>
          <a:p>
            <a:r>
              <a:rPr lang="en-US" dirty="0"/>
              <a:t>Focus strategy (cost leader or differentiation) usually works best for a fragmented industry.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Consolidating a fragmented industry (LO2)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839951"/>
            <a:ext cx="10082336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Value innovation</a:t>
            </a:r>
            <a:r>
              <a:rPr lang="en-US" dirty="0"/>
              <a:t>: Defines value differently than established companies.</a:t>
            </a:r>
          </a:p>
          <a:p>
            <a:pPr lvl="1"/>
            <a:r>
              <a:rPr lang="en-US" dirty="0"/>
              <a:t>Offers the value at lowered cost through the creation of scale economies.</a:t>
            </a:r>
          </a:p>
          <a:p>
            <a:pPr lvl="1"/>
            <a:r>
              <a:rPr lang="en-US" dirty="0"/>
              <a:t>Offers the value at increased quality as a result of the cost savings</a:t>
            </a:r>
          </a:p>
          <a:p>
            <a:r>
              <a:rPr lang="en-US" b="1" dirty="0"/>
              <a:t>Chaining</a:t>
            </a:r>
            <a:r>
              <a:rPr lang="en-US" dirty="0"/>
              <a:t>: Obtaining the advantages of cost leadership by establishing a network of linked merchandising outlets.</a:t>
            </a:r>
          </a:p>
          <a:p>
            <a:pPr lvl="1"/>
            <a:r>
              <a:rPr lang="en-US" dirty="0"/>
              <a:t>Interconnected by information technology that functions as one large company.</a:t>
            </a:r>
          </a:p>
          <a:p>
            <a:pPr lvl="1"/>
            <a:r>
              <a:rPr lang="en-US" dirty="0"/>
              <a:t>Aids in building a national brand.</a:t>
            </a:r>
          </a:p>
          <a:p>
            <a:pPr lvl="1"/>
            <a:r>
              <a:rPr lang="en-US" dirty="0" err="1"/>
              <a:t>Standardised</a:t>
            </a:r>
            <a:r>
              <a:rPr lang="en-US" dirty="0"/>
              <a:t> operating procedures</a:t>
            </a:r>
          </a:p>
          <a:p>
            <a:pPr lvl="1"/>
            <a:r>
              <a:rPr lang="en-US" dirty="0"/>
              <a:t>Shared marketing arrangements 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Consolidating a fragmented industry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700808"/>
            <a:ext cx="10082336" cy="3821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Franchising</a:t>
            </a:r>
            <a:r>
              <a:rPr lang="en-US" sz="3200" dirty="0"/>
              <a:t>: Strategy in which franchisor grants the franchisee the right to use the franchisor’s name, reputation, and business model i</a:t>
            </a:r>
            <a:r>
              <a:rPr lang="en-US" sz="2800" dirty="0"/>
              <a:t>n return for a fee and a percentage of the profits.</a:t>
            </a:r>
          </a:p>
          <a:p>
            <a:pPr lvl="1"/>
            <a:r>
              <a:rPr lang="en-US" sz="2800" dirty="0"/>
              <a:t>Advantages</a:t>
            </a:r>
          </a:p>
          <a:p>
            <a:pPr marL="914400" lvl="2"/>
            <a:r>
              <a:rPr lang="en-US" sz="2400" dirty="0"/>
              <a:t>Finances the growth of the system, resulting in rapid expansion.</a:t>
            </a:r>
          </a:p>
          <a:p>
            <a:pPr marL="914400" lvl="2"/>
            <a:r>
              <a:rPr lang="en-US" sz="2400" dirty="0"/>
              <a:t>Franchisees have a strong incentive to ensure that the operations are run efficiently.</a:t>
            </a:r>
          </a:p>
          <a:p>
            <a:pPr marL="914400" lvl="2"/>
            <a:r>
              <a:rPr lang="en-US" sz="2400" dirty="0"/>
              <a:t>New offerings developed by a franchisee can be used to improve the performance of the entire system.</a:t>
            </a:r>
          </a:p>
          <a:p>
            <a:pPr marL="914400" lvl="2"/>
            <a:r>
              <a:rPr lang="en-US" sz="2400" dirty="0"/>
              <a:t>Transfers some risk to the business owner (franchisee)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Consolidating a fragmented industry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700808"/>
            <a:ext cx="10082336" cy="3821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Tight control of operations is not possible.</a:t>
            </a:r>
          </a:p>
          <a:p>
            <a:pPr lvl="1"/>
            <a:r>
              <a:rPr lang="en-US" dirty="0"/>
              <a:t>Major portion of the profit go to the franchisee.</a:t>
            </a:r>
          </a:p>
          <a:p>
            <a:pPr lvl="1"/>
            <a:r>
              <a:rPr lang="en-US" dirty="0"/>
              <a:t>When franchisees face a higher cost of capital, it raises system costs and lowers profitability.</a:t>
            </a:r>
          </a:p>
          <a:p>
            <a:r>
              <a:rPr lang="en-US" b="1" dirty="0"/>
              <a:t>Horizontal mergers</a:t>
            </a:r>
            <a:r>
              <a:rPr lang="en-US" dirty="0"/>
              <a:t>: Merging with or acquiring competitors and combining them into a single large enterprise.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78" y="-2865"/>
            <a:ext cx="10515600" cy="1325563"/>
          </a:xfrm>
        </p:spPr>
        <p:txBody>
          <a:bodyPr/>
          <a:lstStyle/>
          <a:p>
            <a:r>
              <a:rPr lang="en-AU" dirty="0"/>
              <a:t>Strategies in embryonic industries (LO3)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196752"/>
            <a:ext cx="11049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Initial product and service offering to market segment described as ‘innovators’</a:t>
            </a:r>
          </a:p>
          <a:p>
            <a:r>
              <a:rPr lang="en-US" sz="3200" dirty="0"/>
              <a:t>Next phase of product and service offering to market segment described as ‘early adopters’</a:t>
            </a:r>
          </a:p>
          <a:p>
            <a:r>
              <a:rPr lang="en-US" sz="3200" dirty="0"/>
              <a:t>Industry enters the growth stage when a mass market starts to develop for its products, that is, when large numbers of customers enter the market.</a:t>
            </a:r>
          </a:p>
          <a:p>
            <a:pPr lvl="1"/>
            <a:r>
              <a:rPr lang="en-US" sz="2800" dirty="0"/>
              <a:t>This occurs when:</a:t>
            </a:r>
          </a:p>
          <a:p>
            <a:pPr marL="914400" lvl="2"/>
            <a:r>
              <a:rPr lang="en-US" sz="2400" dirty="0"/>
              <a:t>Product value increases, due to ongoing technological progress and development of complementary products.</a:t>
            </a:r>
          </a:p>
          <a:p>
            <a:pPr marL="914400" lvl="2"/>
            <a:r>
              <a:rPr lang="en-US" sz="2400" dirty="0"/>
              <a:t>Production cost decreases, resulting in low prices and high demand.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-Lecture-Powerpoint-Wide" id="{36C34A59-0FCE-4B48-AFD6-999B8E495766}" vid="{FB529EDF-910C-EA48-BAD8-B0F8E64A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096a6c6e483470492af4895be8b3dec xmlns="e51882d4-269e-42f2-94f6-5ae6f52af9b3">
      <Terms xmlns="http://schemas.microsoft.com/office/infopath/2007/PartnerControls"/>
    </c096a6c6e483470492af4895be8b3dec>
    <DocumentOwner xmlns="c5c78d1f-defc-4b1c-8af9-d674b4a23ab6">
      <UserInfo>
        <DisplayName>Ruth Greenaway</DisplayName>
        <AccountId>176</AccountId>
        <AccountType/>
      </UserInfo>
    </DocumentOwner>
    <TaxKeywordTaxHTField xmlns="e51882d4-269e-42f2-94f6-5ae6f52af9b3">
      <Terms xmlns="http://schemas.microsoft.com/office/infopath/2007/PartnerControls"/>
    </TaxKeywordTaxHTField>
    <e65fbce3351f4ba0a81a57a402635cea xmlns="c5c78d1f-defc-4b1c-8af9-d674b4a23ab6" xsi:nil="true"/>
    <TaxCatchAll xmlns="c5c78d1f-defc-4b1c-8af9-d674b4a23ab6">
      <Value>375</Value>
    </TaxCatchAll>
    <o08f759975bc4502afb6e1a7e4ee6e1a xmlns="c5c78d1f-defc-4b1c-8af9-d674b4a23ab6" xsi:nil="true"/>
    <_dlc_DocId xmlns="c5c78d1f-defc-4b1c-8af9-d674b4a23ab6">MYUSC-11-8139</_dlc_DocId>
    <_dlc_DocIdUrl xmlns="c5c78d1f-defc-4b1c-8af9-d674b4a23ab6">
      <Url>https://my.usc.edu.au/_layouts/15/DocIdRedir.aspx?ID=MYUSC-11-8139</Url>
      <Description>MYUSC-11-8139</Description>
    </_dlc_DocIdUrl>
    <_dlc_DocIdPersistId xmlns="c5c78d1f-defc-4b1c-8af9-d674b4a23ab6">false</_dlc_DocIdPersistId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F5831D6222A4D8AEC1B4DD4A3FEBC" ma:contentTypeVersion="9" ma:contentTypeDescription="Create a new document." ma:contentTypeScope="" ma:versionID="1ed7d05f9034465c2f97ec73ab1be271">
  <xsd:schema xmlns:xsd="http://www.w3.org/2001/XMLSchema" xmlns:xs="http://www.w3.org/2001/XMLSchema" xmlns:p="http://schemas.microsoft.com/office/2006/metadata/properties" xmlns:ns2="c5c78d1f-defc-4b1c-8af9-d674b4a23ab6" xmlns:ns4="e51882d4-269e-42f2-94f6-5ae6f52af9b3" targetNamespace="http://schemas.microsoft.com/office/2006/metadata/properties" ma:root="true" ma:fieldsID="0e87886fff0df0b5e2ae411483d61a16" ns2:_="" ns4:_="">
    <xsd:import namespace="c5c78d1f-defc-4b1c-8af9-d674b4a23ab6"/>
    <xsd:import namespace="e51882d4-269e-42f2-94f6-5ae6f52af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Owner"/>
                <xsd:element ref="ns2:o08f759975bc4502afb6e1a7e4ee6e1a" minOccurs="0"/>
                <xsd:element ref="ns2:TaxCatchAll" minOccurs="0"/>
                <xsd:element ref="ns4:c096a6c6e483470492af4895be8b3dec" minOccurs="0"/>
                <xsd:element ref="ns4:TaxKeywordTaxHTField" minOccurs="0"/>
                <xsd:element ref="ns2:e65fbce3351f4ba0a81a57a402635c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8d1f-defc-4b1c-8af9-d674b4a23a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Owner" ma:index="11" ma:displayName="Document Owner" ma:description="Owner of the document" ma:internalName="Docum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08f759975bc4502afb6e1a7e4ee6e1a" ma:index="13" nillable="true" ma:displayName="Department Tag_0" ma:hidden="true" ma:internalName="o08f759975bc4502afb6e1a7e4ee6e1a">
      <xsd:simpleType>
        <xsd:restriction base="dms:Note"/>
      </xsd:simpleType>
    </xsd:element>
    <xsd:element name="TaxCatchAll" ma:index="14" nillable="true" ma:displayName="Taxonomy Catch All Column" ma:hidden="true" ma:list="{ee57f1e5-df9b-405d-b615-6d61113a8bad}" ma:internalName="TaxCatchAll" ma:showField="CatchAllData" ma:web="c5c78d1f-defc-4b1c-8af9-d674b4a23a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5fbce3351f4ba0a81a57a402635cea" ma:index="19" nillable="true" ma:displayName="Faculty Tag (News)_0" ma:internalName="e65fbce3351f4ba0a81a57a402635cea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882d4-269e-42f2-94f6-5ae6f52af9b3" elementFormDefault="qualified">
    <xsd:import namespace="http://schemas.microsoft.com/office/2006/documentManagement/types"/>
    <xsd:import namespace="http://schemas.microsoft.com/office/infopath/2007/PartnerControls"/>
    <xsd:element name="c096a6c6e483470492af4895be8b3dec" ma:index="16" nillable="true" ma:taxonomy="true" ma:internalName="c096a6c6e483470492af4895be8b3dec" ma:taxonomyFieldName="InformationArchitecture" ma:displayName="Information Architecture" ma:default="" ma:fieldId="{c096a6c6-e483-4704-92af-4895be8b3dec}" ma:taxonomyMulti="true" ma:sspId="d66d362e-9eae-4f3a-943d-6536335b82e0" ma:termSetId="957a9b3d-8533-4a48-9799-0aa717ccd7e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68b561aa-60ae-45b9-8902-8348ca8f6e7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4A3EF2-A3A6-4F40-AA14-1CFC42E4E226}">
  <ds:schemaRefs>
    <ds:schemaRef ds:uri="http://schemas.microsoft.com/office/2006/metadata/properties"/>
    <ds:schemaRef ds:uri="http://schemas.microsoft.com/office/infopath/2007/PartnerControls"/>
    <ds:schemaRef ds:uri="e51882d4-269e-42f2-94f6-5ae6f52af9b3"/>
    <ds:schemaRef ds:uri="c5c78d1f-defc-4b1c-8af9-d674b4a23ab6"/>
  </ds:schemaRefs>
</ds:datastoreItem>
</file>

<file path=customXml/itemProps2.xml><?xml version="1.0" encoding="utf-8"?>
<ds:datastoreItem xmlns:ds="http://schemas.openxmlformats.org/officeDocument/2006/customXml" ds:itemID="{6D0FD246-7F6A-4612-8EB4-FDD48DFCFE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7497185-1B07-4EC9-BF18-713AB69BA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78d1f-defc-4b1c-8af9-d674b4a23ab6"/>
    <ds:schemaRef ds:uri="e51882d4-269e-42f2-94f6-5ae6f52af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5C8FC10-379C-44CD-98D8-BB33D91B8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USC-Teaching-Lecture-Powerpoint-Wide</Template>
  <TotalTime>3183</TotalTime>
  <Words>1210</Words>
  <Application>Microsoft Office PowerPoint</Application>
  <PresentationFormat>Widescreen</PresentationFormat>
  <Paragraphs>135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Alegreya Sans</vt:lpstr>
      <vt:lpstr>Alegreya Sans Medium</vt:lpstr>
      <vt:lpstr>Alegreya Sans Regular</vt:lpstr>
      <vt:lpstr>Arial</vt:lpstr>
      <vt:lpstr>Calibri</vt:lpstr>
      <vt:lpstr>Calibri Light</vt:lpstr>
      <vt:lpstr>Roboto</vt:lpstr>
      <vt:lpstr>Tahoma</vt:lpstr>
      <vt:lpstr>Office Theme</vt:lpstr>
      <vt:lpstr>Business Level Strategy  and the Industry Environment Week 7, Chapter 6, 2020</vt:lpstr>
      <vt:lpstr>PowerPoint Presentation</vt:lpstr>
      <vt:lpstr>PowerPoint Presentation</vt:lpstr>
      <vt:lpstr>PowerPoint Presentation</vt:lpstr>
      <vt:lpstr>Fragmented industries (LO1)</vt:lpstr>
      <vt:lpstr>Consolidating a fragmented industry (LO2) </vt:lpstr>
      <vt:lpstr>Consolidating a fragmented industry (cont’d) </vt:lpstr>
      <vt:lpstr>Consolidating a fragmented industry (cont’d) </vt:lpstr>
      <vt:lpstr>Strategies in embryonic industries (LO3) </vt:lpstr>
      <vt:lpstr>PowerPoint Presentation</vt:lpstr>
      <vt:lpstr>Ballantynes, Christchurch, New Zealand </vt:lpstr>
      <vt:lpstr>Market segments – embryonic and growth stages</vt:lpstr>
      <vt:lpstr>Market segments (cont’d)</vt:lpstr>
      <vt:lpstr>Market segments (cont’d)</vt:lpstr>
      <vt:lpstr>Awareness of changing segments is vital </vt:lpstr>
      <vt:lpstr>PowerPoint Presentation</vt:lpstr>
      <vt:lpstr>Smartphones example</vt:lpstr>
      <vt:lpstr>Factors that accelerate customer demand</vt:lpstr>
      <vt:lpstr>Factors that accelerate customer demand (cont’d)</vt:lpstr>
      <vt:lpstr>Maturity stage</vt:lpstr>
      <vt:lpstr>Strategies to manage rivalry in mature stage </vt:lpstr>
      <vt:lpstr>PowerPoint Presentation</vt:lpstr>
      <vt:lpstr>Factors causing industry to decline</vt:lpstr>
      <vt:lpstr>PowerPoint Presentation</vt:lpstr>
      <vt:lpstr>Declining industries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and the Curriculum Design PrinciplesTemplate</dc:title>
  <dc:creator>Anita Jones</dc:creator>
  <cp:lastModifiedBy>Bianka Sabert</cp:lastModifiedBy>
  <cp:revision>162</cp:revision>
  <dcterms:created xsi:type="dcterms:W3CDTF">2017-07-17T00:19:56Z</dcterms:created>
  <dcterms:modified xsi:type="dcterms:W3CDTF">2020-04-26T00:48:44Z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0x010100572F5831D6222A4D8AEC1B4DD4A3FEBC</vt:lpwstr>
  </property>
  <property fmtid="{D5CDD505-2E9C-101B-9397-08002B2CF9AE}" pid="3" name="_dlc_DocIdItemGuid">
    <vt:lpwstr>60f9df1e-1424-44e8-a538-8b746b6225ab</vt:lpwstr>
  </property>
  <property fmtid="{D5CDD505-2E9C-101B-9397-08002B2CF9AE}" pid="4" name="News_x002d_FacultyTag">
    <vt:lpwstr/>
  </property>
  <property fmtid="{D5CDD505-2E9C-101B-9397-08002B2CF9AE}" pid="5" name="DepartmentTag">
    <vt:lpwstr>375;#Centre for Support and Advancement of Learning and Teaching|3f1d4e74-e16d-4f68-bcc8-311b3cedfa41</vt:lpwstr>
  </property>
  <property fmtid="{D5CDD505-2E9C-101B-9397-08002B2CF9AE}" pid="6" name="InformationArchitecture">
    <vt:lpwstr/>
  </property>
  <property fmtid="{D5CDD505-2E9C-101B-9397-08002B2CF9AE}" pid="7" name="Document Owner">
    <vt:lpwstr>176</vt:lpwstr>
  </property>
  <property fmtid="{D5CDD505-2E9C-101B-9397-08002B2CF9AE}" pid="8" name="TaxKeyword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  <property fmtid="{D5CDD505-2E9C-101B-9397-08002B2CF9AE}" pid="12" name="o08f759975bc4502afb6e1a7e4ee6e1a0">
    <vt:lpwstr>Centre for Support and Advancement of Learning and Teaching|3f1d4e74-e16d-4f68-bcc8-311b3cedfa41</vt:lpwstr>
  </property>
  <property fmtid="{D5CDD505-2E9C-101B-9397-08002B2CF9AE}" pid="13" name="News-FacultyTag">
    <vt:lpwstr/>
  </property>
</Properties>
</file>