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8" r:id="rId3"/>
    <p:sldId id="260" r:id="rId4"/>
    <p:sldId id="257" r:id="rId5"/>
    <p:sldId id="259"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11"/>
    <p:restoredTop sz="83401"/>
  </p:normalViewPr>
  <p:slideViewPr>
    <p:cSldViewPr snapToGrid="0" snapToObjects="1">
      <p:cViewPr>
        <p:scale>
          <a:sx n="108" d="100"/>
          <a:sy n="108" d="100"/>
        </p:scale>
        <p:origin x="107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332C4-8E49-3746-BE94-BB728F1D57FE}" type="datetimeFigureOut">
              <a:rPr lang="en-US" smtClean="0"/>
              <a:t>12/17/21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F6E55-EF1B-8B42-B2C8-2CCE0C1141EE}" type="slidenum">
              <a:rPr lang="en-US" smtClean="0"/>
              <a:t>‹#›</a:t>
            </a:fld>
            <a:endParaRPr lang="en-US"/>
          </a:p>
        </p:txBody>
      </p:sp>
    </p:spTree>
    <p:extLst>
      <p:ext uri="{BB962C8B-B14F-4D97-AF65-F5344CB8AC3E}">
        <p14:creationId xmlns:p14="http://schemas.microsoft.com/office/powerpoint/2010/main" val="2225443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heguardian.com/education/2020/aug/13/almost-40-of-english-students-have-a-level-results-downgraded"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www.propublica.org/article/machine-bias-risk-assessments-in-criminal-sentencing" TargetMode="External"/><Relationship Id="rId5" Type="http://schemas.openxmlformats.org/officeDocument/2006/relationships/hyperlink" Target="https://www.technologyreview.com/2019/01/21/137783/algorithms-criminal-justice-ai/" TargetMode="External"/><Relationship Id="rId4" Type="http://schemas.openxmlformats.org/officeDocument/2006/relationships/hyperlink" Target="https://www.bbc.com/news/business-50365609"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9F6E55-EF1B-8B42-B2C8-2CCE0C1141EE}" type="slidenum">
              <a:rPr lang="en-US" smtClean="0"/>
              <a:t>2</a:t>
            </a:fld>
            <a:endParaRPr lang="en-US"/>
          </a:p>
        </p:txBody>
      </p:sp>
    </p:spTree>
    <p:extLst>
      <p:ext uri="{BB962C8B-B14F-4D97-AF65-F5344CB8AC3E}">
        <p14:creationId xmlns:p14="http://schemas.microsoft.com/office/powerpoint/2010/main" val="411397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9F6E55-EF1B-8B42-B2C8-2CCE0C1141EE}" type="slidenum">
              <a:rPr lang="en-US" smtClean="0"/>
              <a:t>3</a:t>
            </a:fld>
            <a:endParaRPr lang="en-US"/>
          </a:p>
        </p:txBody>
      </p:sp>
    </p:spTree>
    <p:extLst>
      <p:ext uri="{BB962C8B-B14F-4D97-AF65-F5344CB8AC3E}">
        <p14:creationId xmlns:p14="http://schemas.microsoft.com/office/powerpoint/2010/main" val="4171480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buFont typeface="Wingdings" pitchFamily="2" charset="2"/>
              <a:buChar char="v"/>
            </a:pPr>
            <a:r>
              <a:rPr lang="en-GB" dirty="0"/>
              <a:t>Governments and corporates uses artificial intelligence to take decisions that can have a significant impact on our lives. AI must be regulated to protect ourselves, and to use technology without manipulation or bias. Here's how it should be done.</a:t>
            </a:r>
          </a:p>
          <a:p>
            <a:pPr>
              <a:lnSpc>
                <a:spcPct val="120000"/>
              </a:lnSpc>
              <a:buFont typeface="Wingdings" pitchFamily="2" charset="2"/>
              <a:buChar char="v"/>
            </a:pPr>
            <a:r>
              <a:rPr lang="en-GB" dirty="0"/>
              <a:t>AI systems are threatening our fundamental rights. For example, algorithms that moderate content on social media platforms can restrict free speech in an unfair manner and influence public debate.</a:t>
            </a:r>
          </a:p>
          <a:p>
            <a:pPr>
              <a:lnSpc>
                <a:spcPct val="120000"/>
              </a:lnSpc>
              <a:buFont typeface="Wingdings" pitchFamily="2" charset="2"/>
              <a:buChar char="v"/>
            </a:pPr>
            <a:r>
              <a:rPr lang="en-GB" dirty="0"/>
              <a:t>Algorithms rely on massive sets of personal data, the collection, processing and storage of which frequently violates our data protection rights. Algorithmic bias can perpetuate existing structures of inequality in our societies and lead to discrimination and alienation of minorities.</a:t>
            </a:r>
          </a:p>
          <a:p>
            <a:pPr>
              <a:lnSpc>
                <a:spcPct val="120000"/>
              </a:lnSpc>
              <a:buFont typeface="Wingdings" pitchFamily="2" charset="2"/>
              <a:buChar char="v"/>
            </a:pPr>
            <a:r>
              <a:rPr lang="en-GB" dirty="0"/>
              <a:t>To prevent and protect us from these threats, AI must be regulated. Legislators across the globe have to this day failed to design laws that specifically regulate the use of AI. This allows profit-oriented companies to develop systems that may cause harm to individuals. Some of these systems already exist and are being used.  </a:t>
            </a:r>
            <a:endParaRPr lang="en-US" dirty="0"/>
          </a:p>
          <a:p>
            <a:endParaRPr lang="en-US" dirty="0"/>
          </a:p>
        </p:txBody>
      </p:sp>
      <p:sp>
        <p:nvSpPr>
          <p:cNvPr id="4" name="Slide Number Placeholder 3"/>
          <p:cNvSpPr>
            <a:spLocks noGrp="1"/>
          </p:cNvSpPr>
          <p:nvPr>
            <p:ph type="sldNum" sz="quarter" idx="5"/>
          </p:nvPr>
        </p:nvSpPr>
        <p:spPr/>
        <p:txBody>
          <a:bodyPr/>
          <a:lstStyle/>
          <a:p>
            <a:fld id="{A09F6E55-EF1B-8B42-B2C8-2CCE0C1141EE}" type="slidenum">
              <a:rPr lang="en-US" smtClean="0"/>
              <a:t>4</a:t>
            </a:fld>
            <a:endParaRPr lang="en-US"/>
          </a:p>
        </p:txBody>
      </p:sp>
    </p:spTree>
    <p:extLst>
      <p:ext uri="{BB962C8B-B14F-4D97-AF65-F5344CB8AC3E}">
        <p14:creationId xmlns:p14="http://schemas.microsoft.com/office/powerpoint/2010/main" val="1047681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First, because governments and companies use AI to take decisions that can have a significant impact on our lives. For example, algorithms that calculate school performance can have a devastating effect. In the UK, the Secretary of State for Education used an algorithm to determine the final exam grade of students across the country. The result: almost </a:t>
            </a:r>
            <a:r>
              <a:rPr lang="en-GB" sz="1200" b="0" i="0" kern="1200" dirty="0">
                <a:solidFill>
                  <a:schemeClr val="tx1"/>
                </a:solidFill>
                <a:effectLst/>
                <a:latin typeface="+mn-lt"/>
                <a:ea typeface="+mn-ea"/>
                <a:cs typeface="+mn-cs"/>
                <a:hlinkClick r:id="rId3"/>
              </a:rPr>
              <a:t>40 percent of students received lower grades</a:t>
            </a:r>
            <a:r>
              <a:rPr lang="en-GB" sz="1200" b="0" i="0" u="none" strike="noStrike" kern="1200" dirty="0">
                <a:solidFill>
                  <a:schemeClr val="tx1"/>
                </a:solidFill>
                <a:effectLst/>
                <a:latin typeface="+mn-lt"/>
                <a:ea typeface="+mn-ea"/>
                <a:cs typeface="+mn-cs"/>
              </a:rPr>
              <a:t> than grades previously issued by their teachers. In addition, the algorithm was not only inaccurate, but it also favoured students in private schools over those in public ones. AI has also shown its limitations in the private sector. In one case, a credit card introduced by tech giant Apple offered </a:t>
            </a:r>
            <a:r>
              <a:rPr lang="en-GB" sz="1200" b="0" i="0" kern="1200" dirty="0">
                <a:solidFill>
                  <a:schemeClr val="tx1"/>
                </a:solidFill>
                <a:effectLst/>
                <a:latin typeface="+mn-lt"/>
                <a:ea typeface="+mn-ea"/>
                <a:cs typeface="+mn-cs"/>
                <a:hlinkClick r:id="rId4"/>
              </a:rPr>
              <a:t>lower credit limits</a:t>
            </a:r>
            <a:r>
              <a:rPr lang="en-GB" sz="1200" b="0" i="0" u="none" strike="noStrike" kern="1200" dirty="0">
                <a:solidFill>
                  <a:schemeClr val="tx1"/>
                </a:solidFill>
                <a:effectLst/>
                <a:latin typeface="+mn-lt"/>
                <a:ea typeface="+mn-ea"/>
                <a:cs typeface="+mn-cs"/>
              </a:rPr>
              <a:t> for women than for men. AI systems that </a:t>
            </a:r>
            <a:r>
              <a:rPr lang="en-GB" sz="1200" b="0" i="0" kern="1200" dirty="0">
                <a:solidFill>
                  <a:schemeClr val="tx1"/>
                </a:solidFill>
                <a:effectLst/>
                <a:latin typeface="+mn-lt"/>
                <a:ea typeface="+mn-ea"/>
                <a:cs typeface="+mn-cs"/>
                <a:hlinkClick r:id="rId5"/>
              </a:rPr>
              <a:t>calculate the likelihood of recidivism</a:t>
            </a:r>
            <a:r>
              <a:rPr lang="en-GB" sz="1200" b="0" i="0" u="none" strike="noStrike" kern="1200" dirty="0">
                <a:solidFill>
                  <a:schemeClr val="tx1"/>
                </a:solidFill>
                <a:effectLst/>
                <a:latin typeface="+mn-lt"/>
                <a:ea typeface="+mn-ea"/>
                <a:cs typeface="+mn-cs"/>
              </a:rPr>
              <a:t> and determine </a:t>
            </a:r>
            <a:r>
              <a:rPr lang="en-GB" sz="1200" b="0" i="0" kern="1200" dirty="0">
                <a:solidFill>
                  <a:schemeClr val="tx1"/>
                </a:solidFill>
                <a:effectLst/>
                <a:latin typeface="+mn-lt"/>
                <a:ea typeface="+mn-ea"/>
                <a:cs typeface="+mn-cs"/>
                <a:hlinkClick r:id="rId6"/>
              </a:rPr>
              <a:t>length of prison sentences of defendants</a:t>
            </a:r>
            <a:r>
              <a:rPr lang="en-GB" sz="1200" b="0" i="0" u="none" strike="noStrike" kern="1200" dirty="0">
                <a:solidFill>
                  <a:schemeClr val="tx1"/>
                </a:solidFill>
                <a:effectLst/>
                <a:latin typeface="+mn-lt"/>
                <a:ea typeface="+mn-ea"/>
                <a:cs typeface="+mn-cs"/>
              </a:rPr>
              <a:t> can also significantly alter a person’s life. Without proper rules, the systems are more likely to be inaccurate and biased as companies have less incentive to invest in safety measures and assure the quality and unbiased nature of its data.</a:t>
            </a:r>
            <a:endParaRPr lang="en-US" dirty="0"/>
          </a:p>
        </p:txBody>
      </p:sp>
      <p:sp>
        <p:nvSpPr>
          <p:cNvPr id="4" name="Slide Number Placeholder 3"/>
          <p:cNvSpPr>
            <a:spLocks noGrp="1"/>
          </p:cNvSpPr>
          <p:nvPr>
            <p:ph type="sldNum" sz="quarter" idx="5"/>
          </p:nvPr>
        </p:nvSpPr>
        <p:spPr/>
        <p:txBody>
          <a:bodyPr/>
          <a:lstStyle/>
          <a:p>
            <a:fld id="{A09F6E55-EF1B-8B42-B2C8-2CCE0C1141EE}" type="slidenum">
              <a:rPr lang="en-US" smtClean="0"/>
              <a:t>5</a:t>
            </a:fld>
            <a:endParaRPr lang="en-US"/>
          </a:p>
        </p:txBody>
      </p:sp>
    </p:spTree>
    <p:extLst>
      <p:ext uri="{BB962C8B-B14F-4D97-AF65-F5344CB8AC3E}">
        <p14:creationId xmlns:p14="http://schemas.microsoft.com/office/powerpoint/2010/main" val="1164628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9F6E55-EF1B-8B42-B2C8-2CCE0C1141EE}" type="slidenum">
              <a:rPr lang="en-US" smtClean="0"/>
              <a:t>6</a:t>
            </a:fld>
            <a:endParaRPr lang="en-US"/>
          </a:p>
        </p:txBody>
      </p:sp>
    </p:spTree>
    <p:extLst>
      <p:ext uri="{BB962C8B-B14F-4D97-AF65-F5344CB8AC3E}">
        <p14:creationId xmlns:p14="http://schemas.microsoft.com/office/powerpoint/2010/main" val="3281402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AI regulation must, at a minimum, contain the following safeguards:</a:t>
            </a:r>
          </a:p>
          <a:p>
            <a:pPr>
              <a:buFont typeface="Wingdings" pitchFamily="2" charset="2"/>
              <a:buChar char="v"/>
            </a:pPr>
            <a:r>
              <a:rPr lang="en-GB" dirty="0"/>
              <a:t> it must prohibit technologies that violate our fundamental rights, such as biometric mass surveillance or predictive policing systems. The prohibition should not contain exceptions that allow corporations or public authorities to use them “under certain conditions.</a:t>
            </a:r>
          </a:p>
          <a:p>
            <a:pPr>
              <a:buFont typeface="Wingdings" pitchFamily="2" charset="2"/>
              <a:buChar char="v"/>
            </a:pPr>
            <a:r>
              <a:rPr lang="en-GB" dirty="0"/>
              <a:t>there must be clear rules setting out exactly what companies have to make public about their products. Companies must provide a detailed description of the AI system itself. This includes information on the data it uses, the development process, the systems’ purpose and where and by whom it is used.</a:t>
            </a:r>
          </a:p>
          <a:p>
            <a:pPr>
              <a:buFont typeface="Wingdings" pitchFamily="2" charset="2"/>
              <a:buChar char="v"/>
            </a:pPr>
            <a:r>
              <a:rPr lang="en-GB" dirty="0"/>
              <a:t>individuals and organisations protecting consumers need to be able to hold governments and corporations responsible when there are problems. Existing rules on accountability must be adapted to recognise that decisions are made by an algorithm and not by the user. </a:t>
            </a:r>
          </a:p>
          <a:p>
            <a:pPr>
              <a:buFont typeface="Wingdings" pitchFamily="2" charset="2"/>
              <a:buChar char="v"/>
            </a:pPr>
            <a:r>
              <a:rPr lang="en-GB" dirty="0"/>
              <a:t>new regulations must make sure that there is a regulator to check that companies and the authorities are following the rules properly.</a:t>
            </a:r>
          </a:p>
          <a:p>
            <a:pPr>
              <a:buFont typeface="Wingdings" pitchFamily="2" charset="2"/>
              <a:buChar char="v"/>
            </a:pPr>
            <a:r>
              <a:rPr lang="en-GB" dirty="0"/>
              <a:t>AI regulation should also contain safeguards to protect the most vulnerable. It should set up a system that allows people who have been harmed by AI systems to make a complaint and get compensation. And workers should have the right to take action against invasive AI systems used by their employer without fear of retaliation.</a:t>
            </a:r>
            <a:endParaRPr lang="en-US" dirty="0"/>
          </a:p>
          <a:p>
            <a:endParaRPr lang="en-US" dirty="0"/>
          </a:p>
        </p:txBody>
      </p:sp>
      <p:sp>
        <p:nvSpPr>
          <p:cNvPr id="4" name="Slide Number Placeholder 3"/>
          <p:cNvSpPr>
            <a:spLocks noGrp="1"/>
          </p:cNvSpPr>
          <p:nvPr>
            <p:ph type="sldNum" sz="quarter" idx="5"/>
          </p:nvPr>
        </p:nvSpPr>
        <p:spPr/>
        <p:txBody>
          <a:bodyPr/>
          <a:lstStyle/>
          <a:p>
            <a:fld id="{A09F6E55-EF1B-8B42-B2C8-2CCE0C1141EE}" type="slidenum">
              <a:rPr lang="en-US" smtClean="0"/>
              <a:t>7</a:t>
            </a:fld>
            <a:endParaRPr lang="en-US"/>
          </a:p>
        </p:txBody>
      </p:sp>
    </p:spTree>
    <p:extLst>
      <p:ext uri="{BB962C8B-B14F-4D97-AF65-F5344CB8AC3E}">
        <p14:creationId xmlns:p14="http://schemas.microsoft.com/office/powerpoint/2010/main" val="1956689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9F6E55-EF1B-8B42-B2C8-2CCE0C1141EE}" type="slidenum">
              <a:rPr lang="en-US" smtClean="0"/>
              <a:t>8</a:t>
            </a:fld>
            <a:endParaRPr lang="en-US"/>
          </a:p>
        </p:txBody>
      </p:sp>
    </p:spTree>
    <p:extLst>
      <p:ext uri="{BB962C8B-B14F-4D97-AF65-F5344CB8AC3E}">
        <p14:creationId xmlns:p14="http://schemas.microsoft.com/office/powerpoint/2010/main" val="1296075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12/17/21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12/17/21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12/17/21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12/17/21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12/17/21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12/17/21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bot operating a machine">
            <a:extLst>
              <a:ext uri="{FF2B5EF4-FFF2-40B4-BE49-F238E27FC236}">
                <a16:creationId xmlns:a16="http://schemas.microsoft.com/office/drawing/2014/main" id="{976B1B4D-18DA-4901-B4EF-8D38215B515D}"/>
              </a:ext>
            </a:extLst>
          </p:cNvPr>
          <p:cNvPicPr>
            <a:picLocks noChangeAspect="1"/>
          </p:cNvPicPr>
          <p:nvPr/>
        </p:nvPicPr>
        <p:blipFill rotWithShape="1">
          <a:blip r:embed="rId2">
            <a:alphaModFix amt="40000"/>
          </a:blip>
          <a:srcRect t="20625" r="9091" b="12748"/>
          <a:stretch/>
        </p:blipFill>
        <p:spPr>
          <a:xfrm>
            <a:off x="20" y="10"/>
            <a:ext cx="12191980" cy="6857990"/>
          </a:xfrm>
          <a:prstGeom prst="rect">
            <a:avLst/>
          </a:prstGeom>
        </p:spPr>
      </p:pic>
      <p:sp>
        <p:nvSpPr>
          <p:cNvPr id="2" name="Title 1">
            <a:extLst>
              <a:ext uri="{FF2B5EF4-FFF2-40B4-BE49-F238E27FC236}">
                <a16:creationId xmlns:a16="http://schemas.microsoft.com/office/drawing/2014/main" id="{687BC701-12F2-1A4E-B1B3-C84FE04E78CF}"/>
              </a:ext>
            </a:extLst>
          </p:cNvPr>
          <p:cNvSpPr>
            <a:spLocks noGrp="1"/>
          </p:cNvSpPr>
          <p:nvPr>
            <p:ph type="ctrTitle"/>
          </p:nvPr>
        </p:nvSpPr>
        <p:spPr>
          <a:xfrm>
            <a:off x="1154955" y="1143000"/>
            <a:ext cx="8825658" cy="3329581"/>
          </a:xfrm>
        </p:spPr>
        <p:txBody>
          <a:bodyPr>
            <a:normAutofit/>
          </a:bodyPr>
          <a:lstStyle/>
          <a:p>
            <a:pPr algn="just">
              <a:lnSpc>
                <a:spcPct val="90000"/>
              </a:lnSpc>
            </a:pPr>
            <a:r>
              <a:rPr lang="en-US" b="1" dirty="0">
                <a:solidFill>
                  <a:schemeClr val="tx1"/>
                </a:solidFill>
              </a:rPr>
              <a:t>How do we govern AI and Machine Learning</a:t>
            </a:r>
          </a:p>
        </p:txBody>
      </p:sp>
      <p:sp>
        <p:nvSpPr>
          <p:cNvPr id="3" name="Subtitle 2">
            <a:extLst>
              <a:ext uri="{FF2B5EF4-FFF2-40B4-BE49-F238E27FC236}">
                <a16:creationId xmlns:a16="http://schemas.microsoft.com/office/drawing/2014/main" id="{EB2801BB-B1E9-5543-AE7B-E7892DBB9D06}"/>
              </a:ext>
            </a:extLst>
          </p:cNvPr>
          <p:cNvSpPr>
            <a:spLocks noGrp="1"/>
          </p:cNvSpPr>
          <p:nvPr>
            <p:ph type="subTitle" idx="1"/>
          </p:nvPr>
        </p:nvSpPr>
        <p:spPr>
          <a:xfrm>
            <a:off x="1154955" y="4777380"/>
            <a:ext cx="8825658" cy="861420"/>
          </a:xfrm>
        </p:spPr>
        <p:txBody>
          <a:bodyPr>
            <a:normAutofit/>
          </a:bodyPr>
          <a:lstStyle/>
          <a:p>
            <a:r>
              <a:rPr lang="en-US" dirty="0">
                <a:solidFill>
                  <a:schemeClr val="tx1"/>
                </a:solidFill>
              </a:rPr>
              <a:t>Mujtaba khider</a:t>
            </a:r>
          </a:p>
        </p:txBody>
      </p:sp>
      <p:sp>
        <p:nvSpPr>
          <p:cNvPr id="25" name="Rectangle 24">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121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accent1">
              <a:alpha val="80000"/>
            </a:schemeClr>
          </a:solidFill>
          <a:ln>
            <a:noFill/>
          </a:ln>
        </p:spPr>
        <p:txBody>
          <a:bodyPr rtlCol="0" anchor="ctr"/>
          <a:lstStyle/>
          <a:p>
            <a:pPr algn="ctr"/>
            <a:endParaRPr lang="en-US">
              <a:solidFill>
                <a:schemeClr val="tx1">
                  <a:alpha val="20000"/>
                </a:schemeClr>
              </a:solidFill>
            </a:endParaRPr>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C5A5D13-17F9-8847-A572-D590B678405A}"/>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Content</a:t>
            </a:r>
          </a:p>
        </p:txBody>
      </p:sp>
      <p:sp>
        <p:nvSpPr>
          <p:cNvPr id="3" name="Content Placeholder 2">
            <a:extLst>
              <a:ext uri="{FF2B5EF4-FFF2-40B4-BE49-F238E27FC236}">
                <a16:creationId xmlns:a16="http://schemas.microsoft.com/office/drawing/2014/main" id="{68F0201B-12AB-694A-921B-D0EE7BC88A91}"/>
              </a:ext>
            </a:extLst>
          </p:cNvPr>
          <p:cNvSpPr>
            <a:spLocks noGrp="1"/>
          </p:cNvSpPr>
          <p:nvPr>
            <p:ph idx="1"/>
          </p:nvPr>
        </p:nvSpPr>
        <p:spPr>
          <a:xfrm>
            <a:off x="5204109" y="1645920"/>
            <a:ext cx="5919503" cy="4470821"/>
          </a:xfrm>
        </p:spPr>
        <p:txBody>
          <a:bodyPr>
            <a:normAutofit/>
          </a:bodyPr>
          <a:lstStyle/>
          <a:p>
            <a:r>
              <a:rPr lang="en-GB" b="1" dirty="0"/>
              <a:t>Definition</a:t>
            </a:r>
          </a:p>
          <a:p>
            <a:r>
              <a:rPr lang="en-GB" b="1" dirty="0"/>
              <a:t>Artificial Intelligence </a:t>
            </a:r>
          </a:p>
          <a:p>
            <a:r>
              <a:rPr lang="en-GB" b="1" dirty="0"/>
              <a:t>Why AI governance is necessary</a:t>
            </a:r>
          </a:p>
          <a:p>
            <a:r>
              <a:rPr lang="en-GB" b="1" dirty="0"/>
              <a:t>Why governments need to regulate AI</a:t>
            </a:r>
          </a:p>
          <a:p>
            <a:r>
              <a:rPr lang="en-GB" b="1" dirty="0"/>
              <a:t>What should AI regulation contain</a:t>
            </a:r>
          </a:p>
          <a:p>
            <a:r>
              <a:rPr lang="en-GB" b="1" dirty="0"/>
              <a:t>Conclusion</a:t>
            </a:r>
          </a:p>
          <a:p>
            <a:pPr marL="0" indent="0">
              <a:buNone/>
            </a:pPr>
            <a:endParaRPr lang="en-US" dirty="0"/>
          </a:p>
        </p:txBody>
      </p:sp>
    </p:spTree>
    <p:extLst>
      <p:ext uri="{BB962C8B-B14F-4D97-AF65-F5344CB8AC3E}">
        <p14:creationId xmlns:p14="http://schemas.microsoft.com/office/powerpoint/2010/main" val="34677870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0" name="Rectangle 1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A6C6861-47A7-0640-BD74-0BB9487DFE6E}"/>
              </a:ext>
            </a:extLst>
          </p:cNvPr>
          <p:cNvSpPr>
            <a:spLocks noGrp="1"/>
          </p:cNvSpPr>
          <p:nvPr>
            <p:ph type="title"/>
          </p:nvPr>
        </p:nvSpPr>
        <p:spPr>
          <a:xfrm>
            <a:off x="648930" y="629266"/>
            <a:ext cx="6188190" cy="1622321"/>
          </a:xfrm>
        </p:spPr>
        <p:txBody>
          <a:bodyPr>
            <a:normAutofit/>
          </a:bodyPr>
          <a:lstStyle/>
          <a:p>
            <a:r>
              <a:rPr lang="en-GB" b="1">
                <a:solidFill>
                  <a:srgbClr val="EBEBEB"/>
                </a:solidFill>
              </a:rPr>
              <a:t>Definition</a:t>
            </a:r>
            <a:endParaRPr lang="en-US">
              <a:solidFill>
                <a:srgbClr val="EBEBEB"/>
              </a:solidFill>
            </a:endParaRPr>
          </a:p>
        </p:txBody>
      </p:sp>
      <p:sp>
        <p:nvSpPr>
          <p:cNvPr id="21" name="Content Placeholder 4">
            <a:extLst>
              <a:ext uri="{FF2B5EF4-FFF2-40B4-BE49-F238E27FC236}">
                <a16:creationId xmlns:a16="http://schemas.microsoft.com/office/drawing/2014/main" id="{CFA81C8B-AFCA-5F43-900D-1D814E09261B}"/>
              </a:ext>
            </a:extLst>
          </p:cNvPr>
          <p:cNvSpPr>
            <a:spLocks noGrp="1"/>
          </p:cNvSpPr>
          <p:nvPr>
            <p:ph idx="1"/>
          </p:nvPr>
        </p:nvSpPr>
        <p:spPr>
          <a:xfrm>
            <a:off x="648930" y="2438400"/>
            <a:ext cx="6188189" cy="3785419"/>
          </a:xfrm>
        </p:spPr>
        <p:txBody>
          <a:bodyPr>
            <a:normAutofit/>
          </a:bodyPr>
          <a:lstStyle/>
          <a:p>
            <a:pPr>
              <a:lnSpc>
                <a:spcPct val="90000"/>
              </a:lnSpc>
            </a:pPr>
            <a:r>
              <a:rPr lang="en-GB" sz="1400" b="1">
                <a:solidFill>
                  <a:srgbClr val="FFFFFF"/>
                </a:solidFill>
              </a:rPr>
              <a:t>Artificial intelligence (AI)</a:t>
            </a:r>
          </a:p>
          <a:p>
            <a:pPr marL="0" indent="0">
              <a:lnSpc>
                <a:spcPct val="90000"/>
              </a:lnSpc>
              <a:buNone/>
            </a:pPr>
            <a:r>
              <a:rPr lang="en-GB" sz="1400">
                <a:solidFill>
                  <a:srgbClr val="FFFFFF"/>
                </a:solidFill>
              </a:rPr>
              <a:t>Artificial intelligence is a branch of computer science that seeks to simulate human intelligence in a machine. AI systems are powered by algorithms, using techniques such as machine learning and deep learning to demonstrate “intelligent” behaviour.</a:t>
            </a:r>
            <a:endParaRPr lang="en-GB" sz="1400" u="sng">
              <a:solidFill>
                <a:srgbClr val="FFFFFF"/>
              </a:solidFill>
            </a:endParaRPr>
          </a:p>
          <a:p>
            <a:pPr>
              <a:lnSpc>
                <a:spcPct val="90000"/>
              </a:lnSpc>
            </a:pPr>
            <a:endParaRPr lang="en-GB" sz="1400">
              <a:solidFill>
                <a:srgbClr val="FFFFFF"/>
              </a:solidFill>
            </a:endParaRPr>
          </a:p>
          <a:p>
            <a:pPr>
              <a:lnSpc>
                <a:spcPct val="90000"/>
              </a:lnSpc>
            </a:pPr>
            <a:r>
              <a:rPr lang="en-GB" sz="1400" b="1">
                <a:solidFill>
                  <a:srgbClr val="FFFFFF"/>
                </a:solidFill>
              </a:rPr>
              <a:t>Machine learning </a:t>
            </a:r>
          </a:p>
          <a:p>
            <a:pPr marL="0" indent="0">
              <a:lnSpc>
                <a:spcPct val="90000"/>
              </a:lnSpc>
              <a:buNone/>
            </a:pPr>
            <a:r>
              <a:rPr lang="en-GB" sz="1400">
                <a:solidFill>
                  <a:srgbClr val="FFFFFF"/>
                </a:solidFill>
              </a:rPr>
              <a:t>A computer “learns” when its software is able to successfully predict and react to unfolding scenarios based on previous outcomes. Machine learning refers to the process by which computers develop pattern recognition, or the ability to continuously learn from and make predictions based on data and can make adjustments without being specifically programmed to do so. </a:t>
            </a:r>
            <a:endParaRPr lang="en-US" sz="1400">
              <a:solidFill>
                <a:srgbClr val="FFFFFF"/>
              </a:solidFill>
            </a:endParaRPr>
          </a:p>
        </p:txBody>
      </p:sp>
      <p:sp>
        <p:nvSpPr>
          <p:cNvPr id="2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3" name="Picture 7" descr="Angle view of circuit shaped like a brain">
            <a:extLst>
              <a:ext uri="{FF2B5EF4-FFF2-40B4-BE49-F238E27FC236}">
                <a16:creationId xmlns:a16="http://schemas.microsoft.com/office/drawing/2014/main" id="{72E91DC1-5E2E-479E-A0E7-F3FE9255FBF2}"/>
              </a:ext>
            </a:extLst>
          </p:cNvPr>
          <p:cNvPicPr>
            <a:picLocks noChangeAspect="1"/>
          </p:cNvPicPr>
          <p:nvPr/>
        </p:nvPicPr>
        <p:blipFill rotWithShape="1">
          <a:blip r:embed="rId4"/>
          <a:srcRect l="24833" r="24688" b="1"/>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51722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EB623A8-4B91-C146-B828-09E02FC93C67}"/>
              </a:ext>
            </a:extLst>
          </p:cNvPr>
          <p:cNvSpPr>
            <a:spLocks noGrp="1"/>
          </p:cNvSpPr>
          <p:nvPr>
            <p:ph type="title"/>
          </p:nvPr>
        </p:nvSpPr>
        <p:spPr>
          <a:xfrm>
            <a:off x="653143" y="1645920"/>
            <a:ext cx="3522879" cy="4470821"/>
          </a:xfrm>
        </p:spPr>
        <p:txBody>
          <a:bodyPr>
            <a:normAutofit/>
          </a:bodyPr>
          <a:lstStyle/>
          <a:p>
            <a:r>
              <a:rPr lang="en-GB" b="1" dirty="0">
                <a:solidFill>
                  <a:srgbClr val="FFFFFF"/>
                </a:solidFill>
              </a:rPr>
              <a:t>Artificial Intelligence</a:t>
            </a:r>
            <a:br>
              <a:rPr lang="en-GB" b="1"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DD74D092-8769-944D-906F-AAFB48B8E972}"/>
              </a:ext>
            </a:extLst>
          </p:cNvPr>
          <p:cNvSpPr>
            <a:spLocks noGrp="1"/>
          </p:cNvSpPr>
          <p:nvPr>
            <p:ph idx="1"/>
          </p:nvPr>
        </p:nvSpPr>
        <p:spPr>
          <a:xfrm>
            <a:off x="5204109" y="1645920"/>
            <a:ext cx="5919503" cy="4470821"/>
          </a:xfrm>
        </p:spPr>
        <p:txBody>
          <a:bodyPr>
            <a:normAutofit/>
          </a:bodyPr>
          <a:lstStyle/>
          <a:p>
            <a:pPr>
              <a:lnSpc>
                <a:spcPct val="90000"/>
              </a:lnSpc>
              <a:buFont typeface="Wingdings" pitchFamily="2" charset="2"/>
              <a:buChar char="v"/>
            </a:pPr>
            <a:r>
              <a:rPr lang="en-GB" sz="1400" dirty="0"/>
              <a:t>Governments and corporates uses artificial intelligence to take decisions that can have a significant impact on our lives. AI must be regulated to protect ourselves, and to use technology without manipulation or bias. Here's how it should be done.</a:t>
            </a:r>
          </a:p>
          <a:p>
            <a:pPr>
              <a:lnSpc>
                <a:spcPct val="90000"/>
              </a:lnSpc>
              <a:buFont typeface="Wingdings" pitchFamily="2" charset="2"/>
              <a:buChar char="v"/>
            </a:pPr>
            <a:r>
              <a:rPr lang="en-GB" sz="1400" dirty="0"/>
              <a:t>AI systems are threatening our fundamental rights. For example, algorithms that moderate content on social media platforms can restrict free speech in an unfair manner and influence public debate.</a:t>
            </a:r>
          </a:p>
          <a:p>
            <a:pPr>
              <a:lnSpc>
                <a:spcPct val="90000"/>
              </a:lnSpc>
              <a:buFont typeface="Wingdings" pitchFamily="2" charset="2"/>
              <a:buChar char="v"/>
            </a:pPr>
            <a:r>
              <a:rPr lang="en-GB" sz="1400" dirty="0"/>
              <a:t>Algorithms rely on massive sets of personal data, the collection, processing and storage of which frequently violates our data privacy and protection rights. Algorithmic bias can perpetuate existing structures of inequality in our societies and lead to discrimination and alienation of certain groups.</a:t>
            </a:r>
          </a:p>
          <a:p>
            <a:pPr>
              <a:lnSpc>
                <a:spcPct val="90000"/>
              </a:lnSpc>
              <a:buFont typeface="Wingdings" pitchFamily="2" charset="2"/>
              <a:buChar char="v"/>
            </a:pPr>
            <a:r>
              <a:rPr lang="en-GB" sz="1400" dirty="0"/>
              <a:t>To prevent and protect us from these threats, AI must be regulated. Legislators across the globe have  failed to design laws that specifically regulate the use of AI. This allows profit-oriented companies to develop systems that may cause harm to individuals. Some of these systems already exist and are being used.  </a:t>
            </a:r>
            <a:endParaRPr lang="en-US" sz="1400" dirty="0"/>
          </a:p>
        </p:txBody>
      </p:sp>
    </p:spTree>
    <p:extLst>
      <p:ext uri="{BB962C8B-B14F-4D97-AF65-F5344CB8AC3E}">
        <p14:creationId xmlns:p14="http://schemas.microsoft.com/office/powerpoint/2010/main" val="256266064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8019393-CDA1-D640-99D5-0909D04D85DD}"/>
              </a:ext>
            </a:extLst>
          </p:cNvPr>
          <p:cNvSpPr>
            <a:spLocks noGrp="1"/>
          </p:cNvSpPr>
          <p:nvPr>
            <p:ph type="title"/>
          </p:nvPr>
        </p:nvSpPr>
        <p:spPr>
          <a:xfrm>
            <a:off x="653143" y="1645920"/>
            <a:ext cx="3522879" cy="2752825"/>
          </a:xfrm>
        </p:spPr>
        <p:txBody>
          <a:bodyPr>
            <a:normAutofit/>
          </a:bodyPr>
          <a:lstStyle/>
          <a:p>
            <a:r>
              <a:rPr lang="en-GB" b="1" dirty="0">
                <a:solidFill>
                  <a:schemeClr val="bg2"/>
                </a:solidFill>
              </a:rPr>
              <a:t>Why AI governance is necessary</a:t>
            </a:r>
            <a:br>
              <a:rPr lang="en-GB" b="1" dirty="0">
                <a:solidFill>
                  <a:schemeClr val="bg2"/>
                </a:solidFill>
              </a:rPr>
            </a:br>
            <a:endParaRPr lang="en-US" dirty="0">
              <a:solidFill>
                <a:schemeClr val="bg2"/>
              </a:solidFill>
            </a:endParaRPr>
          </a:p>
        </p:txBody>
      </p:sp>
      <p:sp>
        <p:nvSpPr>
          <p:cNvPr id="3" name="Content Placeholder 2">
            <a:extLst>
              <a:ext uri="{FF2B5EF4-FFF2-40B4-BE49-F238E27FC236}">
                <a16:creationId xmlns:a16="http://schemas.microsoft.com/office/drawing/2014/main" id="{C4000D0A-B6A8-2A48-9F9F-C19A3176ACBA}"/>
              </a:ext>
            </a:extLst>
          </p:cNvPr>
          <p:cNvSpPr>
            <a:spLocks noGrp="1"/>
          </p:cNvSpPr>
          <p:nvPr>
            <p:ph idx="1"/>
          </p:nvPr>
        </p:nvSpPr>
        <p:spPr>
          <a:xfrm>
            <a:off x="5204109" y="1645920"/>
            <a:ext cx="6269434" cy="4470821"/>
          </a:xfrm>
        </p:spPr>
        <p:txBody>
          <a:bodyPr>
            <a:normAutofit/>
          </a:bodyPr>
          <a:lstStyle/>
          <a:p>
            <a:pPr marL="0" indent="0">
              <a:buNone/>
            </a:pPr>
            <a:r>
              <a:rPr lang="en-GB" dirty="0"/>
              <a:t>We need to regulate AI for many reasons . However, there are two reasons to focus on. </a:t>
            </a:r>
          </a:p>
          <a:p>
            <a:pPr marL="0" indent="0">
              <a:buNone/>
            </a:pPr>
            <a:endParaRPr lang="en-GB" dirty="0"/>
          </a:p>
          <a:p>
            <a:r>
              <a:rPr lang="en-GB" dirty="0"/>
              <a:t>Governments and corporates use of AI in decision making. that impact our lives directly Hence, a regulations are required in order to maintain the public interest. </a:t>
            </a:r>
          </a:p>
          <a:p>
            <a:endParaRPr lang="en-GB" dirty="0"/>
          </a:p>
          <a:p>
            <a:r>
              <a:rPr lang="en-GB" dirty="0"/>
              <a:t>The necessity of the accountability for those who use the AI in the public and private sectors </a:t>
            </a:r>
            <a:endParaRPr lang="en-US" dirty="0"/>
          </a:p>
        </p:txBody>
      </p:sp>
    </p:spTree>
    <p:extLst>
      <p:ext uri="{BB962C8B-B14F-4D97-AF65-F5344CB8AC3E}">
        <p14:creationId xmlns:p14="http://schemas.microsoft.com/office/powerpoint/2010/main" val="529487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87E4204-E93C-417B-9ED0-F81552DE8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68E4A00-82CC-4AD0-B631-F820AEE40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5" name="Freeform 7">
            <a:extLst>
              <a:ext uri="{FF2B5EF4-FFF2-40B4-BE49-F238E27FC236}">
                <a16:creationId xmlns:a16="http://schemas.microsoft.com/office/drawing/2014/main" id="{463665DF-25B8-4EE2-8F85-921EF38BE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8019393-CDA1-D640-99D5-0909D04D85DD}"/>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lnSpc>
                <a:spcPct val="90000"/>
              </a:lnSpc>
            </a:pPr>
            <a:r>
              <a:rPr lang="en-US" sz="3600" b="0" i="0" kern="1200">
                <a:solidFill>
                  <a:srgbClr val="EBEBEB"/>
                </a:solidFill>
                <a:latin typeface="+mj-lt"/>
                <a:ea typeface="+mj-ea"/>
                <a:cs typeface="+mj-cs"/>
              </a:rPr>
              <a:t>Why governments need to regulate AI</a:t>
            </a:r>
          </a:p>
        </p:txBody>
      </p:sp>
      <p:sp useBgFill="1">
        <p:nvSpPr>
          <p:cNvPr id="77" name="Freeform: Shape 76">
            <a:extLst>
              <a:ext uri="{FF2B5EF4-FFF2-40B4-BE49-F238E27FC236}">
                <a16:creationId xmlns:a16="http://schemas.microsoft.com/office/drawing/2014/main" id="{B3378DC2-950E-4B63-B833-32DE4719A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TextBox 2">
            <a:extLst>
              <a:ext uri="{FF2B5EF4-FFF2-40B4-BE49-F238E27FC236}">
                <a16:creationId xmlns:a16="http://schemas.microsoft.com/office/drawing/2014/main" id="{0E66869C-B785-E64F-B19B-8D796CDA59A2}"/>
              </a:ext>
            </a:extLst>
          </p:cNvPr>
          <p:cNvSpPr txBox="1"/>
          <p:nvPr/>
        </p:nvSpPr>
        <p:spPr>
          <a:xfrm>
            <a:off x="648931" y="2548281"/>
            <a:ext cx="7153602" cy="3658689"/>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To prevent AI from doing things wrong (or doing wrong things), it is important for the developers to exercise more caution and care while creating these systems.</a:t>
            </a:r>
          </a:p>
          <a:p>
            <a:pPr>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it is necessary to transform AI ethics into laws, which will make regulating AI and its impact easier for governments and international entities </a:t>
            </a:r>
          </a:p>
        </p:txBody>
      </p:sp>
      <p:pic>
        <p:nvPicPr>
          <p:cNvPr id="1026" name="Picture 2" descr="regulating AI">
            <a:extLst>
              <a:ext uri="{FF2B5EF4-FFF2-40B4-BE49-F238E27FC236}">
                <a16:creationId xmlns:a16="http://schemas.microsoft.com/office/drawing/2014/main" id="{0D079DD2-1DEC-BC4A-B3B6-407D7A75532A}"/>
              </a:ext>
            </a:extLst>
          </p:cNvPr>
          <p:cNvPicPr>
            <a:picLocks noGrp="1" noChangeAspect="1" noChangeArrowheads="1"/>
          </p:cNvPicPr>
          <p:nvPr>
            <p:ph idx="1"/>
          </p:nvPr>
        </p:nvPicPr>
        <p:blipFill>
          <a:blip r:embed="rId3">
            <a:alphaModFix/>
            <a:extLst>
              <a:ext uri="{28A0092B-C50C-407E-A947-70E740481C1C}">
                <a14:useLocalDpi xmlns:a14="http://schemas.microsoft.com/office/drawing/2010/main" val="0"/>
              </a:ext>
            </a:extLst>
          </a:blip>
          <a:stretch>
            <a:fillRect/>
          </a:stretch>
        </p:blipFill>
        <p:spPr bwMode="auto">
          <a:xfrm>
            <a:off x="7446478" y="2587999"/>
            <a:ext cx="4623602" cy="280977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71402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8019393-CDA1-D640-99D5-0909D04D85DD}"/>
              </a:ext>
            </a:extLst>
          </p:cNvPr>
          <p:cNvSpPr>
            <a:spLocks noGrp="1"/>
          </p:cNvSpPr>
          <p:nvPr>
            <p:ph type="title"/>
          </p:nvPr>
        </p:nvSpPr>
        <p:spPr>
          <a:xfrm>
            <a:off x="653143" y="1645920"/>
            <a:ext cx="3522879" cy="4470821"/>
          </a:xfrm>
        </p:spPr>
        <p:txBody>
          <a:bodyPr>
            <a:normAutofit/>
          </a:bodyPr>
          <a:lstStyle/>
          <a:p>
            <a:pPr algn="ctr"/>
            <a:r>
              <a:rPr lang="en-GB" b="1" dirty="0">
                <a:solidFill>
                  <a:srgbClr val="FFFFFF"/>
                </a:solidFill>
              </a:rPr>
              <a:t>What should AI regulations contain?</a:t>
            </a:r>
          </a:p>
        </p:txBody>
      </p:sp>
      <p:sp>
        <p:nvSpPr>
          <p:cNvPr id="3" name="Content Placeholder 2">
            <a:extLst>
              <a:ext uri="{FF2B5EF4-FFF2-40B4-BE49-F238E27FC236}">
                <a16:creationId xmlns:a16="http://schemas.microsoft.com/office/drawing/2014/main" id="{C4000D0A-B6A8-2A48-9F9F-C19A3176ACBA}"/>
              </a:ext>
            </a:extLst>
          </p:cNvPr>
          <p:cNvSpPr>
            <a:spLocks noGrp="1"/>
          </p:cNvSpPr>
          <p:nvPr>
            <p:ph idx="1"/>
          </p:nvPr>
        </p:nvSpPr>
        <p:spPr>
          <a:xfrm>
            <a:off x="5204109" y="1193589"/>
            <a:ext cx="6334748" cy="5274588"/>
          </a:xfrm>
        </p:spPr>
        <p:txBody>
          <a:bodyPr>
            <a:normAutofit/>
          </a:bodyPr>
          <a:lstStyle/>
          <a:p>
            <a:pPr marL="0" indent="0">
              <a:lnSpc>
                <a:spcPct val="90000"/>
              </a:lnSpc>
              <a:buNone/>
            </a:pPr>
            <a:r>
              <a:rPr lang="en-GB" sz="1400" dirty="0"/>
              <a:t>AI regulation must contain the following:</a:t>
            </a:r>
          </a:p>
          <a:p>
            <a:pPr>
              <a:lnSpc>
                <a:spcPct val="90000"/>
              </a:lnSpc>
              <a:buFont typeface="Wingdings" pitchFamily="2" charset="2"/>
              <a:buChar char="v"/>
            </a:pPr>
            <a:r>
              <a:rPr lang="en-GB" sz="1400" dirty="0"/>
              <a:t>AI regulations must prohibit practices that violate data protections and privacy fundamental rights: e.g. Biometric mass surveillance and predictive policing systems. </a:t>
            </a:r>
          </a:p>
          <a:p>
            <a:pPr>
              <a:lnSpc>
                <a:spcPct val="90000"/>
              </a:lnSpc>
              <a:buFont typeface="Wingdings" pitchFamily="2" charset="2"/>
              <a:buChar char="v"/>
            </a:pPr>
            <a:r>
              <a:rPr lang="en-GB" sz="1400" dirty="0"/>
              <a:t>There must be clear policies setting out requirement for companies to provide transparent details about their products. Companies must provide a detailed description of the AI system itself. This includes information on the data it uses, the development process, the systems’ purpose and where and by whom it is used.</a:t>
            </a:r>
          </a:p>
          <a:p>
            <a:pPr>
              <a:lnSpc>
                <a:spcPct val="90000"/>
              </a:lnSpc>
              <a:buFont typeface="Wingdings" pitchFamily="2" charset="2"/>
              <a:buChar char="v"/>
            </a:pPr>
            <a:r>
              <a:rPr lang="en-GB" sz="1400" dirty="0"/>
              <a:t>Rights group and organisations need to be able to hold governments and corporations accountable when there are problems. Existing rules on accountability must be adapted to recognise that decisions are made by algorithm and not by the user.</a:t>
            </a:r>
          </a:p>
          <a:p>
            <a:pPr>
              <a:lnSpc>
                <a:spcPct val="90000"/>
              </a:lnSpc>
              <a:buFont typeface="Wingdings" pitchFamily="2" charset="2"/>
              <a:buChar char="v"/>
            </a:pPr>
            <a:r>
              <a:rPr lang="en-GB" sz="1400" dirty="0"/>
              <a:t>Regulations for continuous monitoring of public and private sectors law abidance and practice. </a:t>
            </a:r>
          </a:p>
          <a:p>
            <a:pPr>
              <a:lnSpc>
                <a:spcPct val="90000"/>
              </a:lnSpc>
              <a:buFont typeface="Wingdings" pitchFamily="2" charset="2"/>
              <a:buChar char="v"/>
            </a:pPr>
            <a:r>
              <a:rPr lang="en-GB" sz="1400" dirty="0"/>
              <a:t>AI regulation should also contain safeguards to protect the most vulnerable. It should set up a system that allows people who have been harmed by AI systems to make a complaint and get compensation. And workers should have the right to take action against invasive AI systems used by their employer without fear of retaliation.</a:t>
            </a:r>
            <a:endParaRPr lang="en-US" sz="1400" dirty="0"/>
          </a:p>
        </p:txBody>
      </p:sp>
    </p:spTree>
    <p:extLst>
      <p:ext uri="{BB962C8B-B14F-4D97-AF65-F5344CB8AC3E}">
        <p14:creationId xmlns:p14="http://schemas.microsoft.com/office/powerpoint/2010/main" val="73727696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9"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C8019393-CDA1-D640-99D5-0909D04D85DD}"/>
              </a:ext>
            </a:extLst>
          </p:cNvPr>
          <p:cNvSpPr>
            <a:spLocks noGrp="1"/>
          </p:cNvSpPr>
          <p:nvPr>
            <p:ph type="title"/>
          </p:nvPr>
        </p:nvSpPr>
        <p:spPr>
          <a:xfrm>
            <a:off x="1103312" y="452718"/>
            <a:ext cx="8947522" cy="1400530"/>
          </a:xfrm>
        </p:spPr>
        <p:txBody>
          <a:bodyPr anchor="ctr">
            <a:normAutofit/>
          </a:bodyPr>
          <a:lstStyle/>
          <a:p>
            <a:r>
              <a:rPr lang="en-GB" b="1">
                <a:solidFill>
                  <a:srgbClr val="FFFFFF"/>
                </a:solidFill>
              </a:rPr>
              <a:t>Conclusion</a:t>
            </a:r>
          </a:p>
        </p:txBody>
      </p:sp>
      <p:sp>
        <p:nvSpPr>
          <p:cNvPr id="3" name="Content Placeholder 2">
            <a:extLst>
              <a:ext uri="{FF2B5EF4-FFF2-40B4-BE49-F238E27FC236}">
                <a16:creationId xmlns:a16="http://schemas.microsoft.com/office/drawing/2014/main" id="{C4000D0A-B6A8-2A48-9F9F-C19A3176ACBA}"/>
              </a:ext>
            </a:extLst>
          </p:cNvPr>
          <p:cNvSpPr>
            <a:spLocks noGrp="1"/>
          </p:cNvSpPr>
          <p:nvPr>
            <p:ph idx="1"/>
          </p:nvPr>
        </p:nvSpPr>
        <p:spPr>
          <a:xfrm>
            <a:off x="1103312" y="2763520"/>
            <a:ext cx="8946541" cy="3484879"/>
          </a:xfrm>
        </p:spPr>
        <p:txBody>
          <a:bodyPr>
            <a:normAutofit/>
          </a:bodyPr>
          <a:lstStyle/>
          <a:p>
            <a:pPr marL="0" indent="0" algn="just">
              <a:buNone/>
            </a:pPr>
            <a:r>
              <a:rPr lang="en-GB" dirty="0"/>
              <a:t>While regulating AI is necessary, it should not be done in a way that stifles the existing momentum in AI research and development. Thus, the challenge will be to strike a balance between allowing enough freedom to developers to ensure the continued growth of AI research and bringing in more accountability for the makers of AI. While too much regulation can prove to be the enemy of progress, no regulation at all can lead to the propagation of AI systems that can not only halt progress but can potentially lead to destruction and global decline.</a:t>
            </a:r>
            <a:endParaRPr lang="en-US" dirty="0"/>
          </a:p>
        </p:txBody>
      </p:sp>
    </p:spTree>
    <p:extLst>
      <p:ext uri="{BB962C8B-B14F-4D97-AF65-F5344CB8AC3E}">
        <p14:creationId xmlns:p14="http://schemas.microsoft.com/office/powerpoint/2010/main" val="280253493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903</TotalTime>
  <Words>1375</Words>
  <Application>Microsoft Macintosh PowerPoint</Application>
  <PresentationFormat>Widescreen</PresentationFormat>
  <Paragraphs>57</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Wingdings</vt:lpstr>
      <vt:lpstr>Wingdings 3</vt:lpstr>
      <vt:lpstr>Ion</vt:lpstr>
      <vt:lpstr>How do we govern AI and Machine Learning</vt:lpstr>
      <vt:lpstr>Content</vt:lpstr>
      <vt:lpstr>Definition</vt:lpstr>
      <vt:lpstr>Artificial Intelligence </vt:lpstr>
      <vt:lpstr>Why AI governance is necessary </vt:lpstr>
      <vt:lpstr>Why governments need to regulate AI</vt:lpstr>
      <vt:lpstr>What should AI regulations contain?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we govern AI and machine learning</dc:title>
  <dc:creator>Ibrahem Awad (Student)</dc:creator>
  <cp:lastModifiedBy>Ibrahem Awad (Student)</cp:lastModifiedBy>
  <cp:revision>6</cp:revision>
  <dcterms:created xsi:type="dcterms:W3CDTF">2021-12-16T15:58:12Z</dcterms:created>
  <dcterms:modified xsi:type="dcterms:W3CDTF">2021-12-17T16:55:54Z</dcterms:modified>
</cp:coreProperties>
</file>