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6"/>
  </p:normalViewPr>
  <p:slideViewPr>
    <p:cSldViewPr snapToGrid="0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57322-EA4D-A26D-8B16-3B47858B0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443C55-E38B-01A4-0D3A-9E39ED042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5CB3E-29F6-9EE7-76AF-2749A205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2024. 1. 24.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FD1B4-FD1E-A115-5E76-5F0E4787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8422F-7496-0F1B-BF16-ECCF45B4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23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6E55F-817D-5E79-8AC9-D7C47E80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C70494-D8B4-D389-A9FB-1BC709F64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8EC66-B0B4-C69D-EEDB-B2670CF3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2024. 1. 24.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5CD0A-0806-2380-9BD2-E2A92B24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B71CC-AF95-BF63-2F10-41D624F9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7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754F1D-E3AC-090C-0E19-3CE921B67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CBF589-7F15-90D3-E3AB-E1511F6C7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1B195-8BB0-4ED3-DAB5-CF27266A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2024. 1. 24.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A449C-95A2-6197-0CBC-F95F91D0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29F17-984B-9A46-D68F-C9D9281A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4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72DF6-A411-D24A-66C7-7C39AB7C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D556E-93B4-01D3-B073-AE60DC975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BA2CD-A52F-B0BF-B87C-137066D1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2024. 1. 24.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34E30-C116-C496-2037-D7E49FC6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1903F-62F3-0639-F9EC-0DF31B6C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9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6F848-7900-654B-AFCF-AD61DF47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CBE6EF-4500-D50F-AE44-447B01DC0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E3754-2E4D-6D50-C3F6-1ED4E8DC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2024. 1. 24.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B689F-A6D7-ED36-17EC-690299F5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2C488-FA23-CAF3-4A6E-48038EF2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1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28EC6-A05A-D8D5-EF80-24FB564A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C8C94-C02C-EA6F-26E9-EACC17C53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F431F2-50C2-2163-3E50-E42086591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DFBC14-9BC9-71DA-446C-00C4BE49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2024. 1. 24.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B2187-D226-3B46-08C3-C2314C22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48A0C-10B6-CA66-0AD3-2EAF460C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1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C83C3-C797-37A6-9EA3-3B17FD7A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5C8300-EB97-8D27-5119-87234DC20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1FB3C-8369-A73A-66B6-A2A99014A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9F7192-875E-C2DE-E4A3-6AB8FAB1E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F9AEF3-9639-9CA0-1A78-D2AE01049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A8C29D-A440-D2BE-02A8-B13DD5BC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2024. 1. 24.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0D0E17-7ABD-B419-1EEB-6221F6C9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E58E9E-D80A-81FD-CF75-7D8D5518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2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9282-8D47-2B4F-FC9C-F7A667F8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6694A4-710B-D933-EE26-98665F15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2024. 1. 24.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CAC4C2-22F1-F756-78A6-5108ABB2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37C94E-3E76-28A7-574C-8186300A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73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7015EA-DFE4-D253-9ACF-07F87A51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2024. 1. 24.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807B8F-00FD-88F3-628D-645DA2EE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78315B-4461-BFA5-44AF-45024592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81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C7DA0-4247-8F7A-E8C0-638D6BFB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9E9D8-7A30-E647-A1B5-E90609D1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446A93-9217-F982-C46A-37416EF2C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B31C5-4428-85B5-5337-D30F74CD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2024. 1. 24.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2E6F98-75F5-F14C-6D1E-426E21CE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8CF8D-087B-815D-78B0-6E18A5C6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01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16562-D822-3C86-7897-F39F66C7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6C81D1-B981-3ECD-4816-7C2521B78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46B52E-7A27-917E-F60A-5DB019AF2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8DEE07-D127-BC8F-85D2-D44A7105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2024. 1. 24.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59A18-0BC6-A669-2440-6F7F2C09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B044D-B46B-64F3-405E-7CCB7F3D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9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228B77-5EF2-DE30-D323-80E7FB36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661C38-0EDB-215C-B947-516D0E912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1BFE1-C104-D295-9A89-156D6E73F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78D6-778D-46F7-BC24-1F282A1D8EC7}" type="datetimeFigureOut">
              <a:rPr lang="ko-KR" altLang="en-US" smtClean="0"/>
              <a:t>2024. 1. 24.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E5A2D-3E9C-EE8E-CA70-49A9EC994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A3418-AEC9-4938-D660-4DD3D54E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6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000/doc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253F0286-708D-88F6-6BCC-D562C882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" r="5688"/>
          <a:stretch/>
        </p:blipFill>
        <p:spPr>
          <a:xfrm>
            <a:off x="5230404" y="1071268"/>
            <a:ext cx="5328329" cy="4489762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24E66-06FC-7A4B-F3B0-A7D5AFD9071C}"/>
              </a:ext>
            </a:extLst>
          </p:cNvPr>
          <p:cNvSpPr txBox="1"/>
          <p:nvPr/>
        </p:nvSpPr>
        <p:spPr>
          <a:xfrm>
            <a:off x="534473" y="2950387"/>
            <a:ext cx="3052293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4rd</a:t>
            </a: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altLang="ko-KR" sz="4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MLOps</a:t>
            </a:r>
            <a:endParaRPr lang="en-US" altLang="ko-KR" sz="4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박무재</a:t>
            </a:r>
            <a:endParaRPr lang="en-US" altLang="ko-KR" sz="4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976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83F72-99CD-5B64-1B97-819AEB1A1CEB}"/>
              </a:ext>
            </a:extLst>
          </p:cNvPr>
          <p:cNvSpPr txBox="1"/>
          <p:nvPr/>
        </p:nvSpPr>
        <p:spPr>
          <a:xfrm>
            <a:off x="5625347" y="409652"/>
            <a:ext cx="3313827" cy="762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82348-329B-84CF-B27E-8B6EFD966D0D}"/>
              </a:ext>
            </a:extLst>
          </p:cNvPr>
          <p:cNvSpPr txBox="1"/>
          <p:nvPr/>
        </p:nvSpPr>
        <p:spPr>
          <a:xfrm>
            <a:off x="636039" y="1259792"/>
            <a:ext cx="8134885" cy="52946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74BAC-6910-9B71-7ACF-B82B81767739}"/>
              </a:ext>
            </a:extLst>
          </p:cNvPr>
          <p:cNvSpPr txBox="1"/>
          <p:nvPr/>
        </p:nvSpPr>
        <p:spPr>
          <a:xfrm>
            <a:off x="467789" y="303581"/>
            <a:ext cx="694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/>
              <a:t>FastAPI</a:t>
            </a:r>
            <a:r>
              <a:rPr lang="en-US" altLang="ko-KR" sz="4800" b="1" dirty="0"/>
              <a:t> tutorial</a:t>
            </a:r>
            <a:endParaRPr lang="ko-KR" alt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96802-508C-5E02-B19F-5FC743735FA1}"/>
              </a:ext>
            </a:extLst>
          </p:cNvPr>
          <p:cNvSpPr txBox="1"/>
          <p:nvPr/>
        </p:nvSpPr>
        <p:spPr>
          <a:xfrm>
            <a:off x="897138" y="1259792"/>
            <a:ext cx="380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param.py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875C5-E71F-2274-4652-CBD5456A6E34}"/>
              </a:ext>
            </a:extLst>
          </p:cNvPr>
          <p:cNvSpPr txBox="1"/>
          <p:nvPr/>
        </p:nvSpPr>
        <p:spPr>
          <a:xfrm>
            <a:off x="1125321" y="1846671"/>
            <a:ext cx="1106667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from typing import Union</a:t>
            </a:r>
          </a:p>
          <a:p>
            <a:r>
              <a:rPr lang="en-US" altLang="ko-KR" sz="2000" dirty="0"/>
              <a:t>from </a:t>
            </a:r>
            <a:r>
              <a:rPr lang="en-US" altLang="ko-KR" sz="2000" dirty="0" err="1"/>
              <a:t>fastapi</a:t>
            </a:r>
            <a:r>
              <a:rPr lang="en-US" altLang="ko-KR" sz="2000" dirty="0"/>
              <a:t> import </a:t>
            </a:r>
            <a:r>
              <a:rPr lang="en-US" altLang="ko-KR" sz="2000" dirty="0" err="1"/>
              <a:t>FastAPI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app = </a:t>
            </a:r>
            <a:r>
              <a:rPr lang="en-US" altLang="ko-KR" sz="2000" dirty="0" err="1"/>
              <a:t>FastAPI</a:t>
            </a:r>
            <a:r>
              <a:rPr lang="en-US" altLang="ko-KR" sz="2000" dirty="0"/>
              <a:t>()</a:t>
            </a:r>
          </a:p>
          <a:p>
            <a:endParaRPr lang="en-US" altLang="ko-KR" sz="2000" dirty="0"/>
          </a:p>
          <a:p>
            <a:r>
              <a:rPr lang="en-US" altLang="ko-KR" sz="2000" dirty="0"/>
              <a:t>@</a:t>
            </a:r>
            <a:r>
              <a:rPr lang="en-US" altLang="ko-KR" sz="2000" dirty="0" err="1"/>
              <a:t>app.get</a:t>
            </a:r>
            <a:r>
              <a:rPr lang="en-US" altLang="ko-KR" sz="2000" dirty="0"/>
              <a:t>("/users/{</a:t>
            </a:r>
            <a:r>
              <a:rPr lang="en-US" altLang="ko-KR" sz="2000" dirty="0" err="1"/>
              <a:t>user_id</a:t>
            </a:r>
            <a:r>
              <a:rPr lang="en-US" altLang="ko-KR" sz="2000" dirty="0"/>
              <a:t>}/items/{</a:t>
            </a:r>
            <a:r>
              <a:rPr lang="en-US" altLang="ko-KR" sz="2000" dirty="0" err="1"/>
              <a:t>item_id</a:t>
            </a:r>
            <a:r>
              <a:rPr lang="en-US" altLang="ko-KR" sz="2000" dirty="0"/>
              <a:t>}")#</a:t>
            </a:r>
            <a:r>
              <a:rPr lang="ko-KR" altLang="en-US" sz="2000" dirty="0"/>
              <a:t>여기 있으면 </a:t>
            </a:r>
            <a:r>
              <a:rPr lang="en-US" altLang="ko-KR" sz="2000" dirty="0"/>
              <a:t>path</a:t>
            </a:r>
            <a:r>
              <a:rPr lang="ko-KR" altLang="en-US" sz="2000" dirty="0"/>
              <a:t> </a:t>
            </a:r>
            <a:r>
              <a:rPr lang="en-US" altLang="ko-KR" sz="2000" dirty="0"/>
              <a:t>parameter</a:t>
            </a:r>
          </a:p>
          <a:p>
            <a:r>
              <a:rPr lang="en-US" altLang="ko-KR" sz="2000" dirty="0"/>
              <a:t>#</a:t>
            </a:r>
            <a:r>
              <a:rPr lang="ko-KR" altLang="en-US" sz="2000" dirty="0"/>
              <a:t>매개변수에서 </a:t>
            </a:r>
            <a:r>
              <a:rPr lang="en-US" altLang="ko-KR" sz="2000" dirty="0"/>
              <a:t>path parameter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제외한 </a:t>
            </a:r>
            <a:r>
              <a:rPr lang="en-US" altLang="ko-KR" sz="2000" dirty="0"/>
              <a:t>parameter</a:t>
            </a:r>
            <a:r>
              <a:rPr lang="ko-KR" altLang="en-US" sz="2000" dirty="0"/>
              <a:t>들</a:t>
            </a:r>
            <a:r>
              <a:rPr lang="en-US" altLang="ko-KR" sz="2000" dirty="0"/>
              <a:t>(q, short)</a:t>
            </a:r>
            <a:r>
              <a:rPr lang="ko-KR" altLang="en-US" sz="2000" dirty="0"/>
              <a:t>이 </a:t>
            </a:r>
            <a:r>
              <a:rPr lang="en-US" altLang="ko-KR" sz="2000" dirty="0"/>
              <a:t>query parameter</a:t>
            </a:r>
          </a:p>
          <a:p>
            <a:r>
              <a:rPr lang="en-US" altLang="ko-KR" sz="2000" dirty="0"/>
              <a:t>def </a:t>
            </a:r>
            <a:r>
              <a:rPr lang="en-US" altLang="ko-KR" sz="2000" dirty="0" err="1"/>
              <a:t>read_user_item</a:t>
            </a:r>
            <a:r>
              <a:rPr lang="en-US" altLang="ko-KR" sz="2000" dirty="0"/>
              <a:t>(</a:t>
            </a:r>
            <a:r>
              <a:rPr lang="en-US" altLang="ko-KR" sz="2000" dirty="0" err="1"/>
              <a:t>user_id</a:t>
            </a:r>
            <a:r>
              <a:rPr lang="en-US" altLang="ko-KR" sz="2000" dirty="0"/>
              <a:t>: int, </a:t>
            </a:r>
            <a:r>
              <a:rPr lang="en-US" altLang="ko-KR" sz="2000" dirty="0" err="1"/>
              <a:t>item_id</a:t>
            </a:r>
            <a:r>
              <a:rPr lang="en-US" altLang="ko-KR" sz="2000" dirty="0"/>
              <a:t>: str, q: Union[str, None] = None, short: bool = False):</a:t>
            </a:r>
          </a:p>
          <a:p>
            <a:r>
              <a:rPr lang="en-US" altLang="ko-KR" sz="2000" dirty="0"/>
              <a:t>    item = {"</a:t>
            </a:r>
            <a:r>
              <a:rPr lang="en-US" altLang="ko-KR" sz="2000" dirty="0" err="1"/>
              <a:t>item_id</a:t>
            </a:r>
            <a:r>
              <a:rPr lang="en-US" altLang="ko-KR" sz="2000" dirty="0"/>
              <a:t>": </a:t>
            </a:r>
            <a:r>
              <a:rPr lang="en-US" altLang="ko-KR" sz="2000" dirty="0" err="1"/>
              <a:t>item_id</a:t>
            </a:r>
            <a:r>
              <a:rPr lang="en-US" altLang="ko-KR" sz="2000" dirty="0"/>
              <a:t>, "</a:t>
            </a:r>
            <a:r>
              <a:rPr lang="en-US" altLang="ko-KR" sz="2000" dirty="0" err="1"/>
              <a:t>owner_id</a:t>
            </a:r>
            <a:r>
              <a:rPr lang="en-US" altLang="ko-KR" sz="2000" dirty="0"/>
              <a:t>": </a:t>
            </a:r>
            <a:r>
              <a:rPr lang="en-US" altLang="ko-KR" sz="2000" dirty="0" err="1"/>
              <a:t>user_id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    if q: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item.update</a:t>
            </a:r>
            <a:r>
              <a:rPr lang="en-US" altLang="ko-KR" sz="2000" dirty="0"/>
              <a:t>({"q": q})</a:t>
            </a:r>
          </a:p>
          <a:p>
            <a:r>
              <a:rPr lang="en-US" altLang="ko-KR" sz="2000" dirty="0"/>
              <a:t>    if not short: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item.update</a:t>
            </a:r>
            <a:r>
              <a:rPr lang="en-US" altLang="ko-KR" sz="2000" dirty="0"/>
              <a:t>(</a:t>
            </a:r>
          </a:p>
          <a:p>
            <a:r>
              <a:rPr lang="en-US" altLang="ko-KR" sz="2000" dirty="0"/>
              <a:t>            {"description": "This is an amazing item that has a long description"},</a:t>
            </a:r>
          </a:p>
          <a:p>
            <a:r>
              <a:rPr lang="en-US" altLang="ko-KR" sz="2000" dirty="0"/>
              <a:t>        )</a:t>
            </a:r>
          </a:p>
          <a:p>
            <a:r>
              <a:rPr lang="en-US" altLang="ko-KR" sz="2000" dirty="0"/>
              <a:t>    return item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3544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83F72-99CD-5B64-1B97-819AEB1A1CEB}"/>
              </a:ext>
            </a:extLst>
          </p:cNvPr>
          <p:cNvSpPr txBox="1"/>
          <p:nvPr/>
        </p:nvSpPr>
        <p:spPr>
          <a:xfrm>
            <a:off x="5625347" y="409652"/>
            <a:ext cx="3313827" cy="762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82348-329B-84CF-B27E-8B6EFD966D0D}"/>
              </a:ext>
            </a:extLst>
          </p:cNvPr>
          <p:cNvSpPr txBox="1"/>
          <p:nvPr/>
        </p:nvSpPr>
        <p:spPr>
          <a:xfrm>
            <a:off x="636039" y="1259792"/>
            <a:ext cx="8134885" cy="52946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74BAC-6910-9B71-7ACF-B82B81767739}"/>
              </a:ext>
            </a:extLst>
          </p:cNvPr>
          <p:cNvSpPr txBox="1"/>
          <p:nvPr/>
        </p:nvSpPr>
        <p:spPr>
          <a:xfrm>
            <a:off x="467789" y="303581"/>
            <a:ext cx="694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/>
              <a:t>FastAPI</a:t>
            </a:r>
            <a:r>
              <a:rPr lang="en-US" altLang="ko-KR" sz="4800" b="1" dirty="0"/>
              <a:t> tutorial</a:t>
            </a:r>
            <a:endParaRPr lang="ko-KR" alt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96802-508C-5E02-B19F-5FC743735FA1}"/>
              </a:ext>
            </a:extLst>
          </p:cNvPr>
          <p:cNvSpPr txBox="1"/>
          <p:nvPr/>
        </p:nvSpPr>
        <p:spPr>
          <a:xfrm>
            <a:off x="1082649" y="1627853"/>
            <a:ext cx="10012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ko-KR" sz="2400" b="0" i="0" u="none" strike="noStrike" dirty="0">
                <a:solidFill>
                  <a:srgbClr val="1C1E21"/>
                </a:solidFill>
                <a:effectLst/>
                <a:latin typeface="system-ui"/>
              </a:rPr>
              <a:t>http://localhost:8000/users/3/items/</a:t>
            </a:r>
            <a:r>
              <a:rPr lang="en" altLang="ko-KR" sz="2400" b="0" i="0" u="none" strike="noStrike" dirty="0" err="1">
                <a:solidFill>
                  <a:srgbClr val="1C1E21"/>
                </a:solidFill>
                <a:effectLst/>
                <a:latin typeface="system-ui"/>
              </a:rPr>
              <a:t>foo-item?q</a:t>
            </a:r>
            <a:r>
              <a:rPr lang="en" altLang="ko-KR" sz="2400" b="0" i="0" u="none" strike="noStrike" dirty="0">
                <a:solidFill>
                  <a:srgbClr val="1C1E21"/>
                </a:solidFill>
                <a:effectLst/>
                <a:latin typeface="system-ui"/>
              </a:rPr>
              <a:t>=</a:t>
            </a:r>
            <a:r>
              <a:rPr lang="en" altLang="ko-KR" sz="2400" b="0" i="0" u="none" strike="noStrike" dirty="0" err="1">
                <a:solidFill>
                  <a:srgbClr val="1C1E21"/>
                </a:solidFill>
                <a:effectLst/>
                <a:latin typeface="system-ui"/>
              </a:rPr>
              <a:t>hello&amp;short</a:t>
            </a:r>
            <a:r>
              <a:rPr lang="en" altLang="ko-KR" sz="2400" b="0" i="0" u="none" strike="noStrike" dirty="0">
                <a:solidFill>
                  <a:srgbClr val="1C1E21"/>
                </a:solidFill>
                <a:effectLst/>
                <a:latin typeface="system-ui"/>
              </a:rPr>
              <a:t>=True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R" sz="2400" b="0" i="0" u="none" strike="noStrike" dirty="0">
                <a:solidFill>
                  <a:srgbClr val="1C1E21"/>
                </a:solidFill>
                <a:effectLst/>
                <a:latin typeface="system-ui"/>
              </a:rPr>
              <a:t>http://localhost:8000/users/3/items/</a:t>
            </a:r>
            <a:r>
              <a:rPr lang="en" altLang="ko-KR" sz="2400" b="0" i="0" u="none" strike="noStrike" dirty="0" err="1">
                <a:solidFill>
                  <a:srgbClr val="1C1E21"/>
                </a:solidFill>
                <a:effectLst/>
                <a:latin typeface="system-ui"/>
              </a:rPr>
              <a:t>foo-item?short</a:t>
            </a:r>
            <a:r>
              <a:rPr lang="en" altLang="ko-KR" sz="2400" b="0" i="0" u="none" strike="noStrike" dirty="0">
                <a:solidFill>
                  <a:srgbClr val="1C1E21"/>
                </a:solidFill>
                <a:effectLst/>
                <a:latin typeface="system-ui"/>
              </a:rPr>
              <a:t>=True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R" sz="2400" b="0" i="0" u="none" strike="noStrike" dirty="0">
                <a:solidFill>
                  <a:srgbClr val="1C1E21"/>
                </a:solidFill>
                <a:effectLst/>
                <a:latin typeface="system-ui"/>
              </a:rPr>
              <a:t>http://localhost:8000/users/3/items/</a:t>
            </a:r>
            <a:r>
              <a:rPr lang="en" altLang="ko-KR" sz="2400" b="0" i="0" u="none" strike="noStrike" dirty="0" err="1">
                <a:solidFill>
                  <a:srgbClr val="1C1E21"/>
                </a:solidFill>
                <a:effectLst/>
                <a:latin typeface="system-ui"/>
              </a:rPr>
              <a:t>foo-item?q</a:t>
            </a:r>
            <a:r>
              <a:rPr lang="en" altLang="ko-KR" sz="2400" b="0" i="0" u="none" strike="noStrike" dirty="0">
                <a:solidFill>
                  <a:srgbClr val="1C1E21"/>
                </a:solidFill>
                <a:effectLst/>
                <a:latin typeface="system-ui"/>
              </a:rPr>
              <a:t>=hello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R" sz="2400" b="0" i="0" u="none" strike="noStrike" dirty="0">
                <a:solidFill>
                  <a:srgbClr val="1C1E21"/>
                </a:solidFill>
                <a:effectLst/>
                <a:latin typeface="system-ui"/>
              </a:rPr>
              <a:t>http://localhost:8000/users/3/items/foo-item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52FBC-4150-7577-117E-F988B8897AA9}"/>
              </a:ext>
            </a:extLst>
          </p:cNvPr>
          <p:cNvSpPr txBox="1"/>
          <p:nvPr/>
        </p:nvSpPr>
        <p:spPr>
          <a:xfrm>
            <a:off x="759561" y="1168243"/>
            <a:ext cx="1001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1C1E21"/>
                </a:solidFill>
                <a:latin typeface="system-ui"/>
              </a:rPr>
              <a:t>부여할 수 있는 </a:t>
            </a:r>
            <a:r>
              <a:rPr lang="en-US" altLang="ko-KR" sz="2400" dirty="0">
                <a:solidFill>
                  <a:srgbClr val="1C1E21"/>
                </a:solidFill>
                <a:latin typeface="system-ui"/>
              </a:rPr>
              <a:t>URL</a:t>
            </a:r>
            <a:endParaRPr lang="en" altLang="ko-KR" sz="2400" b="0" i="0" u="none" strike="noStrike" dirty="0">
              <a:solidFill>
                <a:srgbClr val="1C1E21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86335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83F72-99CD-5B64-1B97-819AEB1A1CEB}"/>
              </a:ext>
            </a:extLst>
          </p:cNvPr>
          <p:cNvSpPr txBox="1"/>
          <p:nvPr/>
        </p:nvSpPr>
        <p:spPr>
          <a:xfrm>
            <a:off x="5625347" y="409652"/>
            <a:ext cx="3313827" cy="762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82348-329B-84CF-B27E-8B6EFD966D0D}"/>
              </a:ext>
            </a:extLst>
          </p:cNvPr>
          <p:cNvSpPr txBox="1"/>
          <p:nvPr/>
        </p:nvSpPr>
        <p:spPr>
          <a:xfrm>
            <a:off x="636039" y="1259792"/>
            <a:ext cx="8134885" cy="52946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74BAC-6910-9B71-7ACF-B82B81767739}"/>
              </a:ext>
            </a:extLst>
          </p:cNvPr>
          <p:cNvSpPr txBox="1"/>
          <p:nvPr/>
        </p:nvSpPr>
        <p:spPr>
          <a:xfrm>
            <a:off x="467789" y="303581"/>
            <a:ext cx="694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/>
              <a:t>FastAPI</a:t>
            </a:r>
            <a:r>
              <a:rPr lang="en-US" altLang="ko-KR" sz="4800" b="1" dirty="0"/>
              <a:t> tutorial</a:t>
            </a:r>
            <a:endParaRPr lang="ko-KR" alt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96802-508C-5E02-B19F-5FC743735FA1}"/>
              </a:ext>
            </a:extLst>
          </p:cNvPr>
          <p:cNvSpPr txBox="1"/>
          <p:nvPr/>
        </p:nvSpPr>
        <p:spPr>
          <a:xfrm>
            <a:off x="790041" y="1207730"/>
            <a:ext cx="10934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2400" b="1" dirty="0"/>
              <a:t>CRUD: </a:t>
            </a:r>
            <a:r>
              <a:rPr lang="ko-KR" altLang="en-US" sz="24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대부분의 소프트웨어가 가지는 기본적인 데이터 처리 기능인 </a:t>
            </a:r>
            <a:r>
              <a:rPr lang="en" altLang="ko-KR" sz="24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Create(</a:t>
            </a:r>
            <a:r>
              <a:rPr lang="ko-KR" altLang="en-US" sz="24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생성</a:t>
            </a:r>
            <a:r>
              <a:rPr lang="en-US" altLang="ko-KR" sz="24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), </a:t>
            </a:r>
            <a:r>
              <a:rPr lang="en" altLang="ko-KR" sz="24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Read(</a:t>
            </a:r>
            <a:r>
              <a:rPr lang="ko-KR" altLang="en-US" sz="24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읽기</a:t>
            </a:r>
            <a:r>
              <a:rPr lang="en-US" altLang="ko-KR" sz="24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), </a:t>
            </a:r>
            <a:r>
              <a:rPr lang="en" altLang="ko-KR" sz="24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Update(</a:t>
            </a:r>
            <a:r>
              <a:rPr lang="ko-KR" altLang="en-US" sz="24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갱신</a:t>
            </a:r>
            <a:r>
              <a:rPr lang="en-US" altLang="ko-KR" sz="24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), </a:t>
            </a:r>
            <a:r>
              <a:rPr lang="en" altLang="ko-KR" sz="24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Delete(</a:t>
            </a:r>
            <a:r>
              <a:rPr lang="ko-KR" altLang="en-US" sz="24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삭제</a:t>
            </a:r>
            <a:r>
              <a:rPr lang="en-US" altLang="ko-KR" sz="24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2400" b="0" i="0" u="none" strike="noStrike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</a:t>
            </a:r>
            <a:r>
              <a:rPr lang="ko-KR" altLang="en-US" sz="24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묶어서 일컫는 말</a:t>
            </a:r>
            <a:endParaRPr lang="ko-KR" altLang="en-US" sz="2400" b="1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19F0CB39-8B34-5895-D5C7-E6C9265B6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02638"/>
              </p:ext>
            </p:extLst>
          </p:nvPr>
        </p:nvGraphicFramePr>
        <p:xfrm>
          <a:off x="811175" y="2772844"/>
          <a:ext cx="10104474" cy="2825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158">
                  <a:extLst>
                    <a:ext uri="{9D8B030D-6E8A-4147-A177-3AD203B41FA5}">
                      <a16:colId xmlns:a16="http://schemas.microsoft.com/office/drawing/2014/main" val="3370221775"/>
                    </a:ext>
                  </a:extLst>
                </a:gridCol>
                <a:gridCol w="3368158">
                  <a:extLst>
                    <a:ext uri="{9D8B030D-6E8A-4147-A177-3AD203B41FA5}">
                      <a16:colId xmlns:a16="http://schemas.microsoft.com/office/drawing/2014/main" val="38445673"/>
                    </a:ext>
                  </a:extLst>
                </a:gridCol>
                <a:gridCol w="3368158">
                  <a:extLst>
                    <a:ext uri="{9D8B030D-6E8A-4147-A177-3AD203B41FA5}">
                      <a16:colId xmlns:a16="http://schemas.microsoft.com/office/drawing/2014/main" val="720082318"/>
                    </a:ext>
                  </a:extLst>
                </a:gridCol>
              </a:tblGrid>
              <a:tr h="5650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FastAPI</a:t>
                      </a:r>
                      <a:r>
                        <a:rPr lang="en-US" altLang="ko-KR" dirty="0"/>
                        <a:t> Method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509664"/>
                  </a:ext>
                </a:extLst>
              </a:tr>
              <a:tr h="56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77470"/>
                  </a:ext>
                </a:extLst>
              </a:tr>
              <a:tr h="56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Read(</a:t>
                      </a:r>
                      <a:r>
                        <a:rPr lang="ko-KR" altLang="en-US" dirty="0"/>
                        <a:t>또는 </a:t>
                      </a:r>
                      <a:r>
                        <a:rPr lang="en-US" altLang="ko-KR" dirty="0"/>
                        <a:t>Retrieve)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124983"/>
                  </a:ext>
                </a:extLst>
              </a:tr>
              <a:tr h="56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Update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갱신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78680"/>
                  </a:ext>
                </a:extLst>
              </a:tr>
              <a:tr h="56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Delete(</a:t>
                      </a:r>
                      <a:r>
                        <a:rPr lang="ko-KR" altLang="en-US" dirty="0"/>
                        <a:t>또는 </a:t>
                      </a:r>
                      <a:r>
                        <a:rPr lang="en-US" altLang="ko-KR" dirty="0"/>
                        <a:t>Destroy)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254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83F72-99CD-5B64-1B97-819AEB1A1CEB}"/>
              </a:ext>
            </a:extLst>
          </p:cNvPr>
          <p:cNvSpPr txBox="1"/>
          <p:nvPr/>
        </p:nvSpPr>
        <p:spPr>
          <a:xfrm>
            <a:off x="5625347" y="409652"/>
            <a:ext cx="3313827" cy="762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82348-329B-84CF-B27E-8B6EFD966D0D}"/>
              </a:ext>
            </a:extLst>
          </p:cNvPr>
          <p:cNvSpPr txBox="1"/>
          <p:nvPr/>
        </p:nvSpPr>
        <p:spPr>
          <a:xfrm>
            <a:off x="636039" y="1259792"/>
            <a:ext cx="8134885" cy="52946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74BAC-6910-9B71-7ACF-B82B81767739}"/>
              </a:ext>
            </a:extLst>
          </p:cNvPr>
          <p:cNvSpPr txBox="1"/>
          <p:nvPr/>
        </p:nvSpPr>
        <p:spPr>
          <a:xfrm>
            <a:off x="467789" y="303581"/>
            <a:ext cx="694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/>
              <a:t>FastAPI</a:t>
            </a:r>
            <a:r>
              <a:rPr lang="en-US" altLang="ko-KR" sz="4800" b="1" dirty="0"/>
              <a:t> tutorial</a:t>
            </a:r>
            <a:endParaRPr lang="ko-KR" alt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96802-508C-5E02-B19F-5FC743735FA1}"/>
              </a:ext>
            </a:extLst>
          </p:cNvPr>
          <p:cNvSpPr txBox="1"/>
          <p:nvPr/>
        </p:nvSpPr>
        <p:spPr>
          <a:xfrm>
            <a:off x="790041" y="1134578"/>
            <a:ext cx="10934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API </a:t>
            </a:r>
            <a:r>
              <a:rPr lang="ko-KR" altLang="en-US" sz="2400" b="1" dirty="0"/>
              <a:t>명세서 작성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1C279-80C2-030D-B9E8-CA16F46BA598}"/>
              </a:ext>
            </a:extLst>
          </p:cNvPr>
          <p:cNvSpPr txBox="1"/>
          <p:nvPr/>
        </p:nvSpPr>
        <p:spPr>
          <a:xfrm>
            <a:off x="954633" y="1641022"/>
            <a:ext cx="10934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API </a:t>
            </a:r>
            <a:r>
              <a:rPr lang="ko-KR" altLang="en-US" sz="2000" dirty="0"/>
              <a:t>문서가 있어야 </a:t>
            </a:r>
            <a:r>
              <a:rPr lang="ko-KR" altLang="en-US" sz="2000" dirty="0" err="1"/>
              <a:t>백엔드는</a:t>
            </a:r>
            <a:r>
              <a:rPr lang="ko-KR" altLang="en-US" sz="2000" dirty="0"/>
              <a:t> 기능을 정의하고 작업할 수 있고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프론트엔드는</a:t>
            </a:r>
            <a:r>
              <a:rPr lang="ko-KR" altLang="en-US" sz="2000" dirty="0"/>
              <a:t> 이를 바탕으로 </a:t>
            </a:r>
            <a:r>
              <a:rPr lang="ko-KR" altLang="en-US" sz="2000" dirty="0" err="1"/>
              <a:t>백엔드에서</a:t>
            </a:r>
            <a:r>
              <a:rPr lang="ko-KR" altLang="en-US" sz="2000" dirty="0"/>
              <a:t> 어떤 값이 올 지 알고 있어야 작업이 가능하다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42AD45B-9735-9156-65A5-39171A676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32" y="2504646"/>
            <a:ext cx="10601329" cy="39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48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83F72-99CD-5B64-1B97-819AEB1A1CEB}"/>
              </a:ext>
            </a:extLst>
          </p:cNvPr>
          <p:cNvSpPr txBox="1"/>
          <p:nvPr/>
        </p:nvSpPr>
        <p:spPr>
          <a:xfrm>
            <a:off x="5625347" y="409652"/>
            <a:ext cx="3313827" cy="762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82348-329B-84CF-B27E-8B6EFD966D0D}"/>
              </a:ext>
            </a:extLst>
          </p:cNvPr>
          <p:cNvSpPr txBox="1"/>
          <p:nvPr/>
        </p:nvSpPr>
        <p:spPr>
          <a:xfrm>
            <a:off x="636039" y="1259792"/>
            <a:ext cx="8134885" cy="52946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74BAC-6910-9B71-7ACF-B82B81767739}"/>
              </a:ext>
            </a:extLst>
          </p:cNvPr>
          <p:cNvSpPr txBox="1"/>
          <p:nvPr/>
        </p:nvSpPr>
        <p:spPr>
          <a:xfrm>
            <a:off x="467789" y="303581"/>
            <a:ext cx="694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/>
              <a:t>FastAPI</a:t>
            </a:r>
            <a:r>
              <a:rPr lang="en-US" altLang="ko-KR" sz="4800" b="1" dirty="0"/>
              <a:t> tutorial</a:t>
            </a:r>
            <a:endParaRPr lang="ko-KR" alt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96802-508C-5E02-B19F-5FC743735FA1}"/>
              </a:ext>
            </a:extLst>
          </p:cNvPr>
          <p:cNvSpPr txBox="1"/>
          <p:nvPr/>
        </p:nvSpPr>
        <p:spPr>
          <a:xfrm>
            <a:off x="790041" y="1134578"/>
            <a:ext cx="10934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crud_Pydantic.py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8F511-7287-D55E-1C8B-8FC91C9F4943}"/>
              </a:ext>
            </a:extLst>
          </p:cNvPr>
          <p:cNvSpPr txBox="1"/>
          <p:nvPr/>
        </p:nvSpPr>
        <p:spPr>
          <a:xfrm>
            <a:off x="979017" y="1721457"/>
            <a:ext cx="109341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from </a:t>
            </a:r>
            <a:r>
              <a:rPr lang="en-US" altLang="ko-KR" sz="2000" dirty="0" err="1"/>
              <a:t>fastapi</a:t>
            </a:r>
            <a:r>
              <a:rPr lang="en-US" altLang="ko-KR" sz="2000" dirty="0"/>
              <a:t> import </a:t>
            </a:r>
            <a:r>
              <a:rPr lang="en-US" altLang="ko-KR" sz="2000" dirty="0" err="1"/>
              <a:t>FastAPI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HTTPException</a:t>
            </a:r>
            <a:endParaRPr lang="en-US" altLang="ko-KR" sz="2000" dirty="0"/>
          </a:p>
          <a:p>
            <a:r>
              <a:rPr lang="en-US" altLang="ko-KR" sz="2000" dirty="0"/>
              <a:t>from </a:t>
            </a:r>
            <a:r>
              <a:rPr lang="en-US" altLang="ko-KR" sz="2000" dirty="0" err="1"/>
              <a:t>pydantic</a:t>
            </a:r>
            <a:r>
              <a:rPr lang="en-US" altLang="ko-KR" sz="2000" dirty="0"/>
              <a:t> import </a:t>
            </a:r>
            <a:r>
              <a:rPr lang="en-US" altLang="ko-KR" sz="2000" dirty="0" err="1"/>
              <a:t>BaseModel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class </a:t>
            </a:r>
            <a:r>
              <a:rPr lang="en-US" altLang="ko-KR" sz="2000" dirty="0" err="1"/>
              <a:t>CreateIn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BaseModel</a:t>
            </a:r>
            <a:r>
              <a:rPr lang="en-US" altLang="ko-KR" sz="2000" dirty="0"/>
              <a:t>): #</a:t>
            </a:r>
            <a:r>
              <a:rPr lang="en-US" altLang="ko-KR" sz="2000" dirty="0" err="1"/>
              <a:t>BaseModel</a:t>
            </a:r>
            <a:r>
              <a:rPr lang="ko-KR" altLang="en-US" sz="2000" dirty="0"/>
              <a:t>을 상속</a:t>
            </a:r>
            <a:endParaRPr lang="en-US" altLang="ko-KR" sz="2000" dirty="0"/>
          </a:p>
          <a:p>
            <a:r>
              <a:rPr lang="en-US" altLang="ko-KR" sz="2000" dirty="0"/>
              <a:t>    name: str</a:t>
            </a:r>
          </a:p>
          <a:p>
            <a:r>
              <a:rPr lang="en-US" altLang="ko-KR" sz="2000" dirty="0"/>
              <a:t>    nickname: str</a:t>
            </a:r>
          </a:p>
          <a:p>
            <a:r>
              <a:rPr lang="ko-KR" altLang="en-US" sz="2000" dirty="0"/>
              <a:t>    </a:t>
            </a:r>
            <a:r>
              <a:rPr lang="en-US" altLang="ko-KR" sz="2000" dirty="0"/>
              <a:t>#Request Body</a:t>
            </a:r>
            <a:r>
              <a:rPr lang="ko-KR" altLang="en-US" sz="2000" dirty="0"/>
              <a:t>의 구성 요소가 될 이름과 별명 변수를 작성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class </a:t>
            </a:r>
            <a:r>
              <a:rPr lang="en-US" altLang="ko-KR" sz="2000" dirty="0" err="1"/>
              <a:t>CreateOut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BaseModel</a:t>
            </a:r>
            <a:r>
              <a:rPr lang="en-US" altLang="ko-KR" sz="2000" dirty="0"/>
              <a:t>):</a:t>
            </a:r>
          </a:p>
          <a:p>
            <a:r>
              <a:rPr lang="en-US" altLang="ko-KR" sz="2000" dirty="0"/>
              <a:t>    status: str</a:t>
            </a:r>
          </a:p>
          <a:p>
            <a:r>
              <a:rPr lang="en-US" altLang="ko-KR" sz="2000" dirty="0"/>
              <a:t>    id: int</a:t>
            </a:r>
          </a:p>
          <a:p>
            <a:r>
              <a:rPr lang="ko-KR" altLang="en-US" sz="2000" dirty="0"/>
              <a:t>    </a:t>
            </a:r>
            <a:r>
              <a:rPr lang="en-US" altLang="ko-KR" sz="2000" dirty="0"/>
              <a:t>#Response Body</a:t>
            </a:r>
            <a:r>
              <a:rPr lang="ko-KR" altLang="en-US" sz="2000" dirty="0"/>
              <a:t>의 구성 요소가 될 변수를 작성</a:t>
            </a:r>
            <a:endParaRPr lang="en-US" altLang="ko-KR" sz="2000" dirty="0"/>
          </a:p>
          <a:p>
            <a:r>
              <a:rPr lang="en-US" altLang="ko-KR" sz="2000" dirty="0"/>
              <a:t>app = </a:t>
            </a:r>
            <a:r>
              <a:rPr lang="en-US" altLang="ko-KR" sz="2000" dirty="0" err="1"/>
              <a:t>FastAPI</a:t>
            </a:r>
            <a:r>
              <a:rPr lang="en-US" altLang="ko-KR" sz="2000" dirty="0"/>
              <a:t>()</a:t>
            </a:r>
          </a:p>
          <a:p>
            <a:r>
              <a:rPr lang="en-US" altLang="ko-KR" sz="2000" dirty="0"/>
              <a:t>USER_DB = {}</a:t>
            </a:r>
          </a:p>
          <a:p>
            <a:r>
              <a:rPr lang="en-US" altLang="ko-KR" sz="2000" dirty="0"/>
              <a:t>NAME_NOT_FOUND = </a:t>
            </a:r>
            <a:r>
              <a:rPr lang="en-US" altLang="ko-KR" sz="2000" dirty="0" err="1"/>
              <a:t>HTTPException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status_code</a:t>
            </a:r>
            <a:r>
              <a:rPr lang="en-US" altLang="ko-KR" sz="2000" dirty="0"/>
              <a:t>=400, detail="Name not found.")</a:t>
            </a:r>
          </a:p>
        </p:txBody>
      </p:sp>
    </p:spTree>
    <p:extLst>
      <p:ext uri="{BB962C8B-B14F-4D97-AF65-F5344CB8AC3E}">
        <p14:creationId xmlns:p14="http://schemas.microsoft.com/office/powerpoint/2010/main" val="65221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83F72-99CD-5B64-1B97-819AEB1A1CEB}"/>
              </a:ext>
            </a:extLst>
          </p:cNvPr>
          <p:cNvSpPr txBox="1"/>
          <p:nvPr/>
        </p:nvSpPr>
        <p:spPr>
          <a:xfrm>
            <a:off x="5625347" y="409652"/>
            <a:ext cx="3313827" cy="762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82348-329B-84CF-B27E-8B6EFD966D0D}"/>
              </a:ext>
            </a:extLst>
          </p:cNvPr>
          <p:cNvSpPr txBox="1"/>
          <p:nvPr/>
        </p:nvSpPr>
        <p:spPr>
          <a:xfrm>
            <a:off x="636039" y="1259792"/>
            <a:ext cx="8134885" cy="52946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74BAC-6910-9B71-7ACF-B82B81767739}"/>
              </a:ext>
            </a:extLst>
          </p:cNvPr>
          <p:cNvSpPr txBox="1"/>
          <p:nvPr/>
        </p:nvSpPr>
        <p:spPr>
          <a:xfrm>
            <a:off x="467789" y="303581"/>
            <a:ext cx="694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/>
              <a:t>FastAPI</a:t>
            </a:r>
            <a:r>
              <a:rPr lang="en-US" altLang="ko-KR" sz="4800" b="1" dirty="0"/>
              <a:t> tutorial</a:t>
            </a:r>
            <a:endParaRPr lang="ko-KR" alt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96802-508C-5E02-B19F-5FC743735FA1}"/>
              </a:ext>
            </a:extLst>
          </p:cNvPr>
          <p:cNvSpPr txBox="1"/>
          <p:nvPr/>
        </p:nvSpPr>
        <p:spPr>
          <a:xfrm>
            <a:off x="790041" y="1134578"/>
            <a:ext cx="1093417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</a:t>
            </a:r>
            <a:r>
              <a:rPr lang="en-US" altLang="ko-KR" sz="2400" dirty="0" err="1"/>
              <a:t>app.post</a:t>
            </a:r>
            <a:r>
              <a:rPr lang="en-US" altLang="ko-KR" sz="2400" dirty="0"/>
              <a:t>("/users", </a:t>
            </a:r>
            <a:r>
              <a:rPr lang="en-US" altLang="ko-KR" sz="2400" b="1" dirty="0" err="1"/>
              <a:t>response_model</a:t>
            </a:r>
            <a:r>
              <a:rPr lang="en-US" altLang="ko-KR" sz="2400" dirty="0"/>
              <a:t>=</a:t>
            </a:r>
            <a:r>
              <a:rPr lang="en-US" altLang="ko-KR" sz="2400" dirty="0" err="1"/>
              <a:t>CreateOut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def </a:t>
            </a:r>
            <a:r>
              <a:rPr lang="en-US" altLang="ko-KR" sz="2400" dirty="0" err="1"/>
              <a:t>create_user</a:t>
            </a:r>
            <a:r>
              <a:rPr lang="en-US" altLang="ko-KR" sz="2400" dirty="0"/>
              <a:t>(user: </a:t>
            </a:r>
            <a:r>
              <a:rPr lang="en-US" altLang="ko-KR" sz="2400" dirty="0" err="1"/>
              <a:t>CreateIn</a:t>
            </a:r>
            <a:r>
              <a:rPr lang="en-US" altLang="ko-KR" sz="2400" dirty="0"/>
              <a:t>):</a:t>
            </a:r>
          </a:p>
          <a:p>
            <a:r>
              <a:rPr lang="en-US" altLang="ko-KR" sz="2400" dirty="0"/>
              <a:t>    USER_DB[</a:t>
            </a:r>
            <a:r>
              <a:rPr lang="en-US" altLang="ko-KR" sz="2400" dirty="0" err="1"/>
              <a:t>user.name</a:t>
            </a:r>
            <a:r>
              <a:rPr lang="en-US" altLang="ko-KR" sz="2400" dirty="0"/>
              <a:t>] = </a:t>
            </a:r>
            <a:r>
              <a:rPr lang="en-US" altLang="ko-KR" sz="2400" dirty="0" err="1"/>
              <a:t>user.nickname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user_dict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user.dict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user_dict</a:t>
            </a:r>
            <a:r>
              <a:rPr lang="en-US" altLang="ko-KR" sz="2400" dirty="0"/>
              <a:t>["status"] = "success"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user_dict</a:t>
            </a:r>
            <a:r>
              <a:rPr lang="en-US" altLang="ko-KR" sz="2400" dirty="0"/>
              <a:t>["id"] = </a:t>
            </a:r>
            <a:r>
              <a:rPr lang="en-US" altLang="ko-KR" sz="2400" dirty="0" err="1"/>
              <a:t>len</a:t>
            </a:r>
            <a:r>
              <a:rPr lang="en-US" altLang="ko-KR" sz="2400" dirty="0"/>
              <a:t>(USER_DB)</a:t>
            </a:r>
          </a:p>
          <a:p>
            <a:r>
              <a:rPr lang="en-US" altLang="ko-KR" sz="2400" dirty="0"/>
              <a:t>    return </a:t>
            </a:r>
            <a:r>
              <a:rPr lang="en-US" altLang="ko-KR" sz="2400" dirty="0" err="1"/>
              <a:t>user_dict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@</a:t>
            </a:r>
            <a:r>
              <a:rPr lang="en-US" altLang="ko-KR" sz="2400" dirty="0" err="1"/>
              <a:t>app.get</a:t>
            </a:r>
            <a:r>
              <a:rPr lang="en-US" altLang="ko-KR" sz="2400" dirty="0"/>
              <a:t>("/users")</a:t>
            </a:r>
          </a:p>
          <a:p>
            <a:r>
              <a:rPr lang="en-US" altLang="ko-KR" sz="2400" dirty="0"/>
              <a:t>def </a:t>
            </a:r>
            <a:r>
              <a:rPr lang="en-US" altLang="ko-KR" sz="2400" dirty="0" err="1"/>
              <a:t>read_user</a:t>
            </a:r>
            <a:r>
              <a:rPr lang="en-US" altLang="ko-KR" sz="2400" dirty="0"/>
              <a:t>(name: str):</a:t>
            </a:r>
          </a:p>
          <a:p>
            <a:r>
              <a:rPr lang="en-US" altLang="ko-KR" sz="2400" dirty="0"/>
              <a:t>    if name not in USER_DB:</a:t>
            </a:r>
          </a:p>
          <a:p>
            <a:r>
              <a:rPr lang="en-US" altLang="ko-KR" sz="2400" dirty="0"/>
              <a:t>        raise NAME_NOT_FOUND</a:t>
            </a:r>
          </a:p>
          <a:p>
            <a:r>
              <a:rPr lang="en-US" altLang="ko-KR" sz="2400" dirty="0"/>
              <a:t>    return {"nickname": USER_DB[name]}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65C8F2-3775-3D2E-E3D5-014CBDCDA250}"/>
              </a:ext>
            </a:extLst>
          </p:cNvPr>
          <p:cNvSpPr txBox="1"/>
          <p:nvPr/>
        </p:nvSpPr>
        <p:spPr>
          <a:xfrm>
            <a:off x="5876926" y="2478030"/>
            <a:ext cx="52421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R" b="0" i="0" u="none" strike="noStrike" dirty="0">
                <a:solidFill>
                  <a:srgbClr val="1C1E21"/>
                </a:solidFill>
                <a:effectLst/>
                <a:latin typeface="system-ui"/>
              </a:rPr>
              <a:t>@</a:t>
            </a:r>
            <a:r>
              <a:rPr lang="en" altLang="ko-KR" b="0" i="0" u="none" strike="noStrike" dirty="0" err="1">
                <a:solidFill>
                  <a:srgbClr val="1C1E21"/>
                </a:solidFill>
                <a:effectLst/>
                <a:latin typeface="system-ui"/>
              </a:rPr>
              <a:t>app.get</a:t>
            </a:r>
            <a:r>
              <a:rPr lang="en" altLang="ko-KR" b="0" i="0" u="none" strike="noStrike" dirty="0">
                <a:solidFill>
                  <a:srgbClr val="1C1E21"/>
                </a:solidFill>
                <a:effectLst/>
                <a:latin typeface="system-ui"/>
              </a:rPr>
              <a:t>(), @</a:t>
            </a:r>
            <a:r>
              <a:rPr lang="en" altLang="ko-KR" b="0" i="0" u="none" strike="noStrike" dirty="0" err="1">
                <a:solidFill>
                  <a:srgbClr val="1C1E21"/>
                </a:solidFill>
                <a:effectLst/>
                <a:latin typeface="system-ui"/>
              </a:rPr>
              <a:t>app.post</a:t>
            </a:r>
            <a:r>
              <a:rPr lang="en" altLang="ko-KR" b="0" i="0" u="none" strike="noStrike" dirty="0">
                <a:solidFill>
                  <a:srgbClr val="1C1E21"/>
                </a:solidFill>
                <a:effectLst/>
                <a:latin typeface="system-ui"/>
              </a:rPr>
              <a:t>() </a:t>
            </a:r>
            <a:r>
              <a:rPr lang="ko-KR" altLang="en-US" b="0" i="0" u="none" strike="noStrike" dirty="0">
                <a:solidFill>
                  <a:srgbClr val="1C1E21"/>
                </a:solidFill>
                <a:effectLst/>
                <a:latin typeface="system-ui"/>
              </a:rPr>
              <a:t>등 다양한 </a:t>
            </a:r>
            <a:r>
              <a:rPr lang="en" altLang="ko-KR" b="0" i="0" u="none" strike="noStrike" dirty="0">
                <a:solidFill>
                  <a:srgbClr val="1C1E21"/>
                </a:solidFill>
                <a:effectLst/>
                <a:latin typeface="system-ui"/>
              </a:rPr>
              <a:t>Path Operation </a:t>
            </a:r>
            <a:r>
              <a:rPr lang="ko-KR" altLang="en-US" b="0" i="0" u="none" strike="noStrike" dirty="0">
                <a:solidFill>
                  <a:srgbClr val="1C1E21"/>
                </a:solidFill>
                <a:effectLst/>
                <a:latin typeface="system-ui"/>
              </a:rPr>
              <a:t>에 </a:t>
            </a:r>
            <a:r>
              <a:rPr lang="en" altLang="ko-KR" b="0" i="0" u="none" strike="noStrike" dirty="0" err="1">
                <a:solidFill>
                  <a:srgbClr val="1C1E21"/>
                </a:solidFill>
                <a:effectLst/>
                <a:latin typeface="system-ui"/>
              </a:rPr>
              <a:t>response_model</a:t>
            </a:r>
            <a:r>
              <a:rPr lang="en" altLang="ko-KR" b="0" i="0" u="none" strike="noStrike" dirty="0">
                <a:solidFill>
                  <a:srgbClr val="1C1E21"/>
                </a:solidFill>
                <a:effectLst/>
                <a:latin typeface="system-ui"/>
              </a:rPr>
              <a:t> </a:t>
            </a:r>
            <a:r>
              <a:rPr lang="ko-KR" altLang="en-US" b="0" i="0" u="none" strike="noStrike" dirty="0">
                <a:solidFill>
                  <a:srgbClr val="1C1E21"/>
                </a:solidFill>
                <a:effectLst/>
                <a:latin typeface="system-ui"/>
              </a:rPr>
              <a:t>을 이용하여 </a:t>
            </a:r>
            <a:r>
              <a:rPr lang="en" altLang="ko-KR" b="0" i="0" u="none" strike="noStrike" dirty="0">
                <a:solidFill>
                  <a:srgbClr val="1C1E21"/>
                </a:solidFill>
                <a:effectLst/>
                <a:latin typeface="system-ui"/>
              </a:rPr>
              <a:t>Response Body </a:t>
            </a:r>
            <a:r>
              <a:rPr lang="ko-KR" altLang="en-US" b="0" i="0" u="none" strike="noStrike" dirty="0">
                <a:solidFill>
                  <a:srgbClr val="1C1E21"/>
                </a:solidFill>
                <a:effectLst/>
                <a:latin typeface="system-ui"/>
              </a:rPr>
              <a:t>에 사용될 데이터 모델을 지정해줄 수 </a:t>
            </a:r>
            <a:r>
              <a:rPr lang="ko-KR" altLang="en-US" dirty="0">
                <a:solidFill>
                  <a:srgbClr val="1C1E21"/>
                </a:solidFill>
                <a:latin typeface="system-ui"/>
              </a:rPr>
              <a:t>있고</a:t>
            </a:r>
            <a:r>
              <a:rPr lang="en-US" altLang="ko-KR" b="0" i="0" u="none" strike="noStrike" dirty="0">
                <a:solidFill>
                  <a:srgbClr val="1C1E21"/>
                </a:solidFill>
                <a:effectLst/>
                <a:latin typeface="system-ui"/>
              </a:rPr>
              <a:t>, </a:t>
            </a:r>
            <a:r>
              <a:rPr lang="en" altLang="ko-KR" b="0" i="0" u="none" strike="noStrike" dirty="0">
                <a:solidFill>
                  <a:srgbClr val="1C1E21"/>
                </a:solidFill>
                <a:effectLst/>
                <a:latin typeface="system-ui"/>
              </a:rPr>
              <a:t>output data </a:t>
            </a:r>
            <a:r>
              <a:rPr lang="ko-KR" altLang="en-US" b="0" i="0" u="none" strike="noStrike" dirty="0">
                <a:solidFill>
                  <a:srgbClr val="1C1E21"/>
                </a:solidFill>
                <a:effectLst/>
                <a:latin typeface="system-ui"/>
              </a:rPr>
              <a:t>의 </a:t>
            </a:r>
            <a:r>
              <a:rPr lang="en" altLang="ko-KR" b="0" i="0" u="none" strike="noStrike" dirty="0">
                <a:solidFill>
                  <a:srgbClr val="1C1E21"/>
                </a:solidFill>
                <a:effectLst/>
                <a:latin typeface="system-ui"/>
              </a:rPr>
              <a:t>type </a:t>
            </a:r>
            <a:r>
              <a:rPr lang="ko-KR" altLang="en-US" b="0" i="0" u="none" strike="noStrike" dirty="0">
                <a:solidFill>
                  <a:srgbClr val="1C1E21"/>
                </a:solidFill>
                <a:effectLst/>
                <a:latin typeface="system-ui"/>
              </a:rPr>
              <a:t>을 체크하여 자동으로 변환시키고</a:t>
            </a:r>
            <a:r>
              <a:rPr lang="en-US" altLang="ko-KR" b="0" i="0" u="none" strike="noStrike" dirty="0">
                <a:solidFill>
                  <a:srgbClr val="1C1E21"/>
                </a:solidFill>
                <a:effectLst/>
                <a:latin typeface="system-ui"/>
              </a:rPr>
              <a:t>, </a:t>
            </a:r>
            <a:r>
              <a:rPr lang="en" altLang="ko-KR" b="0" i="0" u="none" strike="noStrike" dirty="0">
                <a:solidFill>
                  <a:srgbClr val="1C1E21"/>
                </a:solidFill>
                <a:effectLst/>
                <a:latin typeface="system-ui"/>
              </a:rPr>
              <a:t>type </a:t>
            </a:r>
            <a:r>
              <a:rPr lang="ko-KR" altLang="en-US" b="0" i="0" u="none" strike="noStrike" dirty="0">
                <a:solidFill>
                  <a:srgbClr val="1C1E21"/>
                </a:solidFill>
                <a:effectLst/>
                <a:latin typeface="system-ui"/>
              </a:rPr>
              <a:t>이 유효한지 확인해주고</a:t>
            </a:r>
            <a:r>
              <a:rPr lang="en-US" altLang="ko-KR" b="0" i="0" u="none" strike="noStrike" dirty="0">
                <a:solidFill>
                  <a:srgbClr val="1C1E21"/>
                </a:solidFill>
                <a:effectLst/>
                <a:latin typeface="system-ui"/>
              </a:rPr>
              <a:t>, </a:t>
            </a:r>
            <a:r>
              <a:rPr lang="en" altLang="ko-KR" b="0" i="0" u="none" strike="noStrike" dirty="0">
                <a:solidFill>
                  <a:srgbClr val="1C1E21"/>
                </a:solidFill>
                <a:effectLst/>
                <a:latin typeface="system-ui"/>
              </a:rPr>
              <a:t>response </a:t>
            </a:r>
            <a:r>
              <a:rPr lang="ko-KR" altLang="en-US" b="0" i="0" u="none" strike="noStrike" dirty="0" err="1">
                <a:solidFill>
                  <a:srgbClr val="1C1E21"/>
                </a:solidFill>
                <a:effectLst/>
                <a:latin typeface="system-ui"/>
              </a:rPr>
              <a:t>를</a:t>
            </a:r>
            <a:r>
              <a:rPr lang="ko-KR" altLang="en-US" b="0" i="0" u="none" strike="noStrike" dirty="0">
                <a:solidFill>
                  <a:srgbClr val="1C1E21"/>
                </a:solidFill>
                <a:effectLst/>
                <a:latin typeface="system-ui"/>
              </a:rPr>
              <a:t> 위해 자동으로 </a:t>
            </a:r>
            <a:r>
              <a:rPr lang="en" altLang="ko-KR" b="0" i="0" u="none" strike="noStrike" dirty="0">
                <a:solidFill>
                  <a:srgbClr val="1C1E21"/>
                </a:solidFill>
                <a:effectLst/>
                <a:latin typeface="system-ui"/>
              </a:rPr>
              <a:t>JSON Schema </a:t>
            </a:r>
            <a:r>
              <a:rPr lang="ko-KR" altLang="en-US" b="0" i="0" u="none" strike="noStrike" dirty="0" err="1">
                <a:solidFill>
                  <a:srgbClr val="1C1E21"/>
                </a:solidFill>
                <a:effectLst/>
                <a:latin typeface="system-ui"/>
              </a:rPr>
              <a:t>를</a:t>
            </a:r>
            <a:r>
              <a:rPr lang="ko-KR" altLang="en-US" b="0" i="0" u="none" strike="noStrike" dirty="0">
                <a:solidFill>
                  <a:srgbClr val="1C1E21"/>
                </a:solidFill>
                <a:effectLst/>
                <a:latin typeface="system-ui"/>
              </a:rPr>
              <a:t> 추가해주는 등의 역할을 할 수 있음</a:t>
            </a:r>
            <a:r>
              <a:rPr lang="en-US" altLang="ko-KR" b="0" i="0" u="none" strike="noStrike" dirty="0">
                <a:solidFill>
                  <a:srgbClr val="1C1E21"/>
                </a:solidFill>
                <a:effectLst/>
                <a:latin typeface="system-u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1814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83F72-99CD-5B64-1B97-819AEB1A1CEB}"/>
              </a:ext>
            </a:extLst>
          </p:cNvPr>
          <p:cNvSpPr txBox="1"/>
          <p:nvPr/>
        </p:nvSpPr>
        <p:spPr>
          <a:xfrm>
            <a:off x="5625347" y="409652"/>
            <a:ext cx="3313827" cy="762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82348-329B-84CF-B27E-8B6EFD966D0D}"/>
              </a:ext>
            </a:extLst>
          </p:cNvPr>
          <p:cNvSpPr txBox="1"/>
          <p:nvPr/>
        </p:nvSpPr>
        <p:spPr>
          <a:xfrm>
            <a:off x="636039" y="1259792"/>
            <a:ext cx="8134885" cy="52946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74BAC-6910-9B71-7ACF-B82B81767739}"/>
              </a:ext>
            </a:extLst>
          </p:cNvPr>
          <p:cNvSpPr txBox="1"/>
          <p:nvPr/>
        </p:nvSpPr>
        <p:spPr>
          <a:xfrm>
            <a:off x="467789" y="303581"/>
            <a:ext cx="694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/>
              <a:t>FastAPI</a:t>
            </a:r>
            <a:r>
              <a:rPr lang="en-US" altLang="ko-KR" sz="4800" b="1" dirty="0"/>
              <a:t> tutorial</a:t>
            </a:r>
            <a:endParaRPr lang="ko-KR" alt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96802-508C-5E02-B19F-5FC743735FA1}"/>
              </a:ext>
            </a:extLst>
          </p:cNvPr>
          <p:cNvSpPr txBox="1"/>
          <p:nvPr/>
        </p:nvSpPr>
        <p:spPr>
          <a:xfrm>
            <a:off x="790041" y="1134578"/>
            <a:ext cx="1093417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</a:t>
            </a:r>
            <a:r>
              <a:rPr lang="en-US" altLang="ko-KR" sz="2400" dirty="0" err="1"/>
              <a:t>app.put</a:t>
            </a:r>
            <a:r>
              <a:rPr lang="en-US" altLang="ko-KR" sz="2400" dirty="0"/>
              <a:t>("/users")</a:t>
            </a:r>
          </a:p>
          <a:p>
            <a:r>
              <a:rPr lang="en-US" altLang="ko-KR" sz="2400" dirty="0"/>
              <a:t>def </a:t>
            </a:r>
            <a:r>
              <a:rPr lang="en-US" altLang="ko-KR" sz="2400" dirty="0" err="1"/>
              <a:t>update_user</a:t>
            </a:r>
            <a:r>
              <a:rPr lang="en-US" altLang="ko-KR" sz="2400" dirty="0"/>
              <a:t>(name: str, nickname: str):</a:t>
            </a:r>
          </a:p>
          <a:p>
            <a:r>
              <a:rPr lang="en-US" altLang="ko-KR" sz="2400" dirty="0"/>
              <a:t>    if name not in USER_DB:</a:t>
            </a:r>
          </a:p>
          <a:p>
            <a:r>
              <a:rPr lang="en-US" altLang="ko-KR" sz="2400" dirty="0"/>
              <a:t>        raise NAME_NOT_FOUND</a:t>
            </a:r>
          </a:p>
          <a:p>
            <a:r>
              <a:rPr lang="en-US" altLang="ko-KR" sz="2400" dirty="0"/>
              <a:t>    USER_DB[name] = nickname</a:t>
            </a:r>
          </a:p>
          <a:p>
            <a:r>
              <a:rPr lang="en-US" altLang="ko-KR" sz="2400" dirty="0"/>
              <a:t>    return {"status": "success"}</a:t>
            </a:r>
          </a:p>
          <a:p>
            <a:endParaRPr lang="en-US" altLang="ko-KR" sz="2400" dirty="0"/>
          </a:p>
          <a:p>
            <a:r>
              <a:rPr lang="en-US" altLang="ko-KR" sz="2400" dirty="0"/>
              <a:t>@</a:t>
            </a:r>
            <a:r>
              <a:rPr lang="en-US" altLang="ko-KR" sz="2400" dirty="0" err="1"/>
              <a:t>app.delete</a:t>
            </a:r>
            <a:r>
              <a:rPr lang="en-US" altLang="ko-KR" sz="2400" dirty="0"/>
              <a:t>("/users")</a:t>
            </a:r>
          </a:p>
          <a:p>
            <a:r>
              <a:rPr lang="en-US" altLang="ko-KR" sz="2400" dirty="0"/>
              <a:t>def </a:t>
            </a:r>
            <a:r>
              <a:rPr lang="en-US" altLang="ko-KR" sz="2400" dirty="0" err="1"/>
              <a:t>delete_user</a:t>
            </a:r>
            <a:r>
              <a:rPr lang="en-US" altLang="ko-KR" sz="2400" dirty="0"/>
              <a:t>(name: str):</a:t>
            </a:r>
          </a:p>
          <a:p>
            <a:r>
              <a:rPr lang="en-US" altLang="ko-KR" sz="2400" dirty="0"/>
              <a:t>    if name not in USER_DB:</a:t>
            </a:r>
          </a:p>
          <a:p>
            <a:r>
              <a:rPr lang="en-US" altLang="ko-KR" sz="2400" dirty="0"/>
              <a:t>        raise NAME_NOT_FOUND</a:t>
            </a:r>
          </a:p>
          <a:p>
            <a:r>
              <a:rPr lang="en-US" altLang="ko-KR" sz="2400" dirty="0"/>
              <a:t>    del USER_DB[name]</a:t>
            </a:r>
          </a:p>
          <a:p>
            <a:r>
              <a:rPr lang="en-US" altLang="ko-KR" sz="2400" dirty="0"/>
              <a:t>    return {"status": "success"}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1B5FD-A69B-BCEC-CC23-F20F1D353D73}"/>
              </a:ext>
            </a:extLst>
          </p:cNvPr>
          <p:cNvSpPr txBox="1"/>
          <p:nvPr/>
        </p:nvSpPr>
        <p:spPr>
          <a:xfrm>
            <a:off x="790041" y="6217515"/>
            <a:ext cx="10934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2400" b="1" dirty="0" err="1"/>
              <a:t>uvicorn</a:t>
            </a:r>
            <a:r>
              <a:rPr lang="en" altLang="ko-KR" sz="2400" b="1" dirty="0"/>
              <a:t> </a:t>
            </a:r>
            <a:r>
              <a:rPr lang="en" altLang="ko-KR" sz="2400" b="1" dirty="0" err="1"/>
              <a:t>crud_pydantic:app</a:t>
            </a:r>
            <a:r>
              <a:rPr lang="en" altLang="ko-KR" sz="2400" b="1" dirty="0"/>
              <a:t> --reload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04731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83F72-99CD-5B64-1B97-819AEB1A1CEB}"/>
              </a:ext>
            </a:extLst>
          </p:cNvPr>
          <p:cNvSpPr txBox="1"/>
          <p:nvPr/>
        </p:nvSpPr>
        <p:spPr>
          <a:xfrm>
            <a:off x="5625347" y="409652"/>
            <a:ext cx="3313827" cy="762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82348-329B-84CF-B27E-8B6EFD966D0D}"/>
              </a:ext>
            </a:extLst>
          </p:cNvPr>
          <p:cNvSpPr txBox="1"/>
          <p:nvPr/>
        </p:nvSpPr>
        <p:spPr>
          <a:xfrm>
            <a:off x="636039" y="1259792"/>
            <a:ext cx="8134885" cy="52946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74BAC-6910-9B71-7ACF-B82B81767739}"/>
              </a:ext>
            </a:extLst>
          </p:cNvPr>
          <p:cNvSpPr txBox="1"/>
          <p:nvPr/>
        </p:nvSpPr>
        <p:spPr>
          <a:xfrm>
            <a:off x="467789" y="303581"/>
            <a:ext cx="694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API serving</a:t>
            </a:r>
            <a:endParaRPr lang="ko-KR" alt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96802-508C-5E02-B19F-5FC743735FA1}"/>
              </a:ext>
            </a:extLst>
          </p:cNvPr>
          <p:cNvSpPr txBox="1"/>
          <p:nvPr/>
        </p:nvSpPr>
        <p:spPr>
          <a:xfrm>
            <a:off x="785125" y="1152920"/>
            <a:ext cx="10934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모델 다운로드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1B5FD-A69B-BCEC-CC23-F20F1D353D73}"/>
              </a:ext>
            </a:extLst>
          </p:cNvPr>
          <p:cNvSpPr txBox="1"/>
          <p:nvPr/>
        </p:nvSpPr>
        <p:spPr>
          <a:xfrm>
            <a:off x="785125" y="2090336"/>
            <a:ext cx="109341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2400" b="1" dirty="0"/>
              <a:t>import </a:t>
            </a:r>
            <a:r>
              <a:rPr lang="en" altLang="ko-KR" sz="2400" b="1" dirty="0" err="1"/>
              <a:t>os</a:t>
            </a:r>
            <a:endParaRPr lang="en" altLang="ko-KR" sz="2400" b="1" dirty="0"/>
          </a:p>
          <a:p>
            <a:r>
              <a:rPr lang="en" altLang="ko-KR" sz="2400" b="1" dirty="0"/>
              <a:t>from </a:t>
            </a:r>
            <a:r>
              <a:rPr lang="en" altLang="ko-KR" sz="2400" b="1" dirty="0" err="1"/>
              <a:t>argparse</a:t>
            </a:r>
            <a:r>
              <a:rPr lang="en" altLang="ko-KR" sz="2400" b="1" dirty="0"/>
              <a:t> import </a:t>
            </a:r>
            <a:r>
              <a:rPr lang="en" altLang="ko-KR" sz="2400" b="1" dirty="0" err="1"/>
              <a:t>ArgumentParser</a:t>
            </a:r>
            <a:endParaRPr lang="en" altLang="ko-KR" sz="2400" b="1" dirty="0"/>
          </a:p>
          <a:p>
            <a:r>
              <a:rPr lang="en" altLang="ko-KR" sz="2400" b="1" dirty="0"/>
              <a:t>import </a:t>
            </a:r>
            <a:r>
              <a:rPr lang="en" altLang="ko-KR" sz="2400" b="1" dirty="0" err="1"/>
              <a:t>mlflow</a:t>
            </a:r>
            <a:endParaRPr lang="en" altLang="ko-KR" sz="2400" b="1" dirty="0"/>
          </a:p>
          <a:p>
            <a:endParaRPr lang="en" altLang="ko-KR" sz="2400" b="1" dirty="0"/>
          </a:p>
          <a:p>
            <a:r>
              <a:rPr lang="en" altLang="ko-KR" sz="2400" b="1" dirty="0"/>
              <a:t># Set environments</a:t>
            </a:r>
          </a:p>
          <a:p>
            <a:r>
              <a:rPr lang="en" altLang="ko-KR" sz="2400" b="1" dirty="0" err="1"/>
              <a:t>os.environ</a:t>
            </a:r>
            <a:r>
              <a:rPr lang="en" altLang="ko-KR" sz="2400" b="1" dirty="0"/>
              <a:t>["MLFLOW_S3_ENDPOINT_URL"] = "http://localhost:9000"</a:t>
            </a:r>
          </a:p>
          <a:p>
            <a:r>
              <a:rPr lang="en" altLang="ko-KR" sz="2400" b="1" dirty="0" err="1"/>
              <a:t>os.environ</a:t>
            </a:r>
            <a:r>
              <a:rPr lang="en" altLang="ko-KR" sz="2400" b="1" dirty="0"/>
              <a:t>["MLFLOW_TRACKING_URI"] = "http://localhost:5001"</a:t>
            </a:r>
          </a:p>
          <a:p>
            <a:r>
              <a:rPr lang="en" altLang="ko-KR" sz="2400" b="1" dirty="0" err="1"/>
              <a:t>os.environ</a:t>
            </a:r>
            <a:r>
              <a:rPr lang="en" altLang="ko-KR" sz="2400" b="1" dirty="0"/>
              <a:t>["AWS_ACCESS_KEY_ID"] = "</a:t>
            </a:r>
            <a:r>
              <a:rPr lang="en" altLang="ko-KR" sz="2400" b="1" dirty="0" err="1"/>
              <a:t>minio</a:t>
            </a:r>
            <a:r>
              <a:rPr lang="en" altLang="ko-KR" sz="2400" b="1" dirty="0"/>
              <a:t>"</a:t>
            </a:r>
          </a:p>
          <a:p>
            <a:r>
              <a:rPr lang="en" altLang="ko-KR" sz="2400" b="1" dirty="0" err="1"/>
              <a:t>os.environ</a:t>
            </a:r>
            <a:r>
              <a:rPr lang="en" altLang="ko-KR" sz="2400" b="1" dirty="0"/>
              <a:t>["AWS_SECRET_ACCESS_KEY"] = "</a:t>
            </a:r>
            <a:r>
              <a:rPr lang="en" altLang="ko-KR" sz="2400" b="1" dirty="0" err="1"/>
              <a:t>miniostorage</a:t>
            </a:r>
            <a:r>
              <a:rPr lang="en" altLang="ko-KR" sz="2400" b="1" dirty="0"/>
              <a:t>"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C4EC8-753F-D071-93E8-7C5C9CCB6689}"/>
              </a:ext>
            </a:extLst>
          </p:cNvPr>
          <p:cNvSpPr txBox="1"/>
          <p:nvPr/>
        </p:nvSpPr>
        <p:spPr>
          <a:xfrm>
            <a:off x="785125" y="1621628"/>
            <a:ext cx="10934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pip install boto3==1.26.8 </a:t>
            </a:r>
            <a:r>
              <a:rPr lang="en-US" altLang="ko-KR" sz="2400" dirty="0" err="1"/>
              <a:t>mlflow</a:t>
            </a:r>
            <a:r>
              <a:rPr lang="en-US" altLang="ko-KR" sz="2400" dirty="0"/>
              <a:t>==1.30.0 "</a:t>
            </a:r>
            <a:r>
              <a:rPr lang="en-US" altLang="ko-KR" sz="2400" dirty="0" err="1"/>
              <a:t>fastapi</a:t>
            </a:r>
            <a:r>
              <a:rPr lang="en-US" altLang="ko-KR" sz="2400" dirty="0"/>
              <a:t>[all]" pandas scikit-learn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83031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83F72-99CD-5B64-1B97-819AEB1A1CEB}"/>
              </a:ext>
            </a:extLst>
          </p:cNvPr>
          <p:cNvSpPr txBox="1"/>
          <p:nvPr/>
        </p:nvSpPr>
        <p:spPr>
          <a:xfrm>
            <a:off x="5625347" y="409652"/>
            <a:ext cx="3313827" cy="762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82348-329B-84CF-B27E-8B6EFD966D0D}"/>
              </a:ext>
            </a:extLst>
          </p:cNvPr>
          <p:cNvSpPr txBox="1"/>
          <p:nvPr/>
        </p:nvSpPr>
        <p:spPr>
          <a:xfrm>
            <a:off x="636039" y="1259792"/>
            <a:ext cx="8134885" cy="52946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74BAC-6910-9B71-7ACF-B82B81767739}"/>
              </a:ext>
            </a:extLst>
          </p:cNvPr>
          <p:cNvSpPr txBox="1"/>
          <p:nvPr/>
        </p:nvSpPr>
        <p:spPr>
          <a:xfrm>
            <a:off x="467789" y="303581"/>
            <a:ext cx="694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API serving</a:t>
            </a:r>
            <a:endParaRPr lang="ko-KR" altLang="en-US" sz="4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1B5FD-A69B-BCEC-CC23-F20F1D353D73}"/>
              </a:ext>
            </a:extLst>
          </p:cNvPr>
          <p:cNvSpPr txBox="1"/>
          <p:nvPr/>
        </p:nvSpPr>
        <p:spPr>
          <a:xfrm>
            <a:off x="813700" y="1533124"/>
            <a:ext cx="109341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2400" b="0" i="0" u="none" strike="noStrike" dirty="0">
                <a:solidFill>
                  <a:srgbClr val="00009F"/>
                </a:solidFill>
                <a:effectLst/>
                <a:latin typeface="SFMono-Regular"/>
              </a:rPr>
              <a:t>def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 </a:t>
            </a:r>
            <a:r>
              <a:rPr lang="en" altLang="ko-KR" sz="2400" b="0" i="0" u="none" strike="noStrike" dirty="0" err="1">
                <a:solidFill>
                  <a:srgbClr val="D73A49"/>
                </a:solidFill>
                <a:effectLst/>
                <a:latin typeface="SFMono-Regular"/>
              </a:rPr>
              <a:t>download_model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(</a:t>
            </a:r>
            <a:r>
              <a:rPr lang="en" altLang="ko-KR" sz="2400" b="0" i="0" u="none" strike="noStrike" dirty="0" err="1">
                <a:solidFill>
                  <a:srgbClr val="393A34"/>
                </a:solidFill>
                <a:effectLst/>
                <a:latin typeface="SFMono-Regular"/>
              </a:rPr>
              <a:t>args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):</a:t>
            </a:r>
            <a:b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</a:br>
            <a:r>
              <a:rPr lang="en" altLang="ko-KR" sz="2400" b="0" i="1" u="none" strike="noStrike" dirty="0">
                <a:solidFill>
                  <a:srgbClr val="999988"/>
                </a:solidFill>
                <a:effectLst/>
                <a:latin typeface="SFMono-Regular"/>
              </a:rPr>
              <a:t># Download model artifacts</a:t>
            </a:r>
            <a:b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</a:br>
            <a:r>
              <a:rPr lang="en" altLang="ko-KR" sz="2400" b="0" i="0" u="none" strike="noStrike" dirty="0" err="1">
                <a:solidFill>
                  <a:srgbClr val="393A34"/>
                </a:solidFill>
                <a:effectLst/>
                <a:latin typeface="SFMono-Regular"/>
              </a:rPr>
              <a:t>mlflow.artifacts.download_artifacts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(</a:t>
            </a:r>
            <a:r>
              <a:rPr lang="en" altLang="ko-KR" sz="2400" b="0" i="0" u="none" strike="noStrike" dirty="0" err="1">
                <a:solidFill>
                  <a:srgbClr val="393A34"/>
                </a:solidFill>
                <a:effectLst/>
                <a:latin typeface="SFMono-Regular"/>
              </a:rPr>
              <a:t>artifact_uri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=</a:t>
            </a:r>
            <a:r>
              <a:rPr lang="en" altLang="ko-KR" sz="2400" b="0" i="0" u="none" strike="noStrike" dirty="0" err="1">
                <a:solidFill>
                  <a:srgbClr val="E3116C"/>
                </a:solidFill>
                <a:effectLst/>
                <a:latin typeface="SFMono-Regular"/>
              </a:rPr>
              <a:t>f"runs</a:t>
            </a:r>
            <a:r>
              <a:rPr lang="en" altLang="ko-KR" sz="2400" b="0" i="0" u="none" strike="noStrike" dirty="0">
                <a:solidFill>
                  <a:srgbClr val="E3116C"/>
                </a:solidFill>
                <a:effectLst/>
                <a:latin typeface="SFMono-Regular"/>
              </a:rPr>
              <a:t>:/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{</a:t>
            </a:r>
            <a:r>
              <a:rPr lang="en" altLang="ko-KR" sz="2400" b="0" i="0" u="none" strike="noStrike" dirty="0" err="1">
                <a:solidFill>
                  <a:srgbClr val="393A34"/>
                </a:solidFill>
                <a:effectLst/>
                <a:latin typeface="SFMono-Regular"/>
              </a:rPr>
              <a:t>args.run_id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}</a:t>
            </a:r>
            <a:r>
              <a:rPr lang="en" altLang="ko-KR" sz="2400" b="0" i="0" u="none" strike="noStrike" dirty="0">
                <a:solidFill>
                  <a:srgbClr val="E3116C"/>
                </a:solidFill>
                <a:effectLst/>
                <a:latin typeface="SFMono-Regular"/>
              </a:rPr>
              <a:t>/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{</a:t>
            </a:r>
            <a:r>
              <a:rPr lang="en" altLang="ko-KR" sz="2400" b="0" i="0" u="none" strike="noStrike" dirty="0" err="1">
                <a:solidFill>
                  <a:srgbClr val="393A34"/>
                </a:solidFill>
                <a:effectLst/>
                <a:latin typeface="SFMono-Regular"/>
              </a:rPr>
              <a:t>args.model_name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}</a:t>
            </a:r>
            <a:r>
              <a:rPr lang="en" altLang="ko-KR" sz="2400" b="0" i="0" u="none" strike="noStrike" dirty="0">
                <a:solidFill>
                  <a:srgbClr val="E3116C"/>
                </a:solidFill>
                <a:effectLst/>
                <a:latin typeface="SFMono-Regular"/>
              </a:rPr>
              <a:t>"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, </a:t>
            </a:r>
            <a:r>
              <a:rPr lang="en" altLang="ko-KR" sz="2400" b="0" i="0" u="none" strike="noStrike" dirty="0" err="1">
                <a:solidFill>
                  <a:srgbClr val="393A34"/>
                </a:solidFill>
                <a:effectLst/>
                <a:latin typeface="SFMono-Regular"/>
              </a:rPr>
              <a:t>dst_path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=</a:t>
            </a:r>
            <a:r>
              <a:rPr lang="en" altLang="ko-KR" sz="2400" b="0" i="0" u="none" strike="noStrike" dirty="0">
                <a:solidFill>
                  <a:srgbClr val="E3116C"/>
                </a:solidFill>
                <a:effectLst/>
                <a:latin typeface="SFMono-Regular"/>
              </a:rPr>
              <a:t>"."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)</a:t>
            </a:r>
            <a:b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</a:br>
            <a:b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</a:br>
            <a:b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</a:br>
            <a:r>
              <a:rPr lang="en" altLang="ko-KR" sz="2400" b="0" i="0" u="none" strike="noStrike" dirty="0">
                <a:solidFill>
                  <a:srgbClr val="00009F"/>
                </a:solidFill>
                <a:effectLst/>
                <a:latin typeface="SFMono-Regular"/>
              </a:rPr>
              <a:t>if</a:t>
            </a:r>
            <a:r>
              <a:rPr lang="ko-KR" altLang="en-US" sz="2400" dirty="0">
                <a:solidFill>
                  <a:srgbClr val="393A34"/>
                </a:solidFill>
                <a:latin typeface="SFMono-Regular"/>
              </a:rPr>
              <a:t> 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__name__ == </a:t>
            </a:r>
            <a:r>
              <a:rPr lang="en" altLang="ko-KR" sz="2400" b="0" i="0" u="none" strike="noStrike" dirty="0">
                <a:solidFill>
                  <a:srgbClr val="E3116C"/>
                </a:solidFill>
                <a:effectLst/>
                <a:latin typeface="SFMono-Regular"/>
              </a:rPr>
              <a:t>"__main__"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:</a:t>
            </a:r>
            <a:b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</a:br>
            <a:r>
              <a:rPr lang="ko-KR" altLang="en-US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    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parser = </a:t>
            </a:r>
            <a:r>
              <a:rPr lang="en" altLang="ko-KR" sz="2400" b="0" i="0" u="none" strike="noStrike" dirty="0" err="1">
                <a:solidFill>
                  <a:srgbClr val="393A34"/>
                </a:solidFill>
                <a:effectLst/>
                <a:latin typeface="SFMono-Regular"/>
              </a:rPr>
              <a:t>ArgumentParser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()</a:t>
            </a:r>
            <a:b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</a:br>
            <a:r>
              <a:rPr lang="ko-KR" altLang="en-US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    </a:t>
            </a:r>
            <a:r>
              <a:rPr lang="en" altLang="ko-KR" sz="2400" b="0" i="0" u="none" strike="noStrike" dirty="0" err="1">
                <a:solidFill>
                  <a:srgbClr val="393A34"/>
                </a:solidFill>
                <a:effectLst/>
                <a:latin typeface="SFMono-Regular"/>
              </a:rPr>
              <a:t>parser.add_argument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(</a:t>
            </a:r>
            <a:r>
              <a:rPr lang="en" altLang="ko-KR" sz="2400" b="0" i="0" u="none" strike="noStrike" dirty="0">
                <a:solidFill>
                  <a:srgbClr val="E3116C"/>
                </a:solidFill>
                <a:effectLst/>
                <a:latin typeface="SFMono-Regular"/>
              </a:rPr>
              <a:t>"--model-name"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, </a:t>
            </a:r>
            <a:r>
              <a:rPr lang="en" altLang="ko-KR" sz="2400" b="0" i="0" u="none" strike="noStrike" dirty="0" err="1">
                <a:solidFill>
                  <a:srgbClr val="393A34"/>
                </a:solidFill>
                <a:effectLst/>
                <a:latin typeface="SFMono-Regular"/>
              </a:rPr>
              <a:t>dest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=</a:t>
            </a:r>
            <a:r>
              <a:rPr lang="en" altLang="ko-KR" sz="2400" b="0" i="0" u="none" strike="noStrike" dirty="0">
                <a:solidFill>
                  <a:srgbClr val="E3116C"/>
                </a:solidFill>
                <a:effectLst/>
                <a:latin typeface="SFMono-Regular"/>
              </a:rPr>
              <a:t>"</a:t>
            </a:r>
            <a:r>
              <a:rPr lang="en" altLang="ko-KR" sz="2400" b="0" i="0" u="none" strike="noStrike" dirty="0" err="1">
                <a:solidFill>
                  <a:srgbClr val="E3116C"/>
                </a:solidFill>
                <a:effectLst/>
                <a:latin typeface="SFMono-Regular"/>
              </a:rPr>
              <a:t>model_name</a:t>
            </a:r>
            <a:r>
              <a:rPr lang="en" altLang="ko-KR" sz="2400" b="0" i="0" u="none" strike="noStrike" dirty="0">
                <a:solidFill>
                  <a:srgbClr val="E3116C"/>
                </a:solidFill>
                <a:effectLst/>
                <a:latin typeface="SFMono-Regular"/>
              </a:rPr>
              <a:t>"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, type=str</a:t>
            </a:r>
            <a:r>
              <a:rPr lang="en-US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,</a:t>
            </a:r>
            <a:r>
              <a:rPr lang="ko-KR" altLang="en-US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 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default=</a:t>
            </a:r>
            <a:r>
              <a:rPr lang="en" altLang="ko-KR" sz="2400" b="0" i="0" u="none" strike="noStrike" dirty="0">
                <a:solidFill>
                  <a:srgbClr val="E3116C"/>
                </a:solidFill>
                <a:effectLst/>
                <a:latin typeface="SFMono-Regular"/>
              </a:rPr>
              <a:t>"</a:t>
            </a:r>
            <a:r>
              <a:rPr lang="en" altLang="ko-KR" sz="2400" b="0" i="0" u="none" strike="noStrike" dirty="0" err="1">
                <a:solidFill>
                  <a:srgbClr val="E3116C"/>
                </a:solidFill>
                <a:effectLst/>
                <a:latin typeface="SFMono-Regular"/>
              </a:rPr>
              <a:t>sk_model</a:t>
            </a:r>
            <a:r>
              <a:rPr lang="en" altLang="ko-KR" sz="2400" b="0" i="0" u="none" strike="noStrike" dirty="0">
                <a:solidFill>
                  <a:srgbClr val="E3116C"/>
                </a:solidFill>
                <a:effectLst/>
                <a:latin typeface="SFMono-Regular"/>
              </a:rPr>
              <a:t>"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)</a:t>
            </a:r>
            <a:b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</a:br>
            <a:r>
              <a:rPr lang="ko-KR" altLang="en-US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    </a:t>
            </a:r>
            <a:r>
              <a:rPr lang="en" altLang="ko-KR" sz="2400" b="0" i="0" u="none" strike="noStrike" dirty="0" err="1">
                <a:solidFill>
                  <a:srgbClr val="393A34"/>
                </a:solidFill>
                <a:effectLst/>
                <a:latin typeface="SFMono-Regular"/>
              </a:rPr>
              <a:t>parser.add_argument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(</a:t>
            </a:r>
            <a:r>
              <a:rPr lang="en" altLang="ko-KR" sz="2400" b="0" i="0" u="none" strike="noStrike" dirty="0">
                <a:solidFill>
                  <a:srgbClr val="E3116C"/>
                </a:solidFill>
                <a:effectLst/>
                <a:latin typeface="SFMono-Regular"/>
              </a:rPr>
              <a:t>"--run-id"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, </a:t>
            </a:r>
            <a:r>
              <a:rPr lang="en" altLang="ko-KR" sz="2400" b="0" i="0" u="none" strike="noStrike" dirty="0" err="1">
                <a:solidFill>
                  <a:srgbClr val="393A34"/>
                </a:solidFill>
                <a:effectLst/>
                <a:latin typeface="SFMono-Regular"/>
              </a:rPr>
              <a:t>dest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=</a:t>
            </a:r>
            <a:r>
              <a:rPr lang="en" altLang="ko-KR" sz="2400" b="0" i="0" u="none" strike="noStrike" dirty="0">
                <a:solidFill>
                  <a:srgbClr val="E3116C"/>
                </a:solidFill>
                <a:effectLst/>
                <a:latin typeface="SFMono-Regular"/>
              </a:rPr>
              <a:t>"</a:t>
            </a:r>
            <a:r>
              <a:rPr lang="en" altLang="ko-KR" sz="2400" b="0" i="0" u="none" strike="noStrike" dirty="0" err="1">
                <a:solidFill>
                  <a:srgbClr val="E3116C"/>
                </a:solidFill>
                <a:effectLst/>
                <a:latin typeface="SFMono-Regular"/>
              </a:rPr>
              <a:t>run_id</a:t>
            </a:r>
            <a:r>
              <a:rPr lang="en" altLang="ko-KR" sz="2400" b="0" i="0" u="none" strike="noStrike" dirty="0">
                <a:solidFill>
                  <a:srgbClr val="E3116C"/>
                </a:solidFill>
                <a:effectLst/>
                <a:latin typeface="SFMono-Regular"/>
              </a:rPr>
              <a:t>"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, type=str)</a:t>
            </a:r>
            <a:b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</a:br>
            <a:r>
              <a:rPr lang="ko-KR" altLang="en-US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    </a:t>
            </a:r>
            <a:r>
              <a:rPr lang="en" altLang="ko-KR" sz="2400" b="0" i="0" u="none" strike="noStrike" dirty="0" err="1">
                <a:solidFill>
                  <a:srgbClr val="393A34"/>
                </a:solidFill>
                <a:effectLst/>
                <a:latin typeface="SFMono-Regular"/>
              </a:rPr>
              <a:t>args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 = </a:t>
            </a:r>
            <a:r>
              <a:rPr lang="en" altLang="ko-KR" sz="2400" b="0" i="0" u="none" strike="noStrike" dirty="0" err="1">
                <a:solidFill>
                  <a:srgbClr val="393A34"/>
                </a:solidFill>
                <a:effectLst/>
                <a:latin typeface="SFMono-Regular"/>
              </a:rPr>
              <a:t>parser.parse_args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()</a:t>
            </a:r>
            <a:b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</a:br>
            <a:b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</a:br>
            <a:r>
              <a:rPr lang="ko-KR" altLang="en-US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    </a:t>
            </a:r>
            <a:r>
              <a:rPr lang="en" altLang="ko-KR" sz="2400" b="0" i="0" u="none" strike="noStrike" dirty="0" err="1">
                <a:solidFill>
                  <a:srgbClr val="393A34"/>
                </a:solidFill>
                <a:effectLst/>
                <a:latin typeface="SFMono-Regular"/>
              </a:rPr>
              <a:t>download_model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(</a:t>
            </a:r>
            <a:r>
              <a:rPr lang="en" altLang="ko-KR" sz="2400" b="0" i="0" u="none" strike="noStrike" dirty="0" err="1">
                <a:solidFill>
                  <a:srgbClr val="393A34"/>
                </a:solidFill>
                <a:effectLst/>
                <a:latin typeface="SFMono-Regular"/>
              </a:rPr>
              <a:t>args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94268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83F72-99CD-5B64-1B97-819AEB1A1CEB}"/>
              </a:ext>
            </a:extLst>
          </p:cNvPr>
          <p:cNvSpPr txBox="1"/>
          <p:nvPr/>
        </p:nvSpPr>
        <p:spPr>
          <a:xfrm>
            <a:off x="5625347" y="409652"/>
            <a:ext cx="3313827" cy="762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82348-329B-84CF-B27E-8B6EFD966D0D}"/>
              </a:ext>
            </a:extLst>
          </p:cNvPr>
          <p:cNvSpPr txBox="1"/>
          <p:nvPr/>
        </p:nvSpPr>
        <p:spPr>
          <a:xfrm>
            <a:off x="636039" y="1259792"/>
            <a:ext cx="8134885" cy="52946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74BAC-6910-9B71-7ACF-B82B81767739}"/>
              </a:ext>
            </a:extLst>
          </p:cNvPr>
          <p:cNvSpPr txBox="1"/>
          <p:nvPr/>
        </p:nvSpPr>
        <p:spPr>
          <a:xfrm>
            <a:off x="467789" y="303581"/>
            <a:ext cx="694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API serving</a:t>
            </a:r>
            <a:endParaRPr lang="ko-KR" altLang="en-US" sz="4800" b="1" dirty="0"/>
          </a:p>
        </p:txBody>
      </p:sp>
      <p:pic>
        <p:nvPicPr>
          <p:cNvPr id="8" name="그림 7" descr="텍스트, 소프트웨어, 웹 페이지, 컴퓨터 아이콘이(가) 표시된 사진&#10;&#10;자동 생성된 설명">
            <a:extLst>
              <a:ext uri="{FF2B5EF4-FFF2-40B4-BE49-F238E27FC236}">
                <a16:creationId xmlns:a16="http://schemas.microsoft.com/office/drawing/2014/main" id="{29195EF5-297E-289C-3A23-24B1AC087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1" y="913530"/>
            <a:ext cx="10738680" cy="52946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556CA5-36FB-6820-BA89-F9B360C381D1}"/>
              </a:ext>
            </a:extLst>
          </p:cNvPr>
          <p:cNvSpPr txBox="1"/>
          <p:nvPr/>
        </p:nvSpPr>
        <p:spPr>
          <a:xfrm>
            <a:off x="461293" y="6208157"/>
            <a:ext cx="1126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python </a:t>
            </a:r>
            <a:r>
              <a:rPr lang="en-US" altLang="ko-KR" sz="2400" b="1" dirty="0" err="1"/>
              <a:t>download_model.py</a:t>
            </a:r>
            <a:r>
              <a:rPr lang="en-US" altLang="ko-KR" sz="2400" b="1" dirty="0"/>
              <a:t> --model-name </a:t>
            </a:r>
            <a:r>
              <a:rPr lang="en-US" altLang="ko-KR" sz="2400" b="1" dirty="0" err="1"/>
              <a:t>sk_model</a:t>
            </a:r>
            <a:r>
              <a:rPr lang="en-US" altLang="ko-KR" sz="2400" b="1" dirty="0"/>
              <a:t> --run-id &lt;run-id&gt;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6613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3F72-99CD-5B64-1B97-819AEB1A1CEB}"/>
              </a:ext>
            </a:extLst>
          </p:cNvPr>
          <p:cNvSpPr txBox="1"/>
          <p:nvPr/>
        </p:nvSpPr>
        <p:spPr>
          <a:xfrm>
            <a:off x="5757021" y="534010"/>
            <a:ext cx="3313827" cy="762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목차</a:t>
            </a:r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68130" y="1682733"/>
            <a:ext cx="3876165" cy="30608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82348-329B-84CF-B27E-8B6EFD966D0D}"/>
              </a:ext>
            </a:extLst>
          </p:cNvPr>
          <p:cNvSpPr txBox="1"/>
          <p:nvPr/>
        </p:nvSpPr>
        <p:spPr>
          <a:xfrm>
            <a:off x="5464072" y="1830377"/>
            <a:ext cx="5754896" cy="38047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b="1" dirty="0"/>
              <a:t>API</a:t>
            </a:r>
            <a:r>
              <a:rPr lang="ko-KR" altLang="en-US" sz="2000" b="1" dirty="0"/>
              <a:t>란</a:t>
            </a:r>
            <a:r>
              <a:rPr lang="en-US" altLang="ko-KR" sz="2000" b="1" dirty="0"/>
              <a:t>?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1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FastAPI</a:t>
            </a:r>
            <a:r>
              <a:rPr lang="en-US" altLang="ko-KR" sz="2000" b="1" dirty="0"/>
              <a:t> tutorial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1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b="1" dirty="0"/>
              <a:t>API serving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2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83F72-99CD-5B64-1B97-819AEB1A1CEB}"/>
              </a:ext>
            </a:extLst>
          </p:cNvPr>
          <p:cNvSpPr txBox="1"/>
          <p:nvPr/>
        </p:nvSpPr>
        <p:spPr>
          <a:xfrm>
            <a:off x="5625347" y="409652"/>
            <a:ext cx="3313827" cy="762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82348-329B-84CF-B27E-8B6EFD966D0D}"/>
              </a:ext>
            </a:extLst>
          </p:cNvPr>
          <p:cNvSpPr txBox="1"/>
          <p:nvPr/>
        </p:nvSpPr>
        <p:spPr>
          <a:xfrm>
            <a:off x="636039" y="1259792"/>
            <a:ext cx="8134885" cy="52946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74BAC-6910-9B71-7ACF-B82B81767739}"/>
              </a:ext>
            </a:extLst>
          </p:cNvPr>
          <p:cNvSpPr txBox="1"/>
          <p:nvPr/>
        </p:nvSpPr>
        <p:spPr>
          <a:xfrm>
            <a:off x="467789" y="303581"/>
            <a:ext cx="694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API serving</a:t>
            </a:r>
            <a:endParaRPr lang="ko-KR" alt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96802-508C-5E02-B19F-5FC743735FA1}"/>
              </a:ext>
            </a:extLst>
          </p:cNvPr>
          <p:cNvSpPr txBox="1"/>
          <p:nvPr/>
        </p:nvSpPr>
        <p:spPr>
          <a:xfrm>
            <a:off x="790041" y="1134578"/>
            <a:ext cx="10934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pip install boto3==1.26.8 </a:t>
            </a:r>
            <a:r>
              <a:rPr lang="en-US" altLang="ko-KR" sz="2400" dirty="0" err="1"/>
              <a:t>mlflow</a:t>
            </a:r>
            <a:r>
              <a:rPr lang="en-US" altLang="ko-KR" sz="2400" dirty="0"/>
              <a:t>==1.30.0 "</a:t>
            </a:r>
            <a:r>
              <a:rPr lang="en-US" altLang="ko-KR" sz="2400" dirty="0" err="1"/>
              <a:t>fastapi</a:t>
            </a:r>
            <a:r>
              <a:rPr lang="en-US" altLang="ko-KR" sz="2400" dirty="0"/>
              <a:t>[all]" pandas scikit-learn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1B5FD-A69B-BCEC-CC23-F20F1D353D73}"/>
              </a:ext>
            </a:extLst>
          </p:cNvPr>
          <p:cNvSpPr txBox="1"/>
          <p:nvPr/>
        </p:nvSpPr>
        <p:spPr>
          <a:xfrm>
            <a:off x="785125" y="2090336"/>
            <a:ext cx="109341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2400" b="1" dirty="0"/>
              <a:t>import </a:t>
            </a:r>
            <a:r>
              <a:rPr lang="en" altLang="ko-KR" sz="2400" b="1" dirty="0" err="1"/>
              <a:t>os</a:t>
            </a:r>
            <a:endParaRPr lang="en" altLang="ko-KR" sz="2400" b="1" dirty="0"/>
          </a:p>
          <a:p>
            <a:r>
              <a:rPr lang="en" altLang="ko-KR" sz="2400" b="1" dirty="0"/>
              <a:t>from </a:t>
            </a:r>
            <a:r>
              <a:rPr lang="en" altLang="ko-KR" sz="2400" b="1" dirty="0" err="1"/>
              <a:t>argparse</a:t>
            </a:r>
            <a:r>
              <a:rPr lang="en" altLang="ko-KR" sz="2400" b="1" dirty="0"/>
              <a:t> import </a:t>
            </a:r>
            <a:r>
              <a:rPr lang="en" altLang="ko-KR" sz="2400" b="1" dirty="0" err="1"/>
              <a:t>ArgumentParser</a:t>
            </a:r>
            <a:endParaRPr lang="en" altLang="ko-KR" sz="2400" b="1" dirty="0"/>
          </a:p>
          <a:p>
            <a:r>
              <a:rPr lang="en" altLang="ko-KR" sz="2400" b="1" dirty="0"/>
              <a:t>import </a:t>
            </a:r>
            <a:r>
              <a:rPr lang="en" altLang="ko-KR" sz="2400" b="1" dirty="0" err="1"/>
              <a:t>mlflow</a:t>
            </a:r>
            <a:endParaRPr lang="en" altLang="ko-KR" sz="2400" b="1" dirty="0"/>
          </a:p>
          <a:p>
            <a:endParaRPr lang="en" altLang="ko-KR" sz="2400" b="1" dirty="0"/>
          </a:p>
          <a:p>
            <a:r>
              <a:rPr lang="en" altLang="ko-KR" sz="2400" b="1" dirty="0"/>
              <a:t># Set environments</a:t>
            </a:r>
          </a:p>
          <a:p>
            <a:r>
              <a:rPr lang="en" altLang="ko-KR" sz="2400" b="1" dirty="0" err="1"/>
              <a:t>os.environ</a:t>
            </a:r>
            <a:r>
              <a:rPr lang="en" altLang="ko-KR" sz="2400" b="1" dirty="0"/>
              <a:t>["MLFLOW_S3_ENDPOINT_URL"] = "http://localhost:9000"</a:t>
            </a:r>
          </a:p>
          <a:p>
            <a:r>
              <a:rPr lang="en" altLang="ko-KR" sz="2400" b="1" dirty="0" err="1"/>
              <a:t>os.environ</a:t>
            </a:r>
            <a:r>
              <a:rPr lang="en" altLang="ko-KR" sz="2400" b="1" dirty="0"/>
              <a:t>["MLFLOW_TRACKING_URI"] = "http://localhost:5001"</a:t>
            </a:r>
          </a:p>
          <a:p>
            <a:r>
              <a:rPr lang="en" altLang="ko-KR" sz="2400" b="1" dirty="0" err="1"/>
              <a:t>os.environ</a:t>
            </a:r>
            <a:r>
              <a:rPr lang="en" altLang="ko-KR" sz="2400" b="1" dirty="0"/>
              <a:t>["AWS_ACCESS_KEY_ID"] = "</a:t>
            </a:r>
            <a:r>
              <a:rPr lang="en" altLang="ko-KR" sz="2400" b="1" dirty="0" err="1"/>
              <a:t>minio</a:t>
            </a:r>
            <a:r>
              <a:rPr lang="en" altLang="ko-KR" sz="2400" b="1" dirty="0"/>
              <a:t>"</a:t>
            </a:r>
          </a:p>
          <a:p>
            <a:r>
              <a:rPr lang="en" altLang="ko-KR" sz="2400" b="1" dirty="0" err="1"/>
              <a:t>os.environ</a:t>
            </a:r>
            <a:r>
              <a:rPr lang="en" altLang="ko-KR" sz="2400" b="1" dirty="0"/>
              <a:t>["AWS_SECRET_ACCESS_KEY"] = "</a:t>
            </a:r>
            <a:r>
              <a:rPr lang="en" altLang="ko-KR" sz="2400" b="1" dirty="0" err="1"/>
              <a:t>miniostorage</a:t>
            </a:r>
            <a:r>
              <a:rPr lang="en" altLang="ko-KR" sz="2400" b="1" dirty="0"/>
              <a:t>"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33351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83F72-99CD-5B64-1B97-819AEB1A1CEB}"/>
              </a:ext>
            </a:extLst>
          </p:cNvPr>
          <p:cNvSpPr txBox="1"/>
          <p:nvPr/>
        </p:nvSpPr>
        <p:spPr>
          <a:xfrm>
            <a:off x="5625347" y="409652"/>
            <a:ext cx="3313827" cy="762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82348-329B-84CF-B27E-8B6EFD966D0D}"/>
              </a:ext>
            </a:extLst>
          </p:cNvPr>
          <p:cNvSpPr txBox="1"/>
          <p:nvPr/>
        </p:nvSpPr>
        <p:spPr>
          <a:xfrm>
            <a:off x="636039" y="1259792"/>
            <a:ext cx="8134885" cy="52946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74BAC-6910-9B71-7ACF-B82B81767739}"/>
              </a:ext>
            </a:extLst>
          </p:cNvPr>
          <p:cNvSpPr txBox="1"/>
          <p:nvPr/>
        </p:nvSpPr>
        <p:spPr>
          <a:xfrm>
            <a:off x="467789" y="303581"/>
            <a:ext cx="694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API serving</a:t>
            </a:r>
            <a:endParaRPr lang="ko-KR" alt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96802-508C-5E02-B19F-5FC743735FA1}"/>
              </a:ext>
            </a:extLst>
          </p:cNvPr>
          <p:cNvSpPr txBox="1"/>
          <p:nvPr/>
        </p:nvSpPr>
        <p:spPr>
          <a:xfrm>
            <a:off x="790041" y="1134578"/>
            <a:ext cx="10934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명세서 작성</a:t>
            </a:r>
            <a:endParaRPr lang="ko-KR" altLang="en-US" sz="2400" b="1" dirty="0"/>
          </a:p>
        </p:txBody>
      </p:sp>
      <p:pic>
        <p:nvPicPr>
          <p:cNvPr id="8" name="그림 7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E4D6D5DF-E3D4-C87D-DCA2-C7CCF8797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60" y="1896936"/>
            <a:ext cx="8672542" cy="406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08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83F72-99CD-5B64-1B97-819AEB1A1CEB}"/>
              </a:ext>
            </a:extLst>
          </p:cNvPr>
          <p:cNvSpPr txBox="1"/>
          <p:nvPr/>
        </p:nvSpPr>
        <p:spPr>
          <a:xfrm>
            <a:off x="5625347" y="409652"/>
            <a:ext cx="3313827" cy="762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82348-329B-84CF-B27E-8B6EFD966D0D}"/>
              </a:ext>
            </a:extLst>
          </p:cNvPr>
          <p:cNvSpPr txBox="1"/>
          <p:nvPr/>
        </p:nvSpPr>
        <p:spPr>
          <a:xfrm>
            <a:off x="636039" y="1259792"/>
            <a:ext cx="8134885" cy="52946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74BAC-6910-9B71-7ACF-B82B81767739}"/>
              </a:ext>
            </a:extLst>
          </p:cNvPr>
          <p:cNvSpPr txBox="1"/>
          <p:nvPr/>
        </p:nvSpPr>
        <p:spPr>
          <a:xfrm>
            <a:off x="467789" y="303581"/>
            <a:ext cx="694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API serving</a:t>
            </a:r>
            <a:endParaRPr lang="ko-KR" alt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96802-508C-5E02-B19F-5FC743735FA1}"/>
              </a:ext>
            </a:extLst>
          </p:cNvPr>
          <p:cNvSpPr txBox="1"/>
          <p:nvPr/>
        </p:nvSpPr>
        <p:spPr>
          <a:xfrm>
            <a:off x="790041" y="1134578"/>
            <a:ext cx="10934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스키마 작성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6B320E-EB77-F7C7-7145-67BB0B800191}"/>
              </a:ext>
            </a:extLst>
          </p:cNvPr>
          <p:cNvSpPr txBox="1"/>
          <p:nvPr/>
        </p:nvSpPr>
        <p:spPr>
          <a:xfrm>
            <a:off x="790041" y="1896936"/>
            <a:ext cx="109341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2400" dirty="0"/>
              <a:t>from </a:t>
            </a:r>
            <a:r>
              <a:rPr lang="en" altLang="ko-KR" sz="2400" dirty="0" err="1"/>
              <a:t>pydantic</a:t>
            </a:r>
            <a:r>
              <a:rPr lang="en" altLang="ko-KR" sz="2400" dirty="0"/>
              <a:t> import </a:t>
            </a:r>
            <a:r>
              <a:rPr lang="en" altLang="ko-KR" sz="2400" dirty="0" err="1"/>
              <a:t>BaseModel</a:t>
            </a:r>
            <a:endParaRPr lang="en" altLang="ko-KR" sz="2400" dirty="0"/>
          </a:p>
          <a:p>
            <a:endParaRPr lang="en" altLang="ko-KR" sz="2400" dirty="0"/>
          </a:p>
          <a:p>
            <a:r>
              <a:rPr lang="en" altLang="ko-KR" sz="2400" dirty="0"/>
              <a:t>class </a:t>
            </a:r>
            <a:r>
              <a:rPr lang="en" altLang="ko-KR" sz="2400" dirty="0" err="1"/>
              <a:t>PredictIn</a:t>
            </a:r>
            <a:r>
              <a:rPr lang="en" altLang="ko-KR" sz="2400" dirty="0"/>
              <a:t>(</a:t>
            </a:r>
            <a:r>
              <a:rPr lang="en" altLang="ko-KR" sz="2400" dirty="0" err="1"/>
              <a:t>BaseModel</a:t>
            </a:r>
            <a:r>
              <a:rPr lang="en" altLang="ko-KR" sz="2400" dirty="0"/>
              <a:t>):</a:t>
            </a:r>
          </a:p>
          <a:p>
            <a:r>
              <a:rPr lang="en" altLang="ko-KR" sz="2400" dirty="0"/>
              <a:t>    </a:t>
            </a:r>
            <a:r>
              <a:rPr lang="en" altLang="ko-KR" sz="2400" dirty="0" err="1"/>
              <a:t>sepal_length</a:t>
            </a:r>
            <a:r>
              <a:rPr lang="en" altLang="ko-KR" sz="2400" dirty="0"/>
              <a:t>: float</a:t>
            </a:r>
          </a:p>
          <a:p>
            <a:r>
              <a:rPr lang="en" altLang="ko-KR" sz="2400" dirty="0"/>
              <a:t>    </a:t>
            </a:r>
            <a:r>
              <a:rPr lang="en" altLang="ko-KR" sz="2400" dirty="0" err="1"/>
              <a:t>sepal_width</a:t>
            </a:r>
            <a:r>
              <a:rPr lang="en" altLang="ko-KR" sz="2400" dirty="0"/>
              <a:t>: float</a:t>
            </a:r>
          </a:p>
          <a:p>
            <a:r>
              <a:rPr lang="en" altLang="ko-KR" sz="2400" dirty="0"/>
              <a:t>    </a:t>
            </a:r>
            <a:r>
              <a:rPr lang="en" altLang="ko-KR" sz="2400" dirty="0" err="1"/>
              <a:t>petal_length</a:t>
            </a:r>
            <a:r>
              <a:rPr lang="en" altLang="ko-KR" sz="2400" dirty="0"/>
              <a:t>: float</a:t>
            </a:r>
          </a:p>
          <a:p>
            <a:r>
              <a:rPr lang="en" altLang="ko-KR" sz="2400" dirty="0"/>
              <a:t>    </a:t>
            </a:r>
            <a:r>
              <a:rPr lang="en" altLang="ko-KR" sz="2400" dirty="0" err="1"/>
              <a:t>petal_width</a:t>
            </a:r>
            <a:r>
              <a:rPr lang="en" altLang="ko-KR" sz="2400" dirty="0"/>
              <a:t>: float</a:t>
            </a:r>
          </a:p>
          <a:p>
            <a:endParaRPr lang="en" altLang="ko-KR" sz="2400" dirty="0"/>
          </a:p>
          <a:p>
            <a:r>
              <a:rPr lang="en" altLang="ko-KR" sz="2400" dirty="0"/>
              <a:t>class </a:t>
            </a:r>
            <a:r>
              <a:rPr lang="en" altLang="ko-KR" sz="2400" dirty="0" err="1"/>
              <a:t>PredictOut</a:t>
            </a:r>
            <a:r>
              <a:rPr lang="en" altLang="ko-KR" sz="2400" dirty="0"/>
              <a:t>(</a:t>
            </a:r>
            <a:r>
              <a:rPr lang="en" altLang="ko-KR" sz="2400" dirty="0" err="1"/>
              <a:t>BaseModel</a:t>
            </a:r>
            <a:r>
              <a:rPr lang="en" altLang="ko-KR" sz="2400" dirty="0"/>
              <a:t>):</a:t>
            </a:r>
          </a:p>
          <a:p>
            <a:r>
              <a:rPr lang="en" altLang="ko-KR" sz="2400" dirty="0"/>
              <a:t>    </a:t>
            </a:r>
            <a:r>
              <a:rPr lang="en" altLang="ko-KR" sz="2400" dirty="0" err="1"/>
              <a:t>iris_class</a:t>
            </a:r>
            <a:r>
              <a:rPr lang="en" altLang="ko-KR" sz="2400" dirty="0"/>
              <a:t>: int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5199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83F72-99CD-5B64-1B97-819AEB1A1CEB}"/>
              </a:ext>
            </a:extLst>
          </p:cNvPr>
          <p:cNvSpPr txBox="1"/>
          <p:nvPr/>
        </p:nvSpPr>
        <p:spPr>
          <a:xfrm>
            <a:off x="5625347" y="409652"/>
            <a:ext cx="3313827" cy="762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82348-329B-84CF-B27E-8B6EFD966D0D}"/>
              </a:ext>
            </a:extLst>
          </p:cNvPr>
          <p:cNvSpPr txBox="1"/>
          <p:nvPr/>
        </p:nvSpPr>
        <p:spPr>
          <a:xfrm>
            <a:off x="636039" y="1259792"/>
            <a:ext cx="8134885" cy="52946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74BAC-6910-9B71-7ACF-B82B81767739}"/>
              </a:ext>
            </a:extLst>
          </p:cNvPr>
          <p:cNvSpPr txBox="1"/>
          <p:nvPr/>
        </p:nvSpPr>
        <p:spPr>
          <a:xfrm>
            <a:off x="467789" y="303581"/>
            <a:ext cx="694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API serving</a:t>
            </a:r>
            <a:endParaRPr lang="ko-KR" alt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96802-508C-5E02-B19F-5FC743735FA1}"/>
              </a:ext>
            </a:extLst>
          </p:cNvPr>
          <p:cNvSpPr txBox="1"/>
          <p:nvPr/>
        </p:nvSpPr>
        <p:spPr>
          <a:xfrm>
            <a:off x="647164" y="957519"/>
            <a:ext cx="10934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app.py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76078-11F6-E837-488B-8715145E1A7F}"/>
              </a:ext>
            </a:extLst>
          </p:cNvPr>
          <p:cNvSpPr txBox="1"/>
          <p:nvPr/>
        </p:nvSpPr>
        <p:spPr>
          <a:xfrm>
            <a:off x="790041" y="1360254"/>
            <a:ext cx="109341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import </a:t>
            </a:r>
            <a:r>
              <a:rPr lang="en-US" altLang="ko-KR" sz="2000" b="1" dirty="0" err="1"/>
              <a:t>mlflow</a:t>
            </a:r>
            <a:endParaRPr lang="en-US" altLang="ko-KR" sz="2000" b="1" dirty="0"/>
          </a:p>
          <a:p>
            <a:r>
              <a:rPr lang="en-US" altLang="ko-KR" sz="2000" b="1" dirty="0"/>
              <a:t>import pandas as pd</a:t>
            </a:r>
          </a:p>
          <a:p>
            <a:r>
              <a:rPr lang="en-US" altLang="ko-KR" sz="2000" b="1" dirty="0"/>
              <a:t>from </a:t>
            </a:r>
            <a:r>
              <a:rPr lang="en-US" altLang="ko-KR" sz="2000" b="1" dirty="0" err="1"/>
              <a:t>fastapi</a:t>
            </a:r>
            <a:r>
              <a:rPr lang="en-US" altLang="ko-KR" sz="2000" b="1" dirty="0"/>
              <a:t> import </a:t>
            </a:r>
            <a:r>
              <a:rPr lang="en-US" altLang="ko-KR" sz="2000" b="1" dirty="0" err="1"/>
              <a:t>FastAPI</a:t>
            </a:r>
            <a:endParaRPr lang="en-US" altLang="ko-KR" sz="2000" b="1" dirty="0"/>
          </a:p>
          <a:p>
            <a:r>
              <a:rPr lang="en-US" altLang="ko-KR" sz="2000" b="1" dirty="0"/>
              <a:t>from schemas import </a:t>
            </a:r>
            <a:r>
              <a:rPr lang="en-US" altLang="ko-KR" sz="2000" b="1" dirty="0" err="1"/>
              <a:t>PredictIn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PredictOut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def </a:t>
            </a:r>
            <a:r>
              <a:rPr lang="en-US" altLang="ko-KR" sz="2000" b="1" dirty="0" err="1"/>
              <a:t>get_model</a:t>
            </a:r>
            <a:r>
              <a:rPr lang="en-US" altLang="ko-KR" sz="2000" b="1" dirty="0"/>
              <a:t>():</a:t>
            </a:r>
          </a:p>
          <a:p>
            <a:r>
              <a:rPr lang="en-US" altLang="ko-KR" sz="2000" b="1" dirty="0"/>
              <a:t>    model = </a:t>
            </a:r>
            <a:r>
              <a:rPr lang="en-US" altLang="ko-KR" sz="2000" b="1" dirty="0" err="1"/>
              <a:t>mlflow.sklearn.load_model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model_uri</a:t>
            </a:r>
            <a:r>
              <a:rPr lang="en-US" altLang="ko-KR" sz="2000" b="1" dirty="0"/>
              <a:t>="./</a:t>
            </a:r>
            <a:r>
              <a:rPr lang="en-US" altLang="ko-KR" sz="2000" b="1" dirty="0" err="1"/>
              <a:t>sk_model</a:t>
            </a:r>
            <a:r>
              <a:rPr lang="en-US" altLang="ko-KR" sz="2000" b="1" dirty="0"/>
              <a:t>")</a:t>
            </a:r>
          </a:p>
          <a:p>
            <a:r>
              <a:rPr lang="en-US" altLang="ko-KR" sz="2000" b="1" dirty="0"/>
              <a:t>    return model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MODEL = </a:t>
            </a:r>
            <a:r>
              <a:rPr lang="en-US" altLang="ko-KR" sz="2000" b="1" dirty="0" err="1"/>
              <a:t>get_model</a:t>
            </a:r>
            <a:r>
              <a:rPr lang="en-US" altLang="ko-KR" sz="2000" b="1" dirty="0"/>
              <a:t>()</a:t>
            </a:r>
          </a:p>
          <a:p>
            <a:r>
              <a:rPr lang="en-US" altLang="ko-KR" sz="2000" b="1" dirty="0"/>
              <a:t>app = </a:t>
            </a:r>
            <a:r>
              <a:rPr lang="en-US" altLang="ko-KR" sz="2000" b="1" dirty="0" err="1"/>
              <a:t>FastAPI</a:t>
            </a:r>
            <a:r>
              <a:rPr lang="en-US" altLang="ko-KR" sz="2000" b="1" dirty="0"/>
              <a:t>()</a:t>
            </a:r>
          </a:p>
          <a:p>
            <a:r>
              <a:rPr lang="en-US" altLang="ko-KR" sz="2000" b="1" dirty="0"/>
              <a:t>#</a:t>
            </a:r>
            <a:r>
              <a:rPr lang="ko-KR" altLang="en-US" sz="2000" b="1" dirty="0"/>
              <a:t>아래에서 </a:t>
            </a:r>
            <a:r>
              <a:rPr lang="en-US" altLang="ko-KR" sz="2000" b="1" dirty="0"/>
              <a:t>data: </a:t>
            </a:r>
            <a:r>
              <a:rPr lang="en-US" altLang="ko-KR" sz="2000" b="1" dirty="0" err="1"/>
              <a:t>PredictIn</a:t>
            </a:r>
            <a:r>
              <a:rPr lang="ko-KR" altLang="en-US" sz="2000" b="1" dirty="0"/>
              <a:t>에 </a:t>
            </a:r>
            <a:r>
              <a:rPr lang="en-US" altLang="ko-KR" sz="2000" b="1" dirty="0"/>
              <a:t>:,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-&gt;</a:t>
            </a:r>
            <a:r>
              <a:rPr lang="ko-KR" altLang="en-US" sz="2000" b="1" dirty="0"/>
              <a:t>는 주석이라 생각하면 된다</a:t>
            </a:r>
            <a:r>
              <a:rPr lang="en-US" altLang="ko-KR" sz="2000" b="1" dirty="0"/>
              <a:t>.</a:t>
            </a:r>
          </a:p>
          <a:p>
            <a:r>
              <a:rPr lang="en-US" altLang="ko-KR" sz="2000" b="1" dirty="0"/>
              <a:t>@</a:t>
            </a:r>
            <a:r>
              <a:rPr lang="en-US" altLang="ko-KR" sz="2000" b="1" dirty="0" err="1"/>
              <a:t>app.post</a:t>
            </a:r>
            <a:r>
              <a:rPr lang="en-US" altLang="ko-KR" sz="2000" b="1" dirty="0"/>
              <a:t>("/predict", </a:t>
            </a:r>
            <a:r>
              <a:rPr lang="en-US" altLang="ko-KR" sz="2000" b="1" dirty="0" err="1"/>
              <a:t>response_model</a:t>
            </a:r>
            <a:r>
              <a:rPr lang="en-US" altLang="ko-KR" sz="2000" b="1" dirty="0"/>
              <a:t>=</a:t>
            </a:r>
            <a:r>
              <a:rPr lang="en-US" altLang="ko-KR" sz="2000" b="1" dirty="0" err="1"/>
              <a:t>PredictOut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def predict(data: </a:t>
            </a:r>
            <a:r>
              <a:rPr lang="en-US" altLang="ko-KR" sz="2000" b="1" dirty="0" err="1"/>
              <a:t>PredictIn</a:t>
            </a:r>
            <a:r>
              <a:rPr lang="en-US" altLang="ko-KR" sz="2000" b="1" dirty="0"/>
              <a:t>) -&gt; </a:t>
            </a:r>
            <a:r>
              <a:rPr lang="en-US" altLang="ko-KR" sz="2000" b="1" dirty="0" err="1"/>
              <a:t>PredictOut</a:t>
            </a:r>
            <a:r>
              <a:rPr lang="en-US" altLang="ko-KR" sz="2000" b="1" dirty="0"/>
              <a:t>: #</a:t>
            </a:r>
            <a:r>
              <a:rPr lang="en-US" altLang="ko-KR" sz="2000" b="1" dirty="0" err="1"/>
              <a:t>PredictIn</a:t>
            </a:r>
            <a:r>
              <a:rPr lang="ko-KR" altLang="en-US" sz="2000" b="1" dirty="0"/>
              <a:t>을 받고 </a:t>
            </a:r>
            <a:r>
              <a:rPr lang="en-US" altLang="ko-KR" sz="2000" b="1" dirty="0" err="1"/>
              <a:t>PredictOut</a:t>
            </a:r>
            <a:r>
              <a:rPr lang="ko-KR" altLang="en-US" sz="2000" b="1" dirty="0"/>
              <a:t>을 </a:t>
            </a:r>
            <a:r>
              <a:rPr lang="en-US" altLang="ko-KR" sz="2000" b="1" dirty="0"/>
              <a:t>return</a:t>
            </a:r>
          </a:p>
          <a:p>
            <a:r>
              <a:rPr lang="en-US" altLang="ko-KR" sz="2000" b="1" dirty="0"/>
              <a:t>    </a:t>
            </a:r>
            <a:r>
              <a:rPr lang="en-US" altLang="ko-KR" sz="2000" b="1" dirty="0" err="1"/>
              <a:t>df</a:t>
            </a:r>
            <a:r>
              <a:rPr lang="en-US" altLang="ko-KR" sz="2000" b="1" dirty="0"/>
              <a:t> = </a:t>
            </a:r>
            <a:r>
              <a:rPr lang="en-US" altLang="ko-KR" sz="2000" b="1" dirty="0" err="1"/>
              <a:t>pd.DataFrame</a:t>
            </a:r>
            <a:r>
              <a:rPr lang="en-US" altLang="ko-KR" sz="2000" b="1" dirty="0"/>
              <a:t>([</a:t>
            </a:r>
            <a:r>
              <a:rPr lang="en-US" altLang="ko-KR" sz="2000" b="1" dirty="0" err="1"/>
              <a:t>data.dict</a:t>
            </a:r>
            <a:r>
              <a:rPr lang="en-US" altLang="ko-KR" sz="2000" b="1" dirty="0"/>
              <a:t>()])#train set</a:t>
            </a:r>
            <a:r>
              <a:rPr lang="ko-KR" altLang="en-US" sz="2000" b="1" dirty="0"/>
              <a:t>이 </a:t>
            </a:r>
            <a:r>
              <a:rPr lang="en-US" altLang="ko-KR" sz="2000" b="1" dirty="0" err="1"/>
              <a:t>df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-&gt;</a:t>
            </a:r>
            <a:r>
              <a:rPr lang="ko-KR" altLang="en-US" sz="2000" b="1" dirty="0"/>
              <a:t> 데이터프레임으로 변환</a:t>
            </a:r>
            <a:endParaRPr lang="en-US" altLang="ko-KR" sz="2000" b="1" dirty="0"/>
          </a:p>
          <a:p>
            <a:r>
              <a:rPr lang="en-US" altLang="ko-KR" sz="2000" b="1" dirty="0"/>
              <a:t>    pred = </a:t>
            </a:r>
            <a:r>
              <a:rPr lang="en-US" altLang="ko-KR" sz="2000" b="1" dirty="0" err="1"/>
              <a:t>MODEL.predict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df</a:t>
            </a:r>
            <a:r>
              <a:rPr lang="en-US" altLang="ko-KR" sz="2000" b="1" dirty="0"/>
              <a:t>).item()#predict</a:t>
            </a:r>
          </a:p>
          <a:p>
            <a:r>
              <a:rPr lang="en-US" altLang="ko-KR" sz="2000" b="1" dirty="0"/>
              <a:t>    return </a:t>
            </a:r>
            <a:r>
              <a:rPr lang="en-US" altLang="ko-KR" sz="2000" b="1" dirty="0" err="1"/>
              <a:t>PredictOut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iris_class</a:t>
            </a:r>
            <a:r>
              <a:rPr lang="en-US" altLang="ko-KR" sz="2000" b="1" dirty="0"/>
              <a:t>=pred)#</a:t>
            </a:r>
            <a:r>
              <a:rPr lang="en-US" altLang="ko-KR" sz="2000" b="1" dirty="0" err="1"/>
              <a:t>PredictOut</a:t>
            </a:r>
            <a:r>
              <a:rPr lang="en-US" altLang="ko-KR" sz="2000" b="1" dirty="0"/>
              <a:t> class</a:t>
            </a:r>
            <a:r>
              <a:rPr lang="ko-KR" altLang="en-US" sz="2000" b="1" dirty="0"/>
              <a:t>에 넣어서 반환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F917D-811A-4715-006A-F5180F70D28E}"/>
              </a:ext>
            </a:extLst>
          </p:cNvPr>
          <p:cNvSpPr txBox="1"/>
          <p:nvPr/>
        </p:nvSpPr>
        <p:spPr>
          <a:xfrm>
            <a:off x="5625347" y="586313"/>
            <a:ext cx="109341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 err="1">
                <a:solidFill>
                  <a:schemeClr val="accent1">
                    <a:lumMod val="50000"/>
                  </a:schemeClr>
                </a:solidFill>
              </a:rPr>
              <a:t>uvicorn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700" b="1" dirty="0" err="1">
                <a:solidFill>
                  <a:schemeClr val="accent1">
                    <a:lumMod val="50000"/>
                  </a:schemeClr>
                </a:solidFill>
              </a:rPr>
              <a:t>app:app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</a:rPr>
              <a:t> --reload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62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83F72-99CD-5B64-1B97-819AEB1A1CEB}"/>
              </a:ext>
            </a:extLst>
          </p:cNvPr>
          <p:cNvSpPr txBox="1"/>
          <p:nvPr/>
        </p:nvSpPr>
        <p:spPr>
          <a:xfrm>
            <a:off x="5625347" y="409652"/>
            <a:ext cx="3313827" cy="762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82348-329B-84CF-B27E-8B6EFD966D0D}"/>
              </a:ext>
            </a:extLst>
          </p:cNvPr>
          <p:cNvSpPr txBox="1"/>
          <p:nvPr/>
        </p:nvSpPr>
        <p:spPr>
          <a:xfrm>
            <a:off x="636039" y="1259792"/>
            <a:ext cx="8134885" cy="52946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74BAC-6910-9B71-7ACF-B82B81767739}"/>
              </a:ext>
            </a:extLst>
          </p:cNvPr>
          <p:cNvSpPr txBox="1"/>
          <p:nvPr/>
        </p:nvSpPr>
        <p:spPr>
          <a:xfrm>
            <a:off x="467789" y="303581"/>
            <a:ext cx="694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API serving</a:t>
            </a:r>
            <a:endParaRPr lang="ko-KR" altLang="en-US" sz="4800" b="1" dirty="0"/>
          </a:p>
        </p:txBody>
      </p:sp>
      <p:pic>
        <p:nvPicPr>
          <p:cNvPr id="7" name="그림 6" descr="소프트웨어, 텍스트, 컴퓨터 아이콘, 운영 체제이(가) 표시된 사진&#10;&#10;자동 생성된 설명">
            <a:extLst>
              <a:ext uri="{FF2B5EF4-FFF2-40B4-BE49-F238E27FC236}">
                <a16:creationId xmlns:a16="http://schemas.microsoft.com/office/drawing/2014/main" id="{7970CB2C-FA31-964C-31F8-3B6B12954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23" y="1134578"/>
            <a:ext cx="8702689" cy="563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59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83F72-99CD-5B64-1B97-819AEB1A1CEB}"/>
              </a:ext>
            </a:extLst>
          </p:cNvPr>
          <p:cNvSpPr txBox="1"/>
          <p:nvPr/>
        </p:nvSpPr>
        <p:spPr>
          <a:xfrm>
            <a:off x="5625347" y="409652"/>
            <a:ext cx="3313827" cy="762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82348-329B-84CF-B27E-8B6EFD966D0D}"/>
              </a:ext>
            </a:extLst>
          </p:cNvPr>
          <p:cNvSpPr txBox="1"/>
          <p:nvPr/>
        </p:nvSpPr>
        <p:spPr>
          <a:xfrm>
            <a:off x="636039" y="1259792"/>
            <a:ext cx="8134885" cy="52946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74BAC-6910-9B71-7ACF-B82B81767739}"/>
              </a:ext>
            </a:extLst>
          </p:cNvPr>
          <p:cNvSpPr txBox="1"/>
          <p:nvPr/>
        </p:nvSpPr>
        <p:spPr>
          <a:xfrm>
            <a:off x="467789" y="303581"/>
            <a:ext cx="694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API serving</a:t>
            </a:r>
            <a:endParaRPr lang="ko-KR" altLang="en-US" sz="4800" b="1" dirty="0"/>
          </a:p>
        </p:txBody>
      </p:sp>
      <p:pic>
        <p:nvPicPr>
          <p:cNvPr id="6" name="그림 5" descr="소프트웨어, 텍스트, 컴퓨터 아이콘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D33277C-313F-4EA3-D0D7-F3E03FAA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93" y="1120913"/>
            <a:ext cx="8705889" cy="563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35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83F72-99CD-5B64-1B97-819AEB1A1CEB}"/>
              </a:ext>
            </a:extLst>
          </p:cNvPr>
          <p:cNvSpPr txBox="1"/>
          <p:nvPr/>
        </p:nvSpPr>
        <p:spPr>
          <a:xfrm>
            <a:off x="5625347" y="409652"/>
            <a:ext cx="3313827" cy="762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82348-329B-84CF-B27E-8B6EFD966D0D}"/>
              </a:ext>
            </a:extLst>
          </p:cNvPr>
          <p:cNvSpPr txBox="1"/>
          <p:nvPr/>
        </p:nvSpPr>
        <p:spPr>
          <a:xfrm>
            <a:off x="636039" y="1259792"/>
            <a:ext cx="8134885" cy="52946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74BAC-6910-9B71-7ACF-B82B81767739}"/>
              </a:ext>
            </a:extLst>
          </p:cNvPr>
          <p:cNvSpPr txBox="1"/>
          <p:nvPr/>
        </p:nvSpPr>
        <p:spPr>
          <a:xfrm>
            <a:off x="467789" y="303581"/>
            <a:ext cx="694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API serving</a:t>
            </a:r>
            <a:endParaRPr lang="ko-KR" altLang="en-US" sz="4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F9426-24D9-86B9-D15D-74127AC680D6}"/>
              </a:ext>
            </a:extLst>
          </p:cNvPr>
          <p:cNvSpPr txBox="1"/>
          <p:nvPr/>
        </p:nvSpPr>
        <p:spPr>
          <a:xfrm>
            <a:off x="963088" y="1043308"/>
            <a:ext cx="69425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 err="1"/>
              <a:t>Dockerfile</a:t>
            </a:r>
            <a:endParaRPr lang="ko-KR" altLang="en-US" sz="27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4E4549-3372-AD62-0158-A90F24CEF74A}"/>
              </a:ext>
            </a:extLst>
          </p:cNvPr>
          <p:cNvSpPr txBox="1"/>
          <p:nvPr/>
        </p:nvSpPr>
        <p:spPr>
          <a:xfrm>
            <a:off x="963088" y="1743392"/>
            <a:ext cx="81348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FROM amd64/python:3.9-slim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WORKDIR /</a:t>
            </a:r>
            <a:r>
              <a:rPr lang="en-US" altLang="ko-KR" sz="2000" b="1" dirty="0" err="1"/>
              <a:t>usr</a:t>
            </a:r>
            <a:r>
              <a:rPr lang="en-US" altLang="ko-KR" sz="2000" b="1" dirty="0"/>
              <a:t>/app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#</a:t>
            </a:r>
            <a:r>
              <a:rPr lang="ko-KR" altLang="en-US" sz="2000" b="1" dirty="0"/>
              <a:t>항상 </a:t>
            </a:r>
            <a:r>
              <a:rPr lang="en-US" altLang="ko-KR" sz="2000" b="1" dirty="0"/>
              <a:t>pip </a:t>
            </a:r>
            <a:r>
              <a:rPr lang="ko-KR" altLang="en-US" sz="2000" b="1" dirty="0"/>
              <a:t>필요한 파일들 </a:t>
            </a:r>
            <a:r>
              <a:rPr lang="ko-KR" altLang="en-US" sz="2000" b="1" dirty="0" err="1"/>
              <a:t>작성해줘야함</a:t>
            </a:r>
            <a:endParaRPr lang="en-US" altLang="ko-KR" sz="2000" b="1" dirty="0"/>
          </a:p>
          <a:p>
            <a:r>
              <a:rPr lang="en-US" altLang="ko-KR" sz="2000" b="1" dirty="0"/>
              <a:t>RUN pip install -U pip &amp;&amp;\</a:t>
            </a:r>
          </a:p>
          <a:p>
            <a:r>
              <a:rPr lang="en-US" altLang="ko-KR" sz="2000" b="1" dirty="0"/>
              <a:t>    pip install </a:t>
            </a:r>
            <a:r>
              <a:rPr lang="en-US" altLang="ko-KR" sz="2000" b="1" dirty="0" err="1"/>
              <a:t>mlflow</a:t>
            </a:r>
            <a:r>
              <a:rPr lang="en-US" altLang="ko-KR" sz="2000" b="1" dirty="0"/>
              <a:t>==1.30.0 pandas scikit-learn "</a:t>
            </a:r>
            <a:r>
              <a:rPr lang="en-US" altLang="ko-KR" sz="2000" b="1" dirty="0" err="1"/>
              <a:t>fastapi</a:t>
            </a:r>
            <a:r>
              <a:rPr lang="en-US" altLang="ko-KR" sz="2000" b="1" dirty="0"/>
              <a:t>[all]"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#</a:t>
            </a:r>
            <a:r>
              <a:rPr lang="ko-KR" altLang="en-US" sz="2000" b="1" dirty="0"/>
              <a:t>파일들 복사</a:t>
            </a:r>
            <a:endParaRPr lang="en-US" altLang="ko-KR" sz="2000" b="1" dirty="0"/>
          </a:p>
          <a:p>
            <a:r>
              <a:rPr lang="en-US" altLang="ko-KR" sz="2000" b="1" dirty="0"/>
              <a:t>COPY </a:t>
            </a:r>
            <a:r>
              <a:rPr lang="en-US" altLang="ko-KR" sz="2000" b="1" dirty="0" err="1"/>
              <a:t>schemas.py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schemas.py</a:t>
            </a:r>
            <a:endParaRPr lang="en-US" altLang="ko-KR" sz="2000" b="1" dirty="0"/>
          </a:p>
          <a:p>
            <a:r>
              <a:rPr lang="en-US" altLang="ko-KR" sz="2000" b="1" dirty="0"/>
              <a:t>COPY </a:t>
            </a:r>
            <a:r>
              <a:rPr lang="en-US" altLang="ko-KR" sz="2000" b="1" dirty="0" err="1"/>
              <a:t>app.py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app.py</a:t>
            </a:r>
            <a:endParaRPr lang="en-US" altLang="ko-KR" sz="2000" b="1" dirty="0"/>
          </a:p>
          <a:p>
            <a:r>
              <a:rPr lang="en-US" altLang="ko-KR" sz="2000" b="1" dirty="0"/>
              <a:t>COPY </a:t>
            </a:r>
            <a:r>
              <a:rPr lang="en-US" altLang="ko-KR" sz="2000" b="1" dirty="0" err="1"/>
              <a:t>sk_model</a:t>
            </a:r>
            <a:r>
              <a:rPr lang="en-US" altLang="ko-KR" sz="2000" b="1" dirty="0"/>
              <a:t>/ </a:t>
            </a:r>
            <a:r>
              <a:rPr lang="en-US" altLang="ko-KR" sz="2000" b="1" dirty="0" err="1"/>
              <a:t>sk_model</a:t>
            </a:r>
            <a:r>
              <a:rPr lang="en-US" altLang="ko-KR" sz="2000" b="1" dirty="0"/>
              <a:t>/#</a:t>
            </a:r>
            <a:r>
              <a:rPr lang="ko-KR" altLang="en-US" sz="2000" b="1" dirty="0"/>
              <a:t>모델을 컨테이너에 복사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CMD ["</a:t>
            </a:r>
            <a:r>
              <a:rPr lang="en-US" altLang="ko-KR" sz="2000" b="1" dirty="0" err="1"/>
              <a:t>uvicorn</a:t>
            </a:r>
            <a:r>
              <a:rPr lang="en-US" altLang="ko-KR" sz="2000" b="1" dirty="0"/>
              <a:t>", "</a:t>
            </a:r>
            <a:r>
              <a:rPr lang="en-US" altLang="ko-KR" sz="2000" b="1" dirty="0" err="1"/>
              <a:t>app:app</a:t>
            </a:r>
            <a:r>
              <a:rPr lang="en-US" altLang="ko-KR" sz="2000" b="1" dirty="0"/>
              <a:t>", "--host", "0.0.0.0", "--reload"]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4623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83F72-99CD-5B64-1B97-819AEB1A1CEB}"/>
              </a:ext>
            </a:extLst>
          </p:cNvPr>
          <p:cNvSpPr txBox="1"/>
          <p:nvPr/>
        </p:nvSpPr>
        <p:spPr>
          <a:xfrm>
            <a:off x="5625347" y="409652"/>
            <a:ext cx="3313827" cy="762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82348-329B-84CF-B27E-8B6EFD966D0D}"/>
              </a:ext>
            </a:extLst>
          </p:cNvPr>
          <p:cNvSpPr txBox="1"/>
          <p:nvPr/>
        </p:nvSpPr>
        <p:spPr>
          <a:xfrm>
            <a:off x="636039" y="1259792"/>
            <a:ext cx="8134885" cy="52946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74BAC-6910-9B71-7ACF-B82B81767739}"/>
              </a:ext>
            </a:extLst>
          </p:cNvPr>
          <p:cNvSpPr txBox="1"/>
          <p:nvPr/>
        </p:nvSpPr>
        <p:spPr>
          <a:xfrm>
            <a:off x="467789" y="303581"/>
            <a:ext cx="694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API serving</a:t>
            </a:r>
            <a:endParaRPr lang="ko-KR" altLang="en-US" sz="4800" b="1" dirty="0"/>
          </a:p>
        </p:txBody>
      </p:sp>
      <p:pic>
        <p:nvPicPr>
          <p:cNvPr id="8" name="그림 7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4555358D-34C3-C11A-1F35-CDF2981E2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09" y="1203972"/>
            <a:ext cx="9288476" cy="50253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DAE94B-46E9-B0A5-AB86-8FE25A17FB3E}"/>
              </a:ext>
            </a:extLst>
          </p:cNvPr>
          <p:cNvSpPr txBox="1"/>
          <p:nvPr/>
        </p:nvSpPr>
        <p:spPr>
          <a:xfrm>
            <a:off x="981109" y="639050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docker</a:t>
            </a:r>
            <a:r>
              <a:rPr lang="ko-KR" altLang="en-US" dirty="0"/>
              <a:t> </a:t>
            </a:r>
            <a:r>
              <a:rPr lang="ko-KR" altLang="en-US" dirty="0" err="1"/>
              <a:t>compose</a:t>
            </a:r>
            <a:r>
              <a:rPr lang="ko-KR" altLang="en-US" dirty="0"/>
              <a:t> </a:t>
            </a:r>
            <a:r>
              <a:rPr lang="ko-KR" altLang="en-US" dirty="0" err="1"/>
              <a:t>up</a:t>
            </a:r>
            <a:r>
              <a:rPr lang="ko-KR" altLang="en-US" dirty="0"/>
              <a:t> -</a:t>
            </a:r>
            <a:r>
              <a:rPr lang="ko-KR" altLang="en-US" dirty="0" err="1"/>
              <a:t>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04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83F72-99CD-5B64-1B97-819AEB1A1CEB}"/>
              </a:ext>
            </a:extLst>
          </p:cNvPr>
          <p:cNvSpPr txBox="1"/>
          <p:nvPr/>
        </p:nvSpPr>
        <p:spPr>
          <a:xfrm>
            <a:off x="5625347" y="409652"/>
            <a:ext cx="3313827" cy="762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82348-329B-84CF-B27E-8B6EFD966D0D}"/>
              </a:ext>
            </a:extLst>
          </p:cNvPr>
          <p:cNvSpPr txBox="1"/>
          <p:nvPr/>
        </p:nvSpPr>
        <p:spPr>
          <a:xfrm>
            <a:off x="636039" y="1259792"/>
            <a:ext cx="8134885" cy="52946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74BAC-6910-9B71-7ACF-B82B81767739}"/>
              </a:ext>
            </a:extLst>
          </p:cNvPr>
          <p:cNvSpPr txBox="1"/>
          <p:nvPr/>
        </p:nvSpPr>
        <p:spPr>
          <a:xfrm>
            <a:off x="636039" y="409652"/>
            <a:ext cx="5347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API</a:t>
            </a:r>
            <a:r>
              <a:rPr lang="ko-KR" altLang="en-US" sz="4800" b="1" dirty="0"/>
              <a:t>란</a:t>
            </a:r>
            <a:r>
              <a:rPr lang="en-US" altLang="ko-KR" sz="4800" b="1" dirty="0"/>
              <a:t>?</a:t>
            </a:r>
            <a:endParaRPr lang="ko-KR" altLang="en-US" sz="4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7641E2-47CD-9AA3-4CF5-0BF7283D51A5}"/>
              </a:ext>
            </a:extLst>
          </p:cNvPr>
          <p:cNvSpPr txBox="1"/>
          <p:nvPr/>
        </p:nvSpPr>
        <p:spPr>
          <a:xfrm>
            <a:off x="903385" y="1598524"/>
            <a:ext cx="944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컴퓨터나 컴퓨터 프로그램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서비스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간의 연결</a:t>
            </a:r>
          </a:p>
        </p:txBody>
      </p:sp>
      <p:pic>
        <p:nvPicPr>
          <p:cNvPr id="8" name="그림 7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33687F3C-661E-C60F-D2A7-05DFCF9DD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1" y="2486703"/>
            <a:ext cx="6778335" cy="29780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26C322-19C4-426D-781A-1A05448E811E}"/>
              </a:ext>
            </a:extLst>
          </p:cNvPr>
          <p:cNvSpPr txBox="1"/>
          <p:nvPr/>
        </p:nvSpPr>
        <p:spPr>
          <a:xfrm>
            <a:off x="7595616" y="2060189"/>
            <a:ext cx="41087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API </a:t>
            </a:r>
            <a:r>
              <a:rPr kumimoji="1" lang="ko-KR" altLang="en-US" sz="2000" b="1" dirty="0"/>
              <a:t>역할</a:t>
            </a:r>
            <a:endParaRPr kumimoji="1" lang="en-US" altLang="ko-KR" sz="2000" b="1" dirty="0"/>
          </a:p>
          <a:p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데이터베이스와의 연결</a:t>
            </a: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애플리케이션과의 통신</a:t>
            </a: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 사용자가 어떠한 것을 요청</a:t>
            </a:r>
            <a:r>
              <a:rPr kumimoji="1" lang="en-US" altLang="ko-KR" dirty="0"/>
              <a:t>(input)</a:t>
            </a:r>
            <a:r>
              <a:rPr kumimoji="1" lang="ko-KR" altLang="en-US" dirty="0"/>
              <a:t>할 때 필요한 것만 반환</a:t>
            </a:r>
            <a:r>
              <a:rPr kumimoji="1" lang="en-US" altLang="ko-KR" dirty="0"/>
              <a:t>(output)</a:t>
            </a:r>
            <a:r>
              <a:rPr kumimoji="1" lang="ko-KR" altLang="en-US" dirty="0"/>
              <a:t>해주기 위해서</a:t>
            </a:r>
            <a:r>
              <a:rPr kumimoji="1" lang="en-US" altLang="ko-KR" dirty="0"/>
              <a:t>~</a:t>
            </a:r>
            <a:r>
              <a:rPr kumimoji="1" lang="ko-KR" altLang="en-US" dirty="0"/>
              <a:t> 정도로  이해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694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0059BB71-BDB9-1556-D400-38527BF1A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3" y="119658"/>
            <a:ext cx="10801350" cy="661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0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83F72-99CD-5B64-1B97-819AEB1A1CEB}"/>
              </a:ext>
            </a:extLst>
          </p:cNvPr>
          <p:cNvSpPr txBox="1"/>
          <p:nvPr/>
        </p:nvSpPr>
        <p:spPr>
          <a:xfrm>
            <a:off x="5625347" y="409652"/>
            <a:ext cx="3313827" cy="762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82348-329B-84CF-B27E-8B6EFD966D0D}"/>
              </a:ext>
            </a:extLst>
          </p:cNvPr>
          <p:cNvSpPr txBox="1"/>
          <p:nvPr/>
        </p:nvSpPr>
        <p:spPr>
          <a:xfrm>
            <a:off x="636039" y="1259792"/>
            <a:ext cx="8134885" cy="52946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74BAC-6910-9B71-7ACF-B82B81767739}"/>
              </a:ext>
            </a:extLst>
          </p:cNvPr>
          <p:cNvSpPr txBox="1"/>
          <p:nvPr/>
        </p:nvSpPr>
        <p:spPr>
          <a:xfrm>
            <a:off x="636039" y="409652"/>
            <a:ext cx="5347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/>
              <a:t>FastAPI</a:t>
            </a:r>
            <a:endParaRPr lang="ko-KR" altLang="en-US" sz="4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7641E2-47CD-9AA3-4CF5-0BF7283D51A5}"/>
              </a:ext>
            </a:extLst>
          </p:cNvPr>
          <p:cNvSpPr txBox="1"/>
          <p:nvPr/>
        </p:nvSpPr>
        <p:spPr>
          <a:xfrm>
            <a:off x="511681" y="1380633"/>
            <a:ext cx="944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파이썬 기반의 빠르고 편리한 웹 프레임워크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CCCBA8-8439-3E37-AEA7-737CF8238573}"/>
              </a:ext>
            </a:extLst>
          </p:cNvPr>
          <p:cNvSpPr txBox="1"/>
          <p:nvPr/>
        </p:nvSpPr>
        <p:spPr>
          <a:xfrm>
            <a:off x="839035" y="2222168"/>
            <a:ext cx="68297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ko-KR" sz="2200" b="1" i="0" u="none" strike="noStrike" dirty="0" err="1">
                <a:effectLst/>
                <a:latin typeface="-apple-system"/>
              </a:rPr>
              <a:t>FastAPI</a:t>
            </a:r>
            <a:r>
              <a:rPr lang="en" altLang="ko-KR" sz="2200" b="1" i="0" u="none" strike="noStrike" dirty="0">
                <a:effectLst/>
                <a:latin typeface="-apple-system"/>
              </a:rPr>
              <a:t> </a:t>
            </a:r>
            <a:r>
              <a:rPr lang="ko-KR" altLang="en-US" sz="2200" b="1" i="0" u="none" strike="noStrike" dirty="0">
                <a:effectLst/>
                <a:latin typeface="-apple-system"/>
              </a:rPr>
              <a:t>특징</a:t>
            </a:r>
            <a:endParaRPr lang="en-US" altLang="ko-KR" sz="2200" b="1" i="0" u="none" strike="noStrike" dirty="0">
              <a:effectLst/>
              <a:latin typeface="-apple-system"/>
            </a:endParaRPr>
          </a:p>
          <a:p>
            <a:pPr algn="l"/>
            <a:endParaRPr lang="ko-KR" altLang="en-US" sz="2200" b="0" i="0" u="none" strike="noStrike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R" sz="2000" b="0" i="0" u="none" strike="noStrike" dirty="0">
                <a:effectLst/>
                <a:latin typeface="-apple-system"/>
              </a:rPr>
              <a:t>API </a:t>
            </a:r>
            <a:r>
              <a:rPr lang="ko-KR" altLang="en-US" sz="2000" b="0" i="0" u="none" strike="noStrike" dirty="0">
                <a:effectLst/>
                <a:latin typeface="-apple-system"/>
              </a:rPr>
              <a:t>문서 자동 생성 </a:t>
            </a:r>
            <a:r>
              <a:rPr lang="en-US" altLang="ko-KR" sz="2000" b="0" i="0" u="none" strike="noStrike" dirty="0">
                <a:effectLst/>
                <a:latin typeface="-apple-system"/>
              </a:rPr>
              <a:t>(</a:t>
            </a:r>
            <a:r>
              <a:rPr lang="en" altLang="ko-KR" sz="2000" b="0" i="0" u="none" strike="noStrike" dirty="0">
                <a:effectLst/>
                <a:latin typeface="-apple-system"/>
              </a:rPr>
              <a:t>Swagger</a:t>
            </a:r>
            <a:r>
              <a:rPr lang="ko-KR" altLang="en-US" sz="2000" b="0" i="0" u="none" strike="noStrike" dirty="0">
                <a:effectLst/>
                <a:latin typeface="-apple-system"/>
              </a:rPr>
              <a:t>와 </a:t>
            </a:r>
            <a:r>
              <a:rPr lang="en" altLang="ko-KR" sz="2000" b="0" i="0" u="none" strike="noStrike" dirty="0" err="1">
                <a:effectLst/>
                <a:latin typeface="-apple-system"/>
              </a:rPr>
              <a:t>ReDoc</a:t>
            </a:r>
            <a:r>
              <a:rPr lang="en" altLang="ko-KR" sz="2000" b="0" i="0" u="none" strike="noStrike" dirty="0">
                <a:effectLst/>
                <a:latin typeface="-apple-system"/>
              </a:rPr>
              <a:t> </a:t>
            </a:r>
            <a:r>
              <a:rPr lang="ko-KR" altLang="en-US" sz="2000" b="0" i="0" u="none" strike="noStrike" dirty="0">
                <a:effectLst/>
                <a:latin typeface="-apple-system"/>
              </a:rPr>
              <a:t>스타일 동일</a:t>
            </a:r>
            <a:r>
              <a:rPr lang="en-US" altLang="ko-KR" sz="2000" b="0" i="0" u="none" strike="noStrike" dirty="0"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u="none" strike="noStrike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u="none" strike="noStrike" dirty="0">
                <a:effectLst/>
                <a:latin typeface="-apple-system"/>
              </a:rPr>
              <a:t>의존성 주입 위주의 설계를 통한 </a:t>
            </a:r>
            <a:r>
              <a:rPr lang="en" altLang="ko-KR" sz="2000" b="0" i="0" u="none" strike="noStrike" dirty="0">
                <a:effectLst/>
                <a:latin typeface="-apple-system"/>
              </a:rPr>
              <a:t>DB </a:t>
            </a:r>
            <a:r>
              <a:rPr lang="ko-KR" altLang="en-US" sz="2000" b="0" i="0" u="none" strike="noStrike" dirty="0">
                <a:effectLst/>
                <a:latin typeface="-apple-system"/>
              </a:rPr>
              <a:t>등에 대한 관리 편리</a:t>
            </a:r>
            <a:endParaRPr lang="en-US" altLang="ko-KR" sz="2000" b="0" i="0" u="none" strike="noStrike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000" b="0" i="0" u="none" strike="noStrike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u="none" strike="noStrike" dirty="0">
                <a:effectLst/>
                <a:latin typeface="-apple-system"/>
              </a:rPr>
              <a:t>비동기 동작으로 빠른 성능 보장</a:t>
            </a:r>
            <a:endParaRPr lang="en-US" altLang="ko-KR" sz="2000" b="0" i="0" u="none" strike="noStrike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000" b="0" i="0" u="none" strike="noStrike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R" sz="2000" b="0" i="0" u="none" strike="noStrike" dirty="0" err="1">
                <a:effectLst/>
                <a:latin typeface="-apple-system"/>
              </a:rPr>
              <a:t>Pydantic</a:t>
            </a:r>
            <a:r>
              <a:rPr lang="ko-KR" altLang="en-US" sz="2000" b="0" i="0" u="none" strike="noStrike" dirty="0">
                <a:effectLst/>
                <a:latin typeface="-apple-system"/>
              </a:rPr>
              <a:t>을 사용한 </a:t>
            </a:r>
            <a:r>
              <a:rPr lang="en" altLang="ko-KR" sz="2000" b="0" i="0" u="none" strike="noStrike" dirty="0">
                <a:effectLst/>
                <a:latin typeface="-apple-system"/>
              </a:rPr>
              <a:t>Validation </a:t>
            </a:r>
            <a:r>
              <a:rPr lang="ko-KR" altLang="en-US" sz="2000" b="0" i="0" u="none" strike="noStrike" dirty="0">
                <a:effectLst/>
                <a:latin typeface="-apple-system"/>
              </a:rPr>
              <a:t>체크</a:t>
            </a:r>
            <a:endParaRPr lang="en-US" altLang="ko-KR" sz="2000" b="0" i="0" u="none" strike="noStrike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000" b="0" i="0" u="none" strike="noStrike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u="none" strike="noStrike" dirty="0">
                <a:effectLst/>
                <a:latin typeface="-apple-system"/>
              </a:rPr>
              <a:t>뛰어난 공식문서 가이드</a:t>
            </a:r>
          </a:p>
        </p:txBody>
      </p:sp>
    </p:spTree>
    <p:extLst>
      <p:ext uri="{BB962C8B-B14F-4D97-AF65-F5344CB8AC3E}">
        <p14:creationId xmlns:p14="http://schemas.microsoft.com/office/powerpoint/2010/main" val="173462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83F72-99CD-5B64-1B97-819AEB1A1CEB}"/>
              </a:ext>
            </a:extLst>
          </p:cNvPr>
          <p:cNvSpPr txBox="1"/>
          <p:nvPr/>
        </p:nvSpPr>
        <p:spPr>
          <a:xfrm>
            <a:off x="5625347" y="409652"/>
            <a:ext cx="3313827" cy="762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82348-329B-84CF-B27E-8B6EFD966D0D}"/>
              </a:ext>
            </a:extLst>
          </p:cNvPr>
          <p:cNvSpPr txBox="1"/>
          <p:nvPr/>
        </p:nvSpPr>
        <p:spPr>
          <a:xfrm>
            <a:off x="636039" y="1259792"/>
            <a:ext cx="8134885" cy="52946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74BAC-6910-9B71-7ACF-B82B81767739}"/>
              </a:ext>
            </a:extLst>
          </p:cNvPr>
          <p:cNvSpPr txBox="1"/>
          <p:nvPr/>
        </p:nvSpPr>
        <p:spPr>
          <a:xfrm>
            <a:off x="467789" y="303581"/>
            <a:ext cx="694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/>
              <a:t>FastAPI</a:t>
            </a:r>
            <a:r>
              <a:rPr lang="en-US" altLang="ko-KR" sz="4800" b="1" dirty="0"/>
              <a:t> tutorial</a:t>
            </a:r>
            <a:endParaRPr lang="ko-KR" alt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96802-508C-5E02-B19F-5FC743735FA1}"/>
              </a:ext>
            </a:extLst>
          </p:cNvPr>
          <p:cNvSpPr txBox="1"/>
          <p:nvPr/>
        </p:nvSpPr>
        <p:spPr>
          <a:xfrm>
            <a:off x="1082649" y="1554701"/>
            <a:ext cx="380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2400" dirty="0"/>
              <a:t>pip install "</a:t>
            </a:r>
            <a:r>
              <a:rPr lang="en" altLang="ko-KR" sz="2400" dirty="0" err="1"/>
              <a:t>fastapi</a:t>
            </a:r>
            <a:r>
              <a:rPr lang="en" altLang="ko-KR" sz="2400" dirty="0"/>
              <a:t>[all]"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DB369-D641-0669-DBD5-617204B17245}"/>
              </a:ext>
            </a:extLst>
          </p:cNvPr>
          <p:cNvSpPr txBox="1"/>
          <p:nvPr/>
        </p:nvSpPr>
        <p:spPr>
          <a:xfrm>
            <a:off x="837205" y="1093036"/>
            <a:ext cx="380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필요 패키지 설치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E5F22-9DA5-EA7A-1371-103978F2132B}"/>
              </a:ext>
            </a:extLst>
          </p:cNvPr>
          <p:cNvSpPr txBox="1"/>
          <p:nvPr/>
        </p:nvSpPr>
        <p:spPr>
          <a:xfrm>
            <a:off x="837204" y="2464636"/>
            <a:ext cx="380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main.py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6DB2F-B4B9-D36A-A9B0-9FCEC0593FA8}"/>
              </a:ext>
            </a:extLst>
          </p:cNvPr>
          <p:cNvSpPr txBox="1"/>
          <p:nvPr/>
        </p:nvSpPr>
        <p:spPr>
          <a:xfrm>
            <a:off x="1082648" y="3014939"/>
            <a:ext cx="74151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from </a:t>
            </a:r>
            <a:r>
              <a:rPr lang="en-US" altLang="ko-KR" sz="2400" dirty="0" err="1"/>
              <a:t>fastapi</a:t>
            </a:r>
            <a:r>
              <a:rPr lang="en-US" altLang="ko-KR" sz="2400" dirty="0"/>
              <a:t> import </a:t>
            </a:r>
            <a:r>
              <a:rPr lang="en-US" altLang="ko-KR" sz="2400" dirty="0" err="1"/>
              <a:t>FastAPI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app = </a:t>
            </a:r>
            <a:r>
              <a:rPr lang="en-US" altLang="ko-KR" sz="2400" dirty="0" err="1"/>
              <a:t>FastAPI</a:t>
            </a:r>
            <a:r>
              <a:rPr lang="en-US" altLang="ko-KR" sz="2400" dirty="0"/>
              <a:t>()</a:t>
            </a:r>
          </a:p>
          <a:p>
            <a:endParaRPr lang="en-US" altLang="ko-KR" sz="2400" dirty="0"/>
          </a:p>
          <a:p>
            <a:r>
              <a:rPr lang="en-US" altLang="ko-KR" sz="2400" dirty="0"/>
              <a:t>@</a:t>
            </a:r>
            <a:r>
              <a:rPr lang="en-US" altLang="ko-KR" sz="2400" dirty="0" err="1"/>
              <a:t>app.get</a:t>
            </a:r>
            <a:r>
              <a:rPr lang="en-US" altLang="ko-KR" sz="2400" dirty="0"/>
              <a:t>("/")</a:t>
            </a:r>
          </a:p>
          <a:p>
            <a:r>
              <a:rPr lang="en-US" altLang="ko-KR" sz="2400" dirty="0"/>
              <a:t>def </a:t>
            </a:r>
            <a:r>
              <a:rPr lang="en-US" altLang="ko-KR" sz="2400" dirty="0" err="1"/>
              <a:t>read_root</a:t>
            </a:r>
            <a:r>
              <a:rPr lang="en-US" altLang="ko-KR" sz="2400" dirty="0"/>
              <a:t>():</a:t>
            </a:r>
          </a:p>
          <a:p>
            <a:r>
              <a:rPr lang="en-US" altLang="ko-KR" sz="2400" dirty="0"/>
              <a:t>    return {"Hello": "World"}</a:t>
            </a:r>
          </a:p>
        </p:txBody>
      </p:sp>
    </p:spTree>
    <p:extLst>
      <p:ext uri="{BB962C8B-B14F-4D97-AF65-F5344CB8AC3E}">
        <p14:creationId xmlns:p14="http://schemas.microsoft.com/office/powerpoint/2010/main" val="334586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83F72-99CD-5B64-1B97-819AEB1A1CEB}"/>
              </a:ext>
            </a:extLst>
          </p:cNvPr>
          <p:cNvSpPr txBox="1"/>
          <p:nvPr/>
        </p:nvSpPr>
        <p:spPr>
          <a:xfrm>
            <a:off x="5625347" y="409652"/>
            <a:ext cx="3313827" cy="762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82348-329B-84CF-B27E-8B6EFD966D0D}"/>
              </a:ext>
            </a:extLst>
          </p:cNvPr>
          <p:cNvSpPr txBox="1"/>
          <p:nvPr/>
        </p:nvSpPr>
        <p:spPr>
          <a:xfrm>
            <a:off x="636039" y="1259792"/>
            <a:ext cx="8134885" cy="52946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74BAC-6910-9B71-7ACF-B82B81767739}"/>
              </a:ext>
            </a:extLst>
          </p:cNvPr>
          <p:cNvSpPr txBox="1"/>
          <p:nvPr/>
        </p:nvSpPr>
        <p:spPr>
          <a:xfrm>
            <a:off x="467789" y="303581"/>
            <a:ext cx="694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/>
              <a:t>FastAPI</a:t>
            </a:r>
            <a:r>
              <a:rPr lang="en-US" altLang="ko-KR" sz="4800" b="1" dirty="0"/>
              <a:t> tutorial</a:t>
            </a:r>
            <a:endParaRPr lang="ko-KR" altLang="en-US" sz="4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89228-2756-3472-7060-81303CEE0DDE}"/>
              </a:ext>
            </a:extLst>
          </p:cNvPr>
          <p:cNvSpPr txBox="1"/>
          <p:nvPr/>
        </p:nvSpPr>
        <p:spPr>
          <a:xfrm>
            <a:off x="988769" y="1259792"/>
            <a:ext cx="380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2400" b="0" i="0" u="none" strike="noStrike" dirty="0" err="1">
                <a:solidFill>
                  <a:srgbClr val="393A34"/>
                </a:solidFill>
                <a:effectLst/>
                <a:latin typeface="SFMono-Regular"/>
              </a:rPr>
              <a:t>uvicorn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 </a:t>
            </a:r>
            <a:r>
              <a:rPr lang="en" altLang="ko-KR" sz="2400" b="0" i="0" u="none" strike="noStrike" dirty="0" err="1">
                <a:solidFill>
                  <a:srgbClr val="393A34"/>
                </a:solidFill>
                <a:effectLst/>
                <a:latin typeface="SFMono-Regular"/>
              </a:rPr>
              <a:t>main:app</a:t>
            </a:r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 --reload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8F093-611C-FF32-C907-A5E59A195512}"/>
              </a:ext>
            </a:extLst>
          </p:cNvPr>
          <p:cNvSpPr txBox="1"/>
          <p:nvPr/>
        </p:nvSpPr>
        <p:spPr>
          <a:xfrm>
            <a:off x="724202" y="1260354"/>
            <a:ext cx="302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2400" b="0" i="0" u="none" strike="noStrike" dirty="0">
                <a:solidFill>
                  <a:srgbClr val="393A34"/>
                </a:solidFill>
                <a:effectLst/>
                <a:latin typeface="SFMono-Regular"/>
              </a:rPr>
              <a:t>$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707DE6-18A5-719D-F7BC-92A424E16E86}"/>
              </a:ext>
            </a:extLst>
          </p:cNvPr>
          <p:cNvSpPr txBox="1"/>
          <p:nvPr/>
        </p:nvSpPr>
        <p:spPr>
          <a:xfrm>
            <a:off x="988768" y="1985216"/>
            <a:ext cx="73627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2200" i="0" u="none" strike="noStrike" dirty="0" err="1">
                <a:solidFill>
                  <a:srgbClr val="393A34"/>
                </a:solidFill>
                <a:effectLst/>
                <a:latin typeface="SFMono-Regular"/>
              </a:rPr>
              <a:t>uvicorn</a:t>
            </a:r>
            <a:r>
              <a:rPr lang="en" altLang="ko-KR" sz="2200" i="0" u="none" strike="noStrike" dirty="0">
                <a:solidFill>
                  <a:srgbClr val="393A34"/>
                </a:solidFill>
                <a:effectLst/>
                <a:latin typeface="SFMono-Regular"/>
              </a:rPr>
              <a:t>: </a:t>
            </a:r>
            <a:r>
              <a:rPr lang="en" altLang="ko-KR" sz="2200" i="0" u="none" strike="noStrike" dirty="0" err="1">
                <a:solidFill>
                  <a:srgbClr val="393A34"/>
                </a:solidFill>
                <a:effectLst/>
                <a:latin typeface="SFMono-Regular"/>
              </a:rPr>
              <a:t>FastAPI</a:t>
            </a:r>
            <a:r>
              <a:rPr lang="ko-KR" altLang="en-US" sz="2200" i="0" u="none" strike="noStrike" dirty="0">
                <a:solidFill>
                  <a:srgbClr val="393A34"/>
                </a:solidFill>
                <a:effectLst/>
                <a:latin typeface="SFMono-Regular"/>
              </a:rPr>
              <a:t> </a:t>
            </a:r>
            <a:r>
              <a:rPr lang="ko-KR" altLang="en-US" sz="2200" dirty="0">
                <a:solidFill>
                  <a:srgbClr val="393A34"/>
                </a:solidFill>
                <a:latin typeface="SFMono-Regular"/>
              </a:rPr>
              <a:t>실행을 위한 명령어</a:t>
            </a:r>
            <a:endParaRPr lang="en-US" altLang="ko-KR" sz="2200" dirty="0">
              <a:solidFill>
                <a:srgbClr val="393A34"/>
              </a:solidFill>
              <a:latin typeface="SFMono-Regular"/>
            </a:endParaRPr>
          </a:p>
          <a:p>
            <a:endParaRPr lang="en-US" altLang="ko-KR" sz="2200" dirty="0">
              <a:solidFill>
                <a:srgbClr val="393A34"/>
              </a:solidFill>
              <a:latin typeface="SFMono-Regular"/>
            </a:endParaRPr>
          </a:p>
          <a:p>
            <a:r>
              <a:rPr lang="en-US" altLang="ko-KR" sz="2200" dirty="0">
                <a:solidFill>
                  <a:srgbClr val="393A34"/>
                </a:solidFill>
                <a:latin typeface="SFMono-Regular"/>
              </a:rPr>
              <a:t>main: </a:t>
            </a:r>
            <a:r>
              <a:rPr lang="ko-KR" altLang="en-US" sz="2200" dirty="0">
                <a:solidFill>
                  <a:srgbClr val="393A34"/>
                </a:solidFill>
                <a:latin typeface="SFMono-Regular"/>
              </a:rPr>
              <a:t>실행할 파이썬 파일</a:t>
            </a:r>
            <a:r>
              <a:rPr lang="en-US" altLang="ko-KR" sz="2200" dirty="0">
                <a:solidFill>
                  <a:srgbClr val="393A34"/>
                </a:solidFill>
                <a:latin typeface="SFMono-Regular"/>
              </a:rPr>
              <a:t>(</a:t>
            </a:r>
            <a:r>
              <a:rPr lang="ko-KR" altLang="en-US" sz="2200" dirty="0">
                <a:solidFill>
                  <a:srgbClr val="393A34"/>
                </a:solidFill>
                <a:latin typeface="SFMono-Regular"/>
              </a:rPr>
              <a:t>모듈</a:t>
            </a:r>
            <a:r>
              <a:rPr lang="en-US" altLang="ko-KR" sz="2200" dirty="0">
                <a:solidFill>
                  <a:srgbClr val="393A34"/>
                </a:solidFill>
                <a:latin typeface="SFMono-Regular"/>
              </a:rPr>
              <a:t>)</a:t>
            </a:r>
            <a:r>
              <a:rPr lang="ko-KR" altLang="en-US" sz="2200" dirty="0">
                <a:solidFill>
                  <a:srgbClr val="393A34"/>
                </a:solidFill>
                <a:latin typeface="SFMono-Regular"/>
              </a:rPr>
              <a:t> 이름</a:t>
            </a:r>
            <a:endParaRPr lang="en-US" altLang="ko-KR" sz="2200" dirty="0">
              <a:solidFill>
                <a:srgbClr val="393A34"/>
              </a:solidFill>
              <a:latin typeface="SFMono-Regular"/>
            </a:endParaRPr>
          </a:p>
          <a:p>
            <a:endParaRPr lang="en-US" altLang="ko-KR" sz="2200" dirty="0">
              <a:solidFill>
                <a:srgbClr val="393A34"/>
              </a:solidFill>
              <a:latin typeface="SFMono-Regular"/>
            </a:endParaRPr>
          </a:p>
          <a:p>
            <a:r>
              <a:rPr lang="en-US" altLang="ko-KR" sz="2200" dirty="0">
                <a:solidFill>
                  <a:srgbClr val="393A34"/>
                </a:solidFill>
                <a:latin typeface="SFMono-Regular"/>
              </a:rPr>
              <a:t>app: </a:t>
            </a:r>
            <a:r>
              <a:rPr lang="en-US" altLang="ko-KR" sz="2200" dirty="0" err="1">
                <a:solidFill>
                  <a:srgbClr val="393A34"/>
                </a:solidFill>
                <a:latin typeface="SFMono-Regular"/>
              </a:rPr>
              <a:t>main.py</a:t>
            </a:r>
            <a:r>
              <a:rPr lang="ko-KR" altLang="en-US" sz="2200" dirty="0">
                <a:solidFill>
                  <a:srgbClr val="393A34"/>
                </a:solidFill>
                <a:latin typeface="SFMono-Regular"/>
              </a:rPr>
              <a:t>에서 만든 </a:t>
            </a:r>
            <a:r>
              <a:rPr lang="en-US" altLang="ko-KR" sz="2200" dirty="0" err="1">
                <a:solidFill>
                  <a:srgbClr val="393A34"/>
                </a:solidFill>
                <a:latin typeface="SFMono-Regular"/>
              </a:rPr>
              <a:t>FastAPI</a:t>
            </a:r>
            <a:r>
              <a:rPr lang="en-US" altLang="ko-KR" sz="2200" dirty="0">
                <a:solidFill>
                  <a:srgbClr val="393A34"/>
                </a:solidFill>
                <a:latin typeface="SFMono-Regular"/>
              </a:rPr>
              <a:t> </a:t>
            </a:r>
            <a:r>
              <a:rPr lang="ko-KR" altLang="en-US" sz="2200" dirty="0">
                <a:solidFill>
                  <a:srgbClr val="393A34"/>
                </a:solidFill>
                <a:latin typeface="SFMono-Regular"/>
              </a:rPr>
              <a:t>객체 이름</a:t>
            </a:r>
            <a:endParaRPr lang="en-US" altLang="ko-KR" sz="2200" dirty="0">
              <a:solidFill>
                <a:srgbClr val="393A34"/>
              </a:solidFill>
              <a:latin typeface="SFMono-Regular"/>
            </a:endParaRPr>
          </a:p>
          <a:p>
            <a:endParaRPr lang="en-US" altLang="ko-KR" sz="2200" dirty="0">
              <a:solidFill>
                <a:srgbClr val="393A34"/>
              </a:solidFill>
              <a:latin typeface="SFMono-Regular"/>
            </a:endParaRPr>
          </a:p>
          <a:p>
            <a:r>
              <a:rPr lang="en-US" altLang="ko-KR" sz="2200" dirty="0">
                <a:solidFill>
                  <a:srgbClr val="393A34"/>
                </a:solidFill>
                <a:latin typeface="SFMono-Regular"/>
              </a:rPr>
              <a:t>--reload: </a:t>
            </a:r>
            <a:r>
              <a:rPr lang="ko-KR" altLang="en-US" sz="2200" dirty="0">
                <a:solidFill>
                  <a:srgbClr val="393A34"/>
                </a:solidFill>
                <a:latin typeface="SFMono-Regular"/>
              </a:rPr>
              <a:t>코드가 바뀌면 </a:t>
            </a:r>
            <a:r>
              <a:rPr lang="ko-KR" altLang="en-US" sz="2200" dirty="0" err="1">
                <a:solidFill>
                  <a:srgbClr val="393A34"/>
                </a:solidFill>
                <a:latin typeface="SFMono-Regular"/>
              </a:rPr>
              <a:t>재시작할</a:t>
            </a:r>
            <a:r>
              <a:rPr lang="ko-KR" altLang="en-US" sz="2200" dirty="0">
                <a:solidFill>
                  <a:srgbClr val="393A34"/>
                </a:solidFill>
                <a:latin typeface="SFMono-Regular"/>
              </a:rPr>
              <a:t> 수 있게 해주는 코드</a:t>
            </a:r>
            <a:r>
              <a:rPr lang="en-US" altLang="ko-KR" sz="2200" dirty="0">
                <a:solidFill>
                  <a:srgbClr val="393A34"/>
                </a:solidFill>
                <a:latin typeface="SFMono-Regular"/>
              </a:rPr>
              <a:t> 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4053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83F72-99CD-5B64-1B97-819AEB1A1CEB}"/>
              </a:ext>
            </a:extLst>
          </p:cNvPr>
          <p:cNvSpPr txBox="1"/>
          <p:nvPr/>
        </p:nvSpPr>
        <p:spPr>
          <a:xfrm>
            <a:off x="5625347" y="409652"/>
            <a:ext cx="3313827" cy="762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82348-329B-84CF-B27E-8B6EFD966D0D}"/>
              </a:ext>
            </a:extLst>
          </p:cNvPr>
          <p:cNvSpPr txBox="1"/>
          <p:nvPr/>
        </p:nvSpPr>
        <p:spPr>
          <a:xfrm>
            <a:off x="636039" y="1259792"/>
            <a:ext cx="8134885" cy="52946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74BAC-6910-9B71-7ACF-B82B81767739}"/>
              </a:ext>
            </a:extLst>
          </p:cNvPr>
          <p:cNvSpPr txBox="1"/>
          <p:nvPr/>
        </p:nvSpPr>
        <p:spPr>
          <a:xfrm>
            <a:off x="467789" y="303581"/>
            <a:ext cx="694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/>
              <a:t>FastAPI</a:t>
            </a:r>
            <a:r>
              <a:rPr lang="en-US" altLang="ko-KR" sz="4800" b="1" dirty="0"/>
              <a:t> tutorial</a:t>
            </a:r>
            <a:endParaRPr lang="ko-KR" alt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96802-508C-5E02-B19F-5FC743735FA1}"/>
              </a:ext>
            </a:extLst>
          </p:cNvPr>
          <p:cNvSpPr txBox="1"/>
          <p:nvPr/>
        </p:nvSpPr>
        <p:spPr>
          <a:xfrm>
            <a:off x="1082649" y="1554701"/>
            <a:ext cx="445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2400" b="0" i="0" dirty="0">
                <a:effectLst/>
                <a:latin typeface="system-ui"/>
                <a:hlinkClick r:id="rId2"/>
              </a:rPr>
              <a:t>http://localhost:8000</a:t>
            </a:r>
            <a:r>
              <a:rPr lang="ko-KR" altLang="en-US" sz="2400" dirty="0">
                <a:latin typeface="system-ui"/>
              </a:rPr>
              <a:t> </a:t>
            </a:r>
            <a:r>
              <a:rPr lang="en-US" altLang="ko-KR" sz="2400" dirty="0">
                <a:latin typeface="system-ui"/>
              </a:rPr>
              <a:t>&lt;- </a:t>
            </a:r>
            <a:r>
              <a:rPr lang="ko-KR" altLang="en-US" sz="2400" dirty="0">
                <a:latin typeface="system-ui"/>
              </a:rPr>
              <a:t>접속</a:t>
            </a:r>
            <a:endParaRPr lang="ko-KR" altLang="en-US" sz="2400" b="1" dirty="0"/>
          </a:p>
        </p:txBody>
      </p:sp>
      <p:pic>
        <p:nvPicPr>
          <p:cNvPr id="7" name="그림 6" descr="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EB232192-0992-56BB-AE32-8060C3108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48" y="2404577"/>
            <a:ext cx="10473313" cy="40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2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83F72-99CD-5B64-1B97-819AEB1A1CEB}"/>
              </a:ext>
            </a:extLst>
          </p:cNvPr>
          <p:cNvSpPr txBox="1"/>
          <p:nvPr/>
        </p:nvSpPr>
        <p:spPr>
          <a:xfrm>
            <a:off x="5625347" y="409652"/>
            <a:ext cx="3313827" cy="762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82348-329B-84CF-B27E-8B6EFD966D0D}"/>
              </a:ext>
            </a:extLst>
          </p:cNvPr>
          <p:cNvSpPr txBox="1"/>
          <p:nvPr/>
        </p:nvSpPr>
        <p:spPr>
          <a:xfrm>
            <a:off x="636039" y="1259792"/>
            <a:ext cx="8134885" cy="52946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74BAC-6910-9B71-7ACF-B82B81767739}"/>
              </a:ext>
            </a:extLst>
          </p:cNvPr>
          <p:cNvSpPr txBox="1"/>
          <p:nvPr/>
        </p:nvSpPr>
        <p:spPr>
          <a:xfrm>
            <a:off x="467789" y="303581"/>
            <a:ext cx="694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/>
              <a:t>FastAPI</a:t>
            </a:r>
            <a:r>
              <a:rPr lang="en-US" altLang="ko-KR" sz="4800" b="1" dirty="0"/>
              <a:t> tutorial</a:t>
            </a:r>
            <a:endParaRPr lang="ko-KR" alt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96802-508C-5E02-B19F-5FC743735FA1}"/>
              </a:ext>
            </a:extLst>
          </p:cNvPr>
          <p:cNvSpPr txBox="1"/>
          <p:nvPr/>
        </p:nvSpPr>
        <p:spPr>
          <a:xfrm>
            <a:off x="1082648" y="1554701"/>
            <a:ext cx="942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2400" b="0" i="0" dirty="0">
                <a:effectLst/>
                <a:latin typeface="system-ui"/>
                <a:hlinkClick r:id="rId2"/>
              </a:rPr>
              <a:t>http://localhost:8000/docs</a:t>
            </a:r>
            <a:r>
              <a:rPr lang="en" altLang="ko-KR" sz="2400" b="0" i="0" u="none" strike="noStrike" dirty="0">
                <a:solidFill>
                  <a:srgbClr val="1C1E21"/>
                </a:solidFill>
                <a:effectLst/>
                <a:latin typeface="system-ui"/>
              </a:rPr>
              <a:t> </a:t>
            </a:r>
            <a:r>
              <a:rPr lang="ko-KR" altLang="en-US" sz="2400" b="0" i="0" u="none" strike="noStrike" dirty="0">
                <a:solidFill>
                  <a:srgbClr val="1C1E21"/>
                </a:solidFill>
                <a:effectLst/>
                <a:latin typeface="system-ui"/>
              </a:rPr>
              <a:t> </a:t>
            </a:r>
            <a:r>
              <a:rPr lang="en-US" altLang="ko-KR" sz="2400" b="0" i="0" u="none" strike="noStrike" dirty="0">
                <a:solidFill>
                  <a:srgbClr val="1C1E21"/>
                </a:solidFill>
                <a:effectLst/>
                <a:latin typeface="system-ui"/>
              </a:rPr>
              <a:t>&lt;-</a:t>
            </a:r>
            <a:r>
              <a:rPr lang="ko-KR" altLang="en-US" sz="2400" b="0" i="0" u="none" strike="noStrike" dirty="0">
                <a:solidFill>
                  <a:srgbClr val="1C1E21"/>
                </a:solidFill>
                <a:effectLst/>
                <a:latin typeface="system-ui"/>
              </a:rPr>
              <a:t> 접속하면 </a:t>
            </a:r>
            <a:r>
              <a:rPr lang="en-US" altLang="ko-KR" sz="2400" dirty="0">
                <a:solidFill>
                  <a:srgbClr val="1C1E21"/>
                </a:solidFill>
                <a:latin typeface="system-ui"/>
              </a:rPr>
              <a:t>Swagger UI</a:t>
            </a:r>
            <a:r>
              <a:rPr lang="ko-KR" altLang="en-US" sz="2400" dirty="0" err="1">
                <a:solidFill>
                  <a:srgbClr val="1C1E21"/>
                </a:solidFill>
                <a:latin typeface="system-ui"/>
              </a:rPr>
              <a:t>를</a:t>
            </a:r>
            <a:r>
              <a:rPr lang="ko-KR" altLang="en-US" sz="2400" dirty="0">
                <a:solidFill>
                  <a:srgbClr val="1C1E21"/>
                </a:solidFill>
                <a:latin typeface="system-ui"/>
              </a:rPr>
              <a:t> 통한 </a:t>
            </a:r>
            <a:r>
              <a:rPr lang="en-US" altLang="ko-KR" sz="2400" dirty="0">
                <a:solidFill>
                  <a:srgbClr val="1C1E21"/>
                </a:solidFill>
                <a:latin typeface="system-ui"/>
              </a:rPr>
              <a:t>API doc </a:t>
            </a:r>
            <a:r>
              <a:rPr lang="ko-KR" altLang="en-US" sz="2400" dirty="0">
                <a:solidFill>
                  <a:srgbClr val="1C1E21"/>
                </a:solidFill>
                <a:latin typeface="system-ui"/>
              </a:rPr>
              <a:t>제공</a:t>
            </a:r>
            <a:endParaRPr lang="ko-KR" altLang="en-US" sz="2400" b="1" dirty="0"/>
          </a:p>
        </p:txBody>
      </p:sp>
      <p:pic>
        <p:nvPicPr>
          <p:cNvPr id="7" name="그림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9CBD6C24-7954-DB12-0750-E982DCE72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74" y="2450592"/>
            <a:ext cx="9253438" cy="306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7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1550</Words>
  <Application>Microsoft Macintosh PowerPoint</Application>
  <PresentationFormat>와이드스크린</PresentationFormat>
  <Paragraphs>234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-apple-system</vt:lpstr>
      <vt:lpstr>맑은 고딕</vt:lpstr>
      <vt:lpstr>SFMono-Regular</vt:lpstr>
      <vt:lpstr>system-ui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류창훈</dc:creator>
  <cp:lastModifiedBy>무재 박</cp:lastModifiedBy>
  <cp:revision>28</cp:revision>
  <dcterms:created xsi:type="dcterms:W3CDTF">2023-11-12T10:46:43Z</dcterms:created>
  <dcterms:modified xsi:type="dcterms:W3CDTF">2024-01-24T01:57:35Z</dcterms:modified>
</cp:coreProperties>
</file>