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5143500" type="screen16x9"/>
  <p:notesSz cx="6858000" cy="9144000"/>
  <p:embeddedFontLst>
    <p:embeddedFont>
      <p:font typeface="Roboto Mono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ad3714ef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ad3714ef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4c4ebfb2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4c4ebfb2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4c4ebfb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4c4ebfb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4c4ebfb2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4c4ebfb2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ad3714ef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ad3714ef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ad3714e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ad3714e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ad3714ef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ad3714ef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ad3714ef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ad3714ef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ad3714ef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ad3714ef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ad3714ef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ad3714ef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4c4ebfb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4c4ebfb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ad3714ef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ad3714ef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ad3714ef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ad3714ef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ad3714ef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ad3714ef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ad3714ef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ad3714ef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ad3714ef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ad3714ef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ad3714ef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ad3714ef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ad3714ef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ad3714ef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ad3714ef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ad3714ef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ad3714ef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ad3714ef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ad3714ef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ad3714ef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ad3714ef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ad3714ef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ad3714ef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ad3714ef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ad3714ef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ad3714ef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ad3714ef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ad3714ef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숙제: PostgreSQL 실습 사진(DB 서버 생성, DB 서버 확인, 테이블 확인, 데이터 확인, 데이터 생성 Loop - 데이터 확인)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4c4ebfb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4c4ebfb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4c4ebfb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4c4ebfb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C1E21"/>
                </a:solidFill>
                <a:highlight>
                  <a:srgbClr val="FFFFFF"/>
                </a:highlight>
              </a:rPr>
              <a:t>각 컴포넌트들이 어떤 역할을 하는지 컴포넌트끼리는 어떻게 연결해야 하는지 설명하고자 합니다.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4c4ebfb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4c4ebfb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C1E21"/>
                </a:solidFill>
                <a:highlight>
                  <a:srgbClr val="FFFFFF"/>
                </a:highlight>
              </a:rPr>
              <a:t>각 컴포넌트들이 어떤 역할을 하는지 컴포넌트끼리는 어떻게 연결해야 하는지 설명하고자 합니다.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4c4ebfb2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4c4ebfb2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4c4ebfb2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4c4ebfb2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c4ebfb2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4c4ebfb2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stgresql.org/download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MLOps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3150" y="2797175"/>
            <a:ext cx="8520600" cy="79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                                      1강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234225" y="4601475"/>
            <a:ext cx="93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최민우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01.Overview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02.DB서버 생성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03.DB서버 확인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04.테이블 생성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05.테이블 확인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06.데이터 삽입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07.데이터 확인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08.데이터 생성 Loop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1.Docker 를 이용하여 DB server 를 생성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2.</a:t>
            </a:r>
            <a:r>
              <a:rPr lang="ko">
                <a:latin typeface="Roboto Mono"/>
                <a:ea typeface="Roboto Mono"/>
                <a:cs typeface="Roboto Mono"/>
                <a:sym typeface="Roboto Mono"/>
              </a:rPr>
              <a:t>psycopg2</a:t>
            </a:r>
            <a:r>
              <a:rPr lang="ko">
                <a:highlight>
                  <a:srgbClr val="FFFFFF"/>
                </a:highlight>
              </a:rPr>
              <a:t> 패키지를 이용하여 테이블 생성 및 데이터 삽입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3.Dockerfile 과 Docker Compose 파일을 생성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highlight>
                  <a:srgbClr val="FFFFFF"/>
                </a:highlight>
              </a:rPr>
              <a:t>4.Docker 컨테이너 안에서 </a:t>
            </a:r>
            <a:r>
              <a:rPr lang="ko">
                <a:solidFill>
                  <a:srgbClr val="FF0000"/>
                </a:solidFill>
                <a:highlight>
                  <a:srgbClr val="FFFFFF"/>
                </a:highlight>
              </a:rPr>
              <a:t>계속해서 데이터를 생성</a:t>
            </a:r>
            <a:r>
              <a:rPr lang="ko">
                <a:highlight>
                  <a:srgbClr val="FFFFFF"/>
                </a:highlight>
              </a:rPr>
              <a:t>하는 서비스를 구축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950" y="1096225"/>
            <a:ext cx="6124099" cy="37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서버 생성 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5557" y="2015425"/>
            <a:ext cx="4278000" cy="2740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chemeClr val="lt1"/>
                </a:highlight>
              </a:rPr>
              <a:t>$</a:t>
            </a:r>
            <a:r>
              <a:rPr lang="ko" dirty="0">
                <a:solidFill>
                  <a:srgbClr val="FF0000"/>
                </a:solidFill>
                <a:highlight>
                  <a:schemeClr val="lt1"/>
                </a:highlight>
              </a:rPr>
              <a:t> docker</a:t>
            </a:r>
            <a:r>
              <a:rPr lang="ko" dirty="0">
                <a:highlight>
                  <a:srgbClr val="FFFFFF"/>
                </a:highlight>
              </a:rPr>
              <a:t> run -d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rgbClr val="FFFFFF"/>
                </a:highlight>
              </a:rPr>
              <a:t>  --name postgres-server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rgbClr val="FFFFFF"/>
                </a:highlight>
              </a:rPr>
              <a:t>  -p </a:t>
            </a:r>
            <a:r>
              <a:rPr lang="ko" dirty="0">
                <a:solidFill>
                  <a:srgbClr val="00FF00"/>
                </a:solidFill>
                <a:highlight>
                  <a:srgbClr val="FFFFFF"/>
                </a:highlight>
              </a:rPr>
              <a:t>5432</a:t>
            </a:r>
            <a:r>
              <a:rPr lang="ko" dirty="0">
                <a:highlight>
                  <a:srgbClr val="FFFFFF"/>
                </a:highlight>
              </a:rPr>
              <a:t>:5432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rgbClr val="FFFFFF"/>
                </a:highlight>
              </a:rPr>
              <a:t>  -e </a:t>
            </a:r>
            <a:r>
              <a:rPr lang="ko" dirty="0">
                <a:solidFill>
                  <a:srgbClr val="00FF00"/>
                </a:solidFill>
                <a:highlight>
                  <a:srgbClr val="FFFFFF"/>
                </a:highlight>
              </a:rPr>
              <a:t>POSTGRES_USER</a:t>
            </a:r>
            <a:r>
              <a:rPr lang="ko" dirty="0">
                <a:highlight>
                  <a:srgbClr val="FFFFFF"/>
                </a:highlight>
              </a:rPr>
              <a:t>=myuser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rgbClr val="FFFFFF"/>
                </a:highlight>
              </a:rPr>
              <a:t>  -e </a:t>
            </a:r>
            <a:r>
              <a:rPr lang="ko" dirty="0">
                <a:solidFill>
                  <a:srgbClr val="00FF00"/>
                </a:solidFill>
                <a:highlight>
                  <a:srgbClr val="FFFFFF"/>
                </a:highlight>
              </a:rPr>
              <a:t>POSTGRES_PASSWORD</a:t>
            </a:r>
            <a:r>
              <a:rPr lang="ko" dirty="0">
                <a:highlight>
                  <a:srgbClr val="FFFFFF"/>
                </a:highlight>
              </a:rPr>
              <a:t>=mypassword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rgbClr val="FFFFFF"/>
                </a:highlight>
              </a:rPr>
              <a:t>  -e </a:t>
            </a:r>
            <a:r>
              <a:rPr lang="ko" dirty="0">
                <a:solidFill>
                  <a:srgbClr val="00FF00"/>
                </a:solidFill>
                <a:highlight>
                  <a:srgbClr val="FFFFFF"/>
                </a:highlight>
              </a:rPr>
              <a:t>POSTGRES_DB</a:t>
            </a:r>
            <a:r>
              <a:rPr lang="ko" dirty="0">
                <a:highlight>
                  <a:srgbClr val="FFFFFF"/>
                </a:highlight>
              </a:rPr>
              <a:t>=mydatabase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  postgres:14.0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311700" y="1073100"/>
            <a:ext cx="7058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1.docker run 명령어를 사용하면, 간단한 옵션들을 통해 DB 서버를 생성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2.docker ps 명령어를 통해, DB 서버가 잘 동작하는지 확인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5776019" y="3006775"/>
            <a:ext cx="13716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$ </a:t>
            </a:r>
            <a:r>
              <a:rPr lang="ko" sz="1800">
                <a:solidFill>
                  <a:srgbClr val="FF0000"/>
                </a:solidFill>
              </a:rPr>
              <a:t>docker ps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5126038" y="3089575"/>
            <a:ext cx="427500" cy="29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서버 생성 </a:t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4358238" y="2932550"/>
            <a:ext cx="427500" cy="29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8282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500" y="1170125"/>
            <a:ext cx="43828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DB 서버 확인 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44050" y="2460750"/>
            <a:ext cx="3991200" cy="2461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●"/>
            </a:pPr>
            <a:r>
              <a:rPr lang="ko" sz="5600" i="1" dirty="0">
                <a:solidFill>
                  <a:srgbClr val="1C1E21"/>
                </a:solidFill>
                <a:highlight>
                  <a:srgbClr val="FFFFFF"/>
                </a:highlight>
              </a:rPr>
              <a:t>PGPASSWORD=</a:t>
            </a: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 :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○"/>
            </a:pP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접속할 유저의 비밀번호를 입력합니다.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●"/>
            </a:pPr>
            <a:r>
              <a:rPr lang="ko" sz="5600" i="1" dirty="0">
                <a:solidFill>
                  <a:srgbClr val="1C1E21"/>
                </a:solidFill>
                <a:highlight>
                  <a:srgbClr val="FFFFFF"/>
                </a:highlight>
              </a:rPr>
              <a:t>-h</a:t>
            </a: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 :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○"/>
            </a:pP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호스트를 지정합니다.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●"/>
            </a:pPr>
            <a:r>
              <a:rPr lang="ko" sz="5600" i="1" dirty="0">
                <a:solidFill>
                  <a:srgbClr val="1C1E21"/>
                </a:solidFill>
                <a:highlight>
                  <a:srgbClr val="FFFFFF"/>
                </a:highlight>
              </a:rPr>
              <a:t>-p</a:t>
            </a: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 :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○"/>
            </a:pP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포트를 지정합니다.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●"/>
            </a:pPr>
            <a:r>
              <a:rPr lang="ko" sz="5600" i="1" dirty="0">
                <a:solidFill>
                  <a:srgbClr val="1C1E21"/>
                </a:solidFill>
                <a:highlight>
                  <a:srgbClr val="FFFFFF"/>
                </a:highlight>
              </a:rPr>
              <a:t>-U</a:t>
            </a: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 :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○"/>
            </a:pP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접속할 유저의 이름을 입력합니다.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●"/>
            </a:pPr>
            <a:r>
              <a:rPr lang="ko" sz="5600" i="1" dirty="0">
                <a:solidFill>
                  <a:srgbClr val="1C1E21"/>
                </a:solidFill>
                <a:highlight>
                  <a:srgbClr val="FFFFFF"/>
                </a:highlight>
              </a:rPr>
              <a:t>-d</a:t>
            </a: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 :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○"/>
            </a:pP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DB 의 이름을 입력합니다.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highlight>
                <a:schemeClr val="lt1"/>
              </a:highlight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311700" y="1017725"/>
            <a:ext cx="6732912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1.psql 실행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2.psql 명령어를 통해, DB 서버가 잘 동작하는지 확인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4050" y="1794675"/>
            <a:ext cx="8520600" cy="45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rgbClr val="00FF00"/>
                </a:solidFill>
                <a:highlight>
                  <a:schemeClr val="lt1"/>
                </a:highlight>
              </a:rPr>
              <a:t>PGPASSWORD</a:t>
            </a:r>
            <a:r>
              <a:rPr lang="ko" sz="1800">
                <a:solidFill>
                  <a:schemeClr val="dk2"/>
                </a:solidFill>
                <a:highlight>
                  <a:schemeClr val="lt1"/>
                </a:highlight>
              </a:rPr>
              <a:t>=mypassword psql -h localhost -p </a:t>
            </a:r>
            <a:r>
              <a:rPr lang="ko" sz="1800">
                <a:solidFill>
                  <a:srgbClr val="00FF00"/>
                </a:solidFill>
                <a:highlight>
                  <a:schemeClr val="lt1"/>
                </a:highlight>
              </a:rPr>
              <a:t>5432</a:t>
            </a:r>
            <a:r>
              <a:rPr lang="ko" sz="1800">
                <a:solidFill>
                  <a:schemeClr val="dk2"/>
                </a:solidFill>
                <a:highlight>
                  <a:schemeClr val="lt1"/>
                </a:highlight>
              </a:rPr>
              <a:t> -U myuser -d mydatabase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824" y="2433263"/>
            <a:ext cx="3094701" cy="2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서버 확인 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11700" y="1017725"/>
            <a:ext cx="6201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1.접속 성공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2.</a:t>
            </a:r>
            <a:r>
              <a:rPr lang="ko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\du</a:t>
            </a: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</a:rPr>
              <a:t> 를 통해 DB 의 role name 과 attributes 을 확인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9025"/>
            <a:ext cx="4351917" cy="308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175" y="2507879"/>
            <a:ext cx="4749827" cy="17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134419" y="1161805"/>
            <a:ext cx="919619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1.패키지 설치: pip3 install pandas psycopg2-binary scikit-learn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2.</a:t>
            </a:r>
            <a:r>
              <a:rPr lang="ko" dirty="0">
                <a:highlight>
                  <a:srgbClr val="FFFFFF"/>
                </a:highlight>
              </a:rPr>
              <a:t>Python을 이용하여, PostgreSQL DB 서버에 접근하는 코드를 구현(</a:t>
            </a:r>
            <a:r>
              <a:rPr lang="ko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psycopg2</a:t>
            </a:r>
            <a:r>
              <a:rPr lang="ko" dirty="0">
                <a:highlight>
                  <a:srgbClr val="FFFFFF"/>
                </a:highlight>
              </a:rPr>
              <a:t> 패키지)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3.DB Connection → Table Creation Query → Query 실행</a:t>
            </a:r>
            <a:endParaRPr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643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 dirty="0">
                <a:highlight>
                  <a:srgbClr val="FFFFFF"/>
                </a:highlight>
              </a:rPr>
              <a:t>DB Connection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latin typeface="Roboto Mono"/>
                <a:ea typeface="Roboto Mono"/>
                <a:cs typeface="Roboto Mono"/>
                <a:sym typeface="Roboto Mono"/>
              </a:rPr>
              <a:t>psycopg2</a:t>
            </a:r>
            <a:r>
              <a:rPr lang="ko" dirty="0">
                <a:highlight>
                  <a:srgbClr val="FFFFFF"/>
                </a:highlight>
              </a:rPr>
              <a:t> 를 이용하여 DB 에 접근하기 위해서는 </a:t>
            </a:r>
            <a:r>
              <a:rPr lang="ko" dirty="0">
                <a:latin typeface="Roboto Mono"/>
                <a:ea typeface="Roboto Mono"/>
                <a:cs typeface="Roboto Mono"/>
                <a:sym typeface="Roboto Mono"/>
              </a:rPr>
              <a:t>connect</a:t>
            </a:r>
            <a:r>
              <a:rPr lang="ko" dirty="0">
                <a:highlight>
                  <a:srgbClr val="FFFFFF"/>
                </a:highlight>
              </a:rPr>
              <a:t> 함수를 사용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chemeClr val="lt1"/>
                </a:highlight>
              </a:rPr>
              <a:t>DB 에 연결할 때 </a:t>
            </a:r>
            <a:r>
              <a:rPr lang="ko" i="1" dirty="0">
                <a:solidFill>
                  <a:srgbClr val="FF0000"/>
                </a:solidFill>
                <a:highlight>
                  <a:srgbClr val="FFFFFF"/>
                </a:highlight>
              </a:rPr>
              <a:t>user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, </a:t>
            </a:r>
            <a:r>
              <a:rPr lang="ko" i="1" dirty="0">
                <a:solidFill>
                  <a:srgbClr val="FF0000"/>
                </a:solidFill>
                <a:highlight>
                  <a:srgbClr val="FFFFFF"/>
                </a:highlight>
              </a:rPr>
              <a:t>password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, </a:t>
            </a:r>
            <a:r>
              <a:rPr lang="ko" i="1" dirty="0">
                <a:solidFill>
                  <a:srgbClr val="FF0000"/>
                </a:solidFill>
                <a:highlight>
                  <a:srgbClr val="FFFFFF"/>
                </a:highlight>
              </a:rPr>
              <a:t>host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, </a:t>
            </a:r>
            <a:r>
              <a:rPr lang="ko" i="1" dirty="0">
                <a:solidFill>
                  <a:srgbClr val="FF0000"/>
                </a:solidFill>
                <a:highlight>
                  <a:srgbClr val="FFFFFF"/>
                </a:highlight>
              </a:rPr>
              <a:t>port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, </a:t>
            </a:r>
            <a:r>
              <a:rPr lang="ko" i="1" dirty="0">
                <a:solidFill>
                  <a:srgbClr val="FF0000"/>
                </a:solidFill>
                <a:highlight>
                  <a:srgbClr val="FFFFFF"/>
                </a:highlight>
              </a:rPr>
              <a:t>database</a:t>
            </a:r>
            <a:r>
              <a:rPr lang="ko" dirty="0">
                <a:highlight>
                  <a:schemeClr val="lt1"/>
                </a:highlight>
              </a:rPr>
              <a:t> 의 총 5가지 정보가 필요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75" y="2433000"/>
            <a:ext cx="3000275" cy="22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2)</a:t>
            </a:r>
            <a:r>
              <a:rPr lang="ko-KR" altLang="en-US" dirty="0">
                <a:highlight>
                  <a:srgbClr val="FFFFFF"/>
                </a:highlight>
              </a:rPr>
              <a:t> </a:t>
            </a:r>
            <a:r>
              <a:rPr lang="en-US" altLang="ko" dirty="0">
                <a:highlight>
                  <a:srgbClr val="FFFFFF"/>
                </a:highlight>
              </a:rPr>
              <a:t> </a:t>
            </a:r>
            <a:r>
              <a:rPr lang="ko-KR" altLang="en-US" dirty="0">
                <a:highlight>
                  <a:srgbClr val="FFFFFF"/>
                </a:highlight>
              </a:rPr>
              <a:t> </a:t>
            </a:r>
            <a:r>
              <a:rPr lang="ko" dirty="0">
                <a:highlight>
                  <a:srgbClr val="FFFFFF"/>
                </a:highlight>
              </a:rPr>
              <a:t>Table Creation Query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PostgreSQL에서는 float64, int 64를 지원하지 않음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PostgreSQL에서는 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float8, int</a:t>
            </a:r>
            <a:r>
              <a:rPr lang="ko" dirty="0">
                <a:highlight>
                  <a:srgbClr val="FFFFFF"/>
                </a:highlight>
              </a:rPr>
              <a:t>를 사용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25" y="2361025"/>
            <a:ext cx="3531800" cy="22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 idx="4294967295"/>
          </p:nvPr>
        </p:nvSpPr>
        <p:spPr>
          <a:xfrm>
            <a:off x="311700" y="2093850"/>
            <a:ext cx="8520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Introduction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3)</a:t>
            </a:r>
            <a:r>
              <a:rPr lang="ko" altLang="en-US" dirty="0">
                <a:highlight>
                  <a:srgbClr val="FFFFFF"/>
                </a:highlight>
              </a:rPr>
              <a:t> </a:t>
            </a:r>
            <a:r>
              <a:rPr lang="ko-KR" altLang="en-US" dirty="0">
                <a:highlight>
                  <a:srgbClr val="FFFFFF"/>
                </a:highlight>
              </a:rPr>
              <a:t>  </a:t>
            </a:r>
            <a:r>
              <a:rPr lang="ko" dirty="0">
                <a:highlight>
                  <a:srgbClr val="FFFFFF"/>
                </a:highlight>
              </a:rPr>
              <a:t>Query 실행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Visual Studio Code 터미널에서 python table_creator.py를 입력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또는, 오른쪽 상단의 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실행 버튼</a:t>
            </a:r>
            <a:r>
              <a:rPr lang="ko" dirty="0">
                <a:highlight>
                  <a:srgbClr val="FFFFFF"/>
                </a:highlight>
              </a:rPr>
              <a:t>을 클릭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50" y="2359000"/>
            <a:ext cx="3902350" cy="25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확인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1.psql 실행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</a:t>
            </a:r>
            <a:r>
              <a:rPr lang="ko">
                <a:solidFill>
                  <a:srgbClr val="FF0000"/>
                </a:solidFill>
              </a:rPr>
              <a:t>\d</a:t>
            </a:r>
            <a:r>
              <a:rPr lang="ko"/>
              <a:t>를 통해 생성된 테이블들의 목록을 확인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3.iris_data 테이블의 데이터 전체를 확인: select * from iris_data;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25" y="2571750"/>
            <a:ext cx="3672599" cy="1332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25" y="4201276"/>
            <a:ext cx="5763301" cy="619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삽입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1.생성한 테이블에 iris 데이터</a:t>
            </a:r>
            <a:r>
              <a:rPr lang="ko">
                <a:solidFill>
                  <a:srgbClr val="FF0000"/>
                </a:solidFill>
              </a:rPr>
              <a:t> 한 줄</a:t>
            </a:r>
            <a:r>
              <a:rPr lang="ko"/>
              <a:t> 삽입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2.iris 데이터 불러오기 → Data Insertion Query → Query 실행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삽입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1)</a:t>
            </a:r>
            <a:r>
              <a:rPr lang="ko" altLang="en-US" dirty="0"/>
              <a:t> </a:t>
            </a:r>
            <a:r>
              <a:rPr lang="ko-KR" altLang="en-US" dirty="0"/>
              <a:t>   </a:t>
            </a:r>
            <a:r>
              <a:rPr lang="ko" dirty="0"/>
              <a:t>iris 데이터 불러오기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생성된 테이블의 </a:t>
            </a:r>
            <a:r>
              <a:rPr lang="ko" dirty="0">
                <a:solidFill>
                  <a:srgbClr val="FF0000"/>
                </a:solidFill>
              </a:rPr>
              <a:t>Column 이름과 일치</a:t>
            </a:r>
            <a:r>
              <a:rPr lang="ko" dirty="0"/>
              <a:t>하도록 수정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50" y="2035200"/>
            <a:ext cx="4451975" cy="24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삽입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2)</a:t>
            </a:r>
            <a:r>
              <a:rPr lang="en-US" altLang="ko" dirty="0"/>
              <a:t> </a:t>
            </a:r>
            <a:r>
              <a:rPr lang="ko-KR" altLang="en-US" dirty="0"/>
              <a:t>   </a:t>
            </a:r>
            <a:r>
              <a:rPr lang="ko" dirty="0"/>
              <a:t>Data Insertion Query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삽입 </a:t>
            </a:r>
            <a:r>
              <a:rPr lang="ko" dirty="0">
                <a:solidFill>
                  <a:srgbClr val="FF0000"/>
                </a:solidFill>
              </a:rPr>
              <a:t>순서</a:t>
            </a:r>
            <a:r>
              <a:rPr lang="ko" dirty="0"/>
              <a:t> 중요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25" y="2056258"/>
            <a:ext cx="6170349" cy="216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삽입</a:t>
            </a:r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3)</a:t>
            </a:r>
            <a:r>
              <a:rPr lang="ko" altLang="en-US" dirty="0"/>
              <a:t> </a:t>
            </a:r>
            <a:r>
              <a:rPr lang="ko-KR" altLang="en-US" dirty="0"/>
              <a:t>   </a:t>
            </a:r>
            <a:r>
              <a:rPr lang="ko" dirty="0">
                <a:highlight>
                  <a:srgbClr val="FFFFFF"/>
                </a:highlight>
              </a:rPr>
              <a:t>Query 실행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Visual Studio Code 터미널에서 python data_insertion.py를 입력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또는, 오른쪽 상단의 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실행 버튼</a:t>
            </a:r>
            <a:r>
              <a:rPr lang="ko" dirty="0">
                <a:highlight>
                  <a:srgbClr val="FFFFFF"/>
                </a:highlight>
              </a:rPr>
              <a:t>을 클릭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25" y="2372725"/>
            <a:ext cx="6077849" cy="228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확인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1.psql 실행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2.iris_data 테이블의 데이터 전체를 확인: select * from iris_data;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25" y="2093825"/>
            <a:ext cx="5828050" cy="2115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생성 Loop</a:t>
            </a: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1.생성된 테이블 안에 데이터를 계속해서 추가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2.Loop 추가 → Query 실행 → 데이터 확인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생성 Loop</a:t>
            </a:r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1)</a:t>
            </a:r>
            <a:r>
              <a:rPr lang="ko-KR" altLang="en-US" dirty="0"/>
              <a:t> </a:t>
            </a:r>
            <a:r>
              <a:rPr lang="en-US" altLang="ko" dirty="0"/>
              <a:t> </a:t>
            </a:r>
            <a:r>
              <a:rPr lang="ko-KR" altLang="en-US" dirty="0"/>
              <a:t>  </a:t>
            </a:r>
            <a:r>
              <a:rPr lang="ko" dirty="0"/>
              <a:t>Loop 추가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solidFill>
                  <a:srgbClr val="FF0000"/>
                </a:solidFill>
              </a:rPr>
              <a:t>while True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너무 빠른 시간에 데이터가 추가되면, DB에 과부하가 생길 수 있음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데이터를 삽입 후 잠시 대기하는 시간을 추가: time.sleep(1)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75" y="2682825"/>
            <a:ext cx="5902074" cy="17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생성 Loop</a:t>
            </a:r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2)</a:t>
            </a:r>
            <a:r>
              <a:rPr lang="ko-KR" altLang="en-US" dirty="0"/>
              <a:t>    </a:t>
            </a:r>
            <a:r>
              <a:rPr lang="ko" dirty="0"/>
              <a:t>Query 실행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Visual Studio Code 터미널에서 python data_insertion.py를 입력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또는, 오른쪽 상단의 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실행 버튼</a:t>
            </a:r>
            <a:r>
              <a:rPr lang="ko" dirty="0">
                <a:highlight>
                  <a:srgbClr val="FFFFFF"/>
                </a:highlight>
              </a:rPr>
              <a:t>을 클릭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01.MLOps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02.Docker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03.작업환경 구축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생성 Loop</a:t>
            </a:r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2)</a:t>
            </a:r>
            <a:r>
              <a:rPr lang="ko-KR" altLang="en-US" dirty="0"/>
              <a:t>    </a:t>
            </a:r>
            <a:r>
              <a:rPr lang="ko" dirty="0"/>
              <a:t>Query 실행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50" y="1618900"/>
            <a:ext cx="4629201" cy="33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생성 Loop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3)</a:t>
            </a:r>
            <a:r>
              <a:rPr lang="en-US" altLang="ko" dirty="0"/>
              <a:t> </a:t>
            </a:r>
            <a:r>
              <a:rPr lang="ko-KR" altLang="en-US" dirty="0"/>
              <a:t>   </a:t>
            </a:r>
            <a:r>
              <a:rPr lang="ko" dirty="0"/>
              <a:t>데이터 확인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psql 실행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iris_data 테이블의 데이터 전체를 확인: select * from iris_data;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52" y="2396900"/>
            <a:ext cx="3460374" cy="26263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33D27-8084-E347-11EE-7D1CB95F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참고자료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CBAA6-EA25-9429-5EE1-A3C6B76C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" dirty="0">
                <a:highlight>
                  <a:srgbClr val="FFFFFF"/>
                </a:highlight>
              </a:rPr>
              <a:t>https://</a:t>
            </a:r>
            <a:r>
              <a:rPr lang="en-US" altLang="ko" dirty="0" err="1">
                <a:highlight>
                  <a:srgbClr val="FFFFFF"/>
                </a:highlight>
              </a:rPr>
              <a:t>mlops</a:t>
            </a:r>
            <a:r>
              <a:rPr lang="en-US" altLang="ko" dirty="0">
                <a:highlight>
                  <a:srgbClr val="FFFFFF"/>
                </a:highlight>
              </a:rPr>
              <a:t>-for-</a:t>
            </a:r>
            <a:r>
              <a:rPr lang="en-US" altLang="ko" dirty="0" err="1">
                <a:highlight>
                  <a:srgbClr val="FFFFFF"/>
                </a:highlight>
              </a:rPr>
              <a:t>mle.github.io</a:t>
            </a:r>
            <a:r>
              <a:rPr lang="en-US" altLang="ko" dirty="0">
                <a:highlight>
                  <a:srgbClr val="FFFFFF"/>
                </a:highlight>
              </a:rPr>
              <a:t>/tutorial/</a:t>
            </a:r>
          </a:p>
          <a:p>
            <a:r>
              <a:rPr lang="ko" altLang="ko-KR" dirty="0">
                <a:highlight>
                  <a:srgbClr val="FFFFFF"/>
                </a:highlight>
              </a:rPr>
              <a:t>https://www.youtube.com/playlist?list=PLuHgQVnccGMDeMJsGq2O-55Ymtx0IdKWf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05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ctrTitle" idx="4294967295"/>
          </p:nvPr>
        </p:nvSpPr>
        <p:spPr>
          <a:xfrm>
            <a:off x="311700" y="2093850"/>
            <a:ext cx="8520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MLOps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1.Machine Learning + DevOps(Development + Operation)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2.소프트웨어 개발에서 DevOps의 원칙과 방법론을 머신러닝에 적용</a:t>
            </a: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3.머신러닝 모델을 안정적으로 배포하고, 효율적으로 유지보수하기 위한 방법론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4.예) 머신러닝 = 자동차 엔진, MLOps = </a:t>
            </a:r>
            <a:r>
              <a:rPr lang="ko">
                <a:solidFill>
                  <a:srgbClr val="FF0000"/>
                </a:solidFill>
              </a:rPr>
              <a:t>엔진으로 자동차를 만드는 과정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MLOps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34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MLOps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50" y="1017725"/>
            <a:ext cx="8425252" cy="34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5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1.모든 컴포넌트를 </a:t>
            </a:r>
            <a:r>
              <a:rPr lang="ko" dirty="0">
                <a:solidFill>
                  <a:srgbClr val="FF0000"/>
                </a:solidFill>
              </a:rPr>
              <a:t>Docker</a:t>
            </a:r>
            <a:r>
              <a:rPr lang="ko" dirty="0"/>
              <a:t>로 실행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2.머신러닝 모델을 다룰 때, 성능 재현은 가장 중요한 부분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3.</a:t>
            </a:r>
            <a:r>
              <a:rPr lang="ko" dirty="0">
                <a:highlight>
                  <a:srgbClr val="FFFFFF"/>
                </a:highlight>
              </a:rPr>
              <a:t>OS, 파이썬 버전, 패키지 버전, 코드, 가중치 등이 모델을 학습했을 때의 환경과 동일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4.동일한 환경을 제공하기 위한 소프트웨어 = Docker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5.이러한 이유로, MLOps 엔지니어는 Docker를 다룰 수 있어야 함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참고: https://www.youtube.com/playlist?list=PLuHgQVnccGMDeMJsGq2O-55Ymtx0IdKWf</a:t>
            </a:r>
            <a:endParaRPr dirty="0">
              <a:highlight>
                <a:srgbClr val="FFFFFF"/>
              </a:highlight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23" y="104925"/>
            <a:ext cx="1366200" cy="10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작업환경 구축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rgbClr val="FFFFFF"/>
                </a:highlight>
              </a:rPr>
              <a:t>1.Docker 설치:</a:t>
            </a:r>
            <a:r>
              <a:rPr lang="ko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ko" u="sng">
                <a:solidFill>
                  <a:schemeClr val="hlink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https://docs.docker.com/get-docker/</a:t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chemeClr val="lt1"/>
                </a:highlight>
              </a:rPr>
              <a:t>2.설치 완료하면, CMD에서 </a:t>
            </a:r>
            <a:r>
              <a:rPr lang="ko">
                <a:solidFill>
                  <a:srgbClr val="FF0000"/>
                </a:solidFill>
                <a:highlight>
                  <a:schemeClr val="lt1"/>
                </a:highlight>
              </a:rPr>
              <a:t>docker images</a:t>
            </a:r>
            <a:r>
              <a:rPr lang="ko">
                <a:highlight>
                  <a:schemeClr val="lt1"/>
                </a:highlight>
              </a:rPr>
              <a:t> 입력(</a:t>
            </a:r>
            <a:r>
              <a:rPr lang="ko"/>
              <a:t>Desktop에서 실행)</a:t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chemeClr val="lt1"/>
                </a:highlight>
              </a:rPr>
              <a:t>3.</a:t>
            </a:r>
            <a:r>
              <a:rPr lang="ko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PostgreSQL 설치: </a:t>
            </a:r>
            <a:r>
              <a:rPr lang="ko" u="sng">
                <a:solidFill>
                  <a:schemeClr val="hlink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https://www.postgresql.org/download/</a:t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chemeClr val="lt1"/>
                </a:highlight>
              </a:rPr>
              <a:t>4.application stack builder는 수행하지 않아도 됨</a:t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highlight>
                  <a:srgbClr val="FFFFFF"/>
                </a:highlight>
              </a:rPr>
              <a:t> </a:t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 idx="4294967295"/>
          </p:nvPr>
        </p:nvSpPr>
        <p:spPr>
          <a:xfrm>
            <a:off x="311700" y="2093850"/>
            <a:ext cx="8520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Database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882</Words>
  <Application>Microsoft Macintosh PowerPoint</Application>
  <PresentationFormat>화면 슬라이드 쇼(16:9)</PresentationFormat>
  <Paragraphs>138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Arial</vt:lpstr>
      <vt:lpstr>Roboto Mono</vt:lpstr>
      <vt:lpstr>Simple Light</vt:lpstr>
      <vt:lpstr>MLOps</vt:lpstr>
      <vt:lpstr>Introduction </vt:lpstr>
      <vt:lpstr>목차</vt:lpstr>
      <vt:lpstr>MLOps</vt:lpstr>
      <vt:lpstr>MLOps</vt:lpstr>
      <vt:lpstr>MLOps</vt:lpstr>
      <vt:lpstr>Docker</vt:lpstr>
      <vt:lpstr>작업환경 구축</vt:lpstr>
      <vt:lpstr>Database </vt:lpstr>
      <vt:lpstr>목차</vt:lpstr>
      <vt:lpstr>Overview</vt:lpstr>
      <vt:lpstr>Overview</vt:lpstr>
      <vt:lpstr>DB 서버 생성 </vt:lpstr>
      <vt:lpstr>DB 서버 생성 </vt:lpstr>
      <vt:lpstr>DB 서버 확인 </vt:lpstr>
      <vt:lpstr>DB 서버 확인 </vt:lpstr>
      <vt:lpstr>테이블 생성</vt:lpstr>
      <vt:lpstr>테이블 생성</vt:lpstr>
      <vt:lpstr>테이블 생성</vt:lpstr>
      <vt:lpstr>테이블 생성</vt:lpstr>
      <vt:lpstr>테이블 확인</vt:lpstr>
      <vt:lpstr>데이터 삽입</vt:lpstr>
      <vt:lpstr>데이터 삽입</vt:lpstr>
      <vt:lpstr>데이터 삽입</vt:lpstr>
      <vt:lpstr>데이터 삽입</vt:lpstr>
      <vt:lpstr>데이터 확인</vt:lpstr>
      <vt:lpstr>데이터 생성 Loop</vt:lpstr>
      <vt:lpstr>데이터 생성 Loop</vt:lpstr>
      <vt:lpstr>데이터 생성 Loop</vt:lpstr>
      <vt:lpstr>데이터 생성 Loop</vt:lpstr>
      <vt:lpstr>데이터 생성 Loop</vt:lpstr>
      <vt:lpstr>참고자료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</dc:title>
  <cp:lastModifiedBy>최민우</cp:lastModifiedBy>
  <cp:revision>3</cp:revision>
  <dcterms:modified xsi:type="dcterms:W3CDTF">2024-01-02T05:16:25Z</dcterms:modified>
</cp:coreProperties>
</file>