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4" r:id="rId6"/>
    <p:sldId id="265" r:id="rId7"/>
    <p:sldId id="266" r:id="rId8"/>
    <p:sldId id="267" r:id="rId9"/>
    <p:sldId id="261" r:id="rId10"/>
    <p:sldId id="268" r:id="rId11"/>
    <p:sldId id="260" r:id="rId12"/>
    <p:sldId id="262" r:id="rId13"/>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5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185672747"/>
      </p:ext>
    </p:extLst>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By applying the RFM approach( </a:t>
            </a:r>
            <a:r>
              <a:rPr lang="en-US" dirty="0" err="1" smtClean="0"/>
              <a:t>i.e</a:t>
            </a:r>
            <a:r>
              <a:rPr lang="en-US" dirty="0" smtClean="0"/>
              <a:t> The Recency, Frequency and Monetary) I came up with the following approaches</a:t>
            </a:r>
          </a:p>
          <a:p>
            <a:endParaRPr lang="en-US" dirty="0"/>
          </a:p>
        </p:txBody>
      </p:sp>
    </p:spTree>
    <p:extLst>
      <p:ext uri="{BB962C8B-B14F-4D97-AF65-F5344CB8AC3E}">
        <p14:creationId xmlns:p14="http://schemas.microsoft.com/office/powerpoint/2010/main" val="59568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We also observed that</a:t>
            </a:r>
            <a:r>
              <a:rPr lang="en-US" baseline="0" dirty="0" smtClean="0"/>
              <a:t> the top 3 industries has contributed to more than 2Million USD individually. </a:t>
            </a:r>
            <a:endParaRPr lang="en-US" dirty="0"/>
          </a:p>
        </p:txBody>
      </p:sp>
    </p:spTree>
    <p:extLst>
      <p:ext uri="{BB962C8B-B14F-4D97-AF65-F5344CB8AC3E}">
        <p14:creationId xmlns:p14="http://schemas.microsoft.com/office/powerpoint/2010/main" val="2864347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7154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35903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We also observed that</a:t>
            </a:r>
            <a:r>
              <a:rPr lang="en-US" baseline="0" dirty="0" smtClean="0"/>
              <a:t> female bought more bikes than the male, thy should give more preference by the marketing while lunching the campaign </a:t>
            </a:r>
            <a:endParaRPr lang="en-US" dirty="0"/>
          </a:p>
        </p:txBody>
      </p:sp>
    </p:spTree>
    <p:extLst>
      <p:ext uri="{BB962C8B-B14F-4D97-AF65-F5344CB8AC3E}">
        <p14:creationId xmlns:p14="http://schemas.microsoft.com/office/powerpoint/2010/main" val="549895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extLst/>
          </a:blip>
          <a:stretch>
            <a:fillRect/>
          </a:stretch>
        </p:blipFill>
        <p:spPr>
          <a:xfrm>
            <a:off x="614100" y="1275524"/>
            <a:ext cx="1982300" cy="238701"/>
          </a:xfrm>
          <a:prstGeom prst="rect">
            <a:avLst/>
          </a:prstGeom>
          <a:ln w="12700">
            <a:miter lim="400000"/>
          </a:ln>
        </p:spPr>
      </p:pic>
      <p:sp>
        <p:nvSpPr>
          <p:cNvPr id="113" name="Shape 58"/>
          <p:cNvSpPr/>
          <p:nvPr/>
        </p:nvSpPr>
        <p:spPr>
          <a:xfrm>
            <a:off x="884742" y="3884875"/>
            <a:ext cx="2058500" cy="36930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smtClean="0"/>
              <a:t>Mujaheed Abdul Wahab</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80018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Model Development</a:t>
            </a:r>
          </a:p>
          <a:p>
            <a:endParaRPr dirty="0"/>
          </a:p>
        </p:txBody>
      </p:sp>
      <p:sp>
        <p:nvSpPr>
          <p:cNvPr id="150" name="Shape 99"/>
          <p:cNvSpPr/>
          <p:nvPr/>
        </p:nvSpPr>
        <p:spPr>
          <a:xfrm>
            <a:off x="205025" y="1083299"/>
            <a:ext cx="8565600" cy="50850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RFM Vs Customer Profile</a:t>
            </a:r>
            <a:endParaRPr dirty="0"/>
          </a:p>
        </p:txBody>
      </p:sp>
      <p:sp>
        <p:nvSpPr>
          <p:cNvPr id="151" name="Shape 100"/>
          <p:cNvSpPr/>
          <p:nvPr/>
        </p:nvSpPr>
        <p:spPr>
          <a:xfrm>
            <a:off x="205025" y="2164724"/>
            <a:ext cx="2376250" cy="230829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v"/>
            </a:pPr>
            <a:r>
              <a:rPr lang="en-US" dirty="0" smtClean="0"/>
              <a:t>The RFM(Recency, Frequency, and Monetary) model chart distribution that showed the customer profiles with high level of engagement with the business. </a:t>
            </a:r>
            <a:endParaRPr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1847850"/>
            <a:ext cx="5829890" cy="2891106"/>
          </a:xfrm>
          <a:prstGeom prst="rect">
            <a:avLst/>
          </a:prstGeom>
        </p:spPr>
      </p:pic>
    </p:spTree>
    <p:extLst>
      <p:ext uri="{BB962C8B-B14F-4D97-AF65-F5344CB8AC3E}">
        <p14:creationId xmlns:p14="http://schemas.microsoft.com/office/powerpoint/2010/main" val="69304246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Interpretation</a:t>
            </a:r>
            <a:endParaRPr dirty="0"/>
          </a:p>
        </p:txBody>
      </p:sp>
      <p:sp>
        <p:nvSpPr>
          <p:cNvPr id="141" name="Shape 90"/>
          <p:cNvSpPr/>
          <p:nvPr/>
        </p:nvSpPr>
        <p:spPr>
          <a:xfrm>
            <a:off x="205025" y="1083299"/>
            <a:ext cx="8565600" cy="50850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The high Value Customers Classifications &amp; Recommendations </a:t>
            </a:r>
            <a:endParaRPr dirty="0"/>
          </a:p>
        </p:txBody>
      </p:sp>
      <p:sp>
        <p:nvSpPr>
          <p:cNvPr id="142" name="Shape 91"/>
          <p:cNvSpPr/>
          <p:nvPr/>
        </p:nvSpPr>
        <p:spPr>
          <a:xfrm>
            <a:off x="205024" y="2164724"/>
            <a:ext cx="7224476" cy="252065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2400" dirty="0" smtClean="0"/>
              <a:t>The listed below should be targeted customers for our campaign.</a:t>
            </a:r>
          </a:p>
          <a:p>
            <a:endParaRPr lang="en-US" sz="2400" dirty="0" smtClean="0"/>
          </a:p>
          <a:p>
            <a:pPr marL="285750" indent="-285750">
              <a:buFont typeface="Wingdings" panose="05000000000000000000" pitchFamily="2" charset="2"/>
              <a:buChar char="v"/>
            </a:pPr>
            <a:r>
              <a:rPr lang="en-US" dirty="0" smtClean="0"/>
              <a:t>The financial Services, Health and Manufacturing Industry Employees</a:t>
            </a:r>
          </a:p>
          <a:p>
            <a:pPr marL="285750" indent="-285750">
              <a:buFont typeface="Wingdings" panose="05000000000000000000" pitchFamily="2" charset="2"/>
              <a:buChar char="v"/>
            </a:pPr>
            <a:r>
              <a:rPr lang="en-US" dirty="0" smtClean="0"/>
              <a:t>They should be between the Age of 29-38</a:t>
            </a:r>
          </a:p>
          <a:p>
            <a:pPr marL="285750" indent="-285750">
              <a:buFont typeface="Wingdings" panose="05000000000000000000" pitchFamily="2" charset="2"/>
              <a:buChar char="v"/>
            </a:pPr>
            <a:r>
              <a:rPr lang="en-US" dirty="0" smtClean="0"/>
              <a:t>Who resides currently in NSW, VIC</a:t>
            </a:r>
          </a:p>
          <a:p>
            <a:pPr marL="285750" indent="-285750">
              <a:buFont typeface="Wingdings" panose="05000000000000000000" pitchFamily="2" charset="2"/>
              <a:buChar char="v"/>
            </a:pPr>
            <a:r>
              <a:rPr lang="en-US" dirty="0" smtClean="0"/>
              <a:t>And the should be Female.</a:t>
            </a:r>
            <a:endParaRPr dirty="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2324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US" dirty="0" smtClean="0"/>
              <a:t>Thank You!</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0850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Analyze, Identify &amp; Recommend High Value Related Customers </a:t>
            </a:r>
            <a:endParaRPr dirty="0"/>
          </a:p>
        </p:txBody>
      </p:sp>
      <p:sp>
        <p:nvSpPr>
          <p:cNvPr id="124" name="Shape 73"/>
          <p:cNvSpPr/>
          <p:nvPr/>
        </p:nvSpPr>
        <p:spPr>
          <a:xfrm>
            <a:off x="119300" y="1853459"/>
            <a:ext cx="3566875" cy="273302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2400" b="1" dirty="0" smtClean="0"/>
              <a:t>Business Problem</a:t>
            </a:r>
          </a:p>
          <a:p>
            <a:endParaRPr lang="en-US" dirty="0" smtClean="0"/>
          </a:p>
          <a:p>
            <a:r>
              <a:rPr lang="en-US" dirty="0" smtClean="0"/>
              <a:t>Sprocket Central is a company that specializes in high-quality Bikes and Accessories, their marketing team are trying to figure out best approach to boost their sales, and target 1000 new customers that will bring highest revenue to their business.</a:t>
            </a:r>
            <a:endParaRPr lang="en-US" dirty="0"/>
          </a:p>
        </p:txBody>
      </p:sp>
      <p:sp>
        <p:nvSpPr>
          <p:cNvPr id="10" name="Shape 73"/>
          <p:cNvSpPr/>
          <p:nvPr/>
        </p:nvSpPr>
        <p:spPr>
          <a:xfrm>
            <a:off x="4552950" y="1853459"/>
            <a:ext cx="4217675" cy="299848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2400" b="1" dirty="0" smtClean="0"/>
              <a:t>Analysis Approach</a:t>
            </a:r>
          </a:p>
          <a:p>
            <a:endParaRPr lang="en-US" dirty="0" smtClean="0"/>
          </a:p>
          <a:p>
            <a:pPr marL="285750" indent="-285750">
              <a:buFont typeface="Wingdings" panose="05000000000000000000" pitchFamily="2" charset="2"/>
              <a:buChar char="v"/>
            </a:pPr>
            <a:r>
              <a:rPr lang="en-US" dirty="0" smtClean="0"/>
              <a:t>Top Industries contributing to the maximum profile on Bike related sales</a:t>
            </a:r>
          </a:p>
          <a:p>
            <a:pPr marL="285750" indent="-285750">
              <a:buFont typeface="Wingdings" panose="05000000000000000000" pitchFamily="2" charset="2"/>
              <a:buChar char="v"/>
            </a:pPr>
            <a:r>
              <a:rPr lang="en-US" dirty="0" smtClean="0"/>
              <a:t>Wealth Segment by Age </a:t>
            </a:r>
          </a:p>
          <a:p>
            <a:pPr marL="285750" indent="-285750">
              <a:buFont typeface="Wingdings" panose="05000000000000000000" pitchFamily="2" charset="2"/>
              <a:buChar char="v"/>
            </a:pPr>
            <a:r>
              <a:rPr lang="en-US" dirty="0" smtClean="0"/>
              <a:t>Count of Car owners in each State</a:t>
            </a:r>
          </a:p>
          <a:p>
            <a:pPr marL="285750" indent="-285750">
              <a:buFont typeface="Wingdings" panose="05000000000000000000" pitchFamily="2" charset="2"/>
              <a:buChar char="v"/>
            </a:pPr>
            <a:r>
              <a:rPr lang="en-US" dirty="0" smtClean="0"/>
              <a:t>Gender classification on bike purchase for Past 3 Years.</a:t>
            </a:r>
          </a:p>
          <a:p>
            <a:pPr marL="285750" indent="-285750">
              <a:buFont typeface="Wingdings" panose="05000000000000000000" pitchFamily="2" charset="2"/>
              <a:buChar char="v"/>
            </a:pPr>
            <a:r>
              <a:rPr lang="en-US" dirty="0" smtClean="0"/>
              <a:t>Customer Classifications</a:t>
            </a:r>
          </a:p>
          <a:p>
            <a:pPr marL="285750" indent="-285750">
              <a:buFont typeface="Wingdings" panose="05000000000000000000" pitchFamily="2" charset="2"/>
              <a:buChar char="v"/>
            </a:pP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0850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Data Quality Assessment</a:t>
            </a:r>
            <a:endParaRPr dirty="0"/>
          </a:p>
        </p:txBody>
      </p:sp>
      <p:sp>
        <p:nvSpPr>
          <p:cNvPr id="133" name="Shape 82"/>
          <p:cNvSpPr/>
          <p:nvPr/>
        </p:nvSpPr>
        <p:spPr>
          <a:xfrm>
            <a:off x="205024" y="1591804"/>
            <a:ext cx="6881575" cy="45009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smtClean="0"/>
              <a:t>The table below highlights the main issue dealt with for the data quality issue</a:t>
            </a:r>
            <a:endParaRPr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124" y="2100309"/>
            <a:ext cx="6696075" cy="2870646"/>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0318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800" dirty="0" smtClean="0"/>
              <a:t>Job Category Contribution for the Maximum Profit &amp; Bike Related Purchases</a:t>
            </a:r>
            <a:endParaRPr sz="1800" dirty="0"/>
          </a:p>
        </p:txBody>
      </p:sp>
      <p:sp>
        <p:nvSpPr>
          <p:cNvPr id="133" name="Shape 82"/>
          <p:cNvSpPr/>
          <p:nvPr/>
        </p:nvSpPr>
        <p:spPr>
          <a:xfrm>
            <a:off x="338374" y="1687054"/>
            <a:ext cx="2604851" cy="283920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v"/>
            </a:pPr>
            <a:r>
              <a:rPr lang="en-US" dirty="0" smtClean="0"/>
              <a:t>The Financial Services, Manufacturing and Health are the Top 3 Industry that have contributed to the highest profit of the company</a:t>
            </a:r>
          </a:p>
          <a:p>
            <a:pPr marL="285750" indent="-285750">
              <a:buFont typeface="Wingdings" panose="05000000000000000000" pitchFamily="2" charset="2"/>
              <a:buChar char="v"/>
            </a:pPr>
            <a:r>
              <a:rPr lang="en-US" dirty="0" smtClean="0"/>
              <a:t>Majority of the Industries have returned less than $1million profit</a:t>
            </a:r>
            <a:endParaRPr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7625" y="1591805"/>
            <a:ext cx="4913000" cy="3340704"/>
          </a:xfrm>
          <a:prstGeom prst="rect">
            <a:avLst/>
          </a:prstGeom>
        </p:spPr>
      </p:pic>
    </p:spTree>
    <p:extLst>
      <p:ext uri="{BB962C8B-B14F-4D97-AF65-F5344CB8AC3E}">
        <p14:creationId xmlns:p14="http://schemas.microsoft.com/office/powerpoint/2010/main" val="120924259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47612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800" dirty="0" smtClean="0"/>
              <a:t>Profit Contribution of the Wealth Segment by Age Clusters</a:t>
            </a:r>
            <a:endParaRPr sz="1800" dirty="0"/>
          </a:p>
        </p:txBody>
      </p:sp>
      <p:sp>
        <p:nvSpPr>
          <p:cNvPr id="133" name="Shape 82"/>
          <p:cNvSpPr/>
          <p:nvPr/>
        </p:nvSpPr>
        <p:spPr>
          <a:xfrm>
            <a:off x="338374" y="1687054"/>
            <a:ext cx="2604851" cy="337012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v"/>
            </a:pPr>
            <a:r>
              <a:rPr lang="en-US" dirty="0" smtClean="0"/>
              <a:t>Among all the grouped Age, it is observed that the wealth segment of age range 29-38 has contributed to the highest profit of the company</a:t>
            </a:r>
          </a:p>
          <a:p>
            <a:pPr marL="285750" indent="-285750">
              <a:buFont typeface="Wingdings" panose="05000000000000000000" pitchFamily="2" charset="2"/>
              <a:buChar char="v"/>
            </a:pPr>
            <a:r>
              <a:rPr lang="en-US" dirty="0" smtClean="0"/>
              <a:t>This same segment has a very good buying power that ranged for almost 10years (</a:t>
            </a:r>
            <a:r>
              <a:rPr lang="en-US" dirty="0" err="1" smtClean="0"/>
              <a:t>i.e</a:t>
            </a:r>
            <a:r>
              <a:rPr lang="en-US" dirty="0" smtClean="0"/>
              <a:t> 29-38)</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4674" y="1687054"/>
            <a:ext cx="5125951" cy="3099567"/>
          </a:xfrm>
          <a:prstGeom prst="rect">
            <a:avLst/>
          </a:prstGeom>
        </p:spPr>
      </p:pic>
    </p:spTree>
    <p:extLst>
      <p:ext uri="{BB962C8B-B14F-4D97-AF65-F5344CB8AC3E}">
        <p14:creationId xmlns:p14="http://schemas.microsoft.com/office/powerpoint/2010/main" val="364057367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47612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800" dirty="0" smtClean="0"/>
              <a:t>Count of Car Owners in each State.</a:t>
            </a:r>
            <a:endParaRPr sz="1800" dirty="0"/>
          </a:p>
        </p:txBody>
      </p:sp>
      <p:sp>
        <p:nvSpPr>
          <p:cNvPr id="133" name="Shape 82"/>
          <p:cNvSpPr/>
          <p:nvPr/>
        </p:nvSpPr>
        <p:spPr>
          <a:xfrm>
            <a:off x="338374" y="1687054"/>
            <a:ext cx="2604851" cy="2573749"/>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v"/>
            </a:pPr>
            <a:r>
              <a:rPr lang="en-US" dirty="0" smtClean="0"/>
              <a:t>We  can target NSW state as more people didn’t have a car there than other state.</a:t>
            </a:r>
          </a:p>
          <a:p>
            <a:endParaRPr lang="en-US" dirty="0" smtClean="0"/>
          </a:p>
          <a:p>
            <a:pPr marL="285750" indent="-285750">
              <a:buFont typeface="Wingdings" panose="05000000000000000000" pitchFamily="2" charset="2"/>
              <a:buChar char="v"/>
            </a:pPr>
            <a:r>
              <a:rPr lang="en-US" dirty="0" smtClean="0"/>
              <a:t>OLD &amp; VIC states can also be targeted, as lesser people has cars in these state as well. </a:t>
            </a: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8622" y="1559423"/>
            <a:ext cx="5150121" cy="3256918"/>
          </a:xfrm>
          <a:prstGeom prst="rect">
            <a:avLst/>
          </a:prstGeom>
        </p:spPr>
      </p:pic>
    </p:spTree>
    <p:extLst>
      <p:ext uri="{BB962C8B-B14F-4D97-AF65-F5344CB8AC3E}">
        <p14:creationId xmlns:p14="http://schemas.microsoft.com/office/powerpoint/2010/main" val="274176759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47612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800" dirty="0" smtClean="0"/>
              <a:t>Bike Purchased for Past 3years based on Gender</a:t>
            </a:r>
            <a:endParaRPr sz="1800" dirty="0"/>
          </a:p>
        </p:txBody>
      </p:sp>
      <p:sp>
        <p:nvSpPr>
          <p:cNvPr id="133" name="Shape 82"/>
          <p:cNvSpPr/>
          <p:nvPr/>
        </p:nvSpPr>
        <p:spPr>
          <a:xfrm>
            <a:off x="338374" y="1687054"/>
            <a:ext cx="2604851" cy="283920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v"/>
            </a:pPr>
            <a:r>
              <a:rPr lang="en-US" dirty="0" smtClean="0"/>
              <a:t>It’s deduced that Female Gender bought more bikes than the Male Gender.</a:t>
            </a:r>
          </a:p>
          <a:p>
            <a:endParaRPr lang="en-US" dirty="0" smtClean="0"/>
          </a:p>
          <a:p>
            <a:pPr marL="285750" indent="-285750">
              <a:buFont typeface="Wingdings" panose="05000000000000000000" pitchFamily="2" charset="2"/>
              <a:buChar char="v"/>
            </a:pPr>
            <a:r>
              <a:rPr lang="en-US" dirty="0" smtClean="0"/>
              <a:t>Therefore, the female gender should be target more as the tend to bring more revenue to the business. </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1375" y="1559423"/>
            <a:ext cx="5306000" cy="3238795"/>
          </a:xfrm>
          <a:prstGeom prst="rect">
            <a:avLst/>
          </a:prstGeom>
        </p:spPr>
      </p:pic>
    </p:spTree>
    <p:extLst>
      <p:ext uri="{BB962C8B-B14F-4D97-AF65-F5344CB8AC3E}">
        <p14:creationId xmlns:p14="http://schemas.microsoft.com/office/powerpoint/2010/main" val="135649787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Model Development</a:t>
            </a:r>
            <a:endParaRPr lang="en-US" dirty="0"/>
          </a:p>
        </p:txBody>
      </p:sp>
      <p:sp>
        <p:nvSpPr>
          <p:cNvPr id="150" name="Shape 99"/>
          <p:cNvSpPr/>
          <p:nvPr/>
        </p:nvSpPr>
        <p:spPr>
          <a:xfrm>
            <a:off x="205025" y="1083299"/>
            <a:ext cx="8565600" cy="50850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RFM Analysis And Customer Classifications</a:t>
            </a:r>
            <a:endParaRPr dirty="0"/>
          </a:p>
        </p:txBody>
      </p:sp>
      <p:sp>
        <p:nvSpPr>
          <p:cNvPr id="151" name="Shape 100"/>
          <p:cNvSpPr/>
          <p:nvPr/>
        </p:nvSpPr>
        <p:spPr>
          <a:xfrm>
            <a:off x="205025" y="2164724"/>
            <a:ext cx="2376250" cy="283920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v"/>
            </a:pPr>
            <a:r>
              <a:rPr lang="en-US" dirty="0" smtClean="0"/>
              <a:t>The table was derived when calculating the RFN values for each customer profiles.</a:t>
            </a:r>
          </a:p>
          <a:p>
            <a:pPr marL="285750" indent="-285750">
              <a:buFont typeface="Wingdings" panose="05000000000000000000" pitchFamily="2" charset="2"/>
              <a:buChar char="v"/>
            </a:pPr>
            <a:r>
              <a:rPr lang="en-US" dirty="0" smtClean="0"/>
              <a:t>This is used to determine which customer a business should target more to increase their revenue and value. </a:t>
            </a:r>
            <a:endParaRPr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1875" y="1876425"/>
            <a:ext cx="5124450" cy="2990849"/>
          </a:xfrm>
          <a:prstGeom prst="rect">
            <a:avLst/>
          </a:prstGeom>
        </p:spPr>
      </p:pic>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264</TotalTime>
  <Words>502</Words>
  <Application>Microsoft Office PowerPoint</Application>
  <PresentationFormat>On-screen Show (16:9)</PresentationFormat>
  <Paragraphs>60</Paragraphs>
  <Slides>12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Open Sans</vt:lpstr>
      <vt:lpstr>Open Sans Extrabold</vt:lpstr>
      <vt:lpstr>Open Sans Light</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Mujaheed Adeshola</dc:creator>
  <cp:lastModifiedBy>Mujaheed Adeshola</cp:lastModifiedBy>
  <cp:revision>16</cp:revision>
  <dcterms:modified xsi:type="dcterms:W3CDTF">2021-08-04T02:42:16Z</dcterms:modified>
</cp:coreProperties>
</file>