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D39B0-715A-460C-8450-650C388F3F9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DDF7D055-8FC1-45D0-AE63-85878B4008A4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GB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Footballer’s market value is the amount willing to be paid by a club to acquire their services regardless of his value to his current club </a:t>
          </a:r>
          <a:endParaRPr lang="en-NG" dirty="0"/>
        </a:p>
      </dgm:t>
    </dgm:pt>
    <dgm:pt modelId="{E925C8DC-C4F6-4BA5-85F3-DEA94FB27E52}" type="parTrans" cxnId="{CBEDF5B9-E14B-4071-887A-751BBEDCAEA2}">
      <dgm:prSet/>
      <dgm:spPr/>
      <dgm:t>
        <a:bodyPr/>
        <a:lstStyle/>
        <a:p>
          <a:endParaRPr lang="en-NG"/>
        </a:p>
      </dgm:t>
    </dgm:pt>
    <dgm:pt modelId="{03170B43-3A4A-4C7B-9964-13F59C286A63}" type="sibTrans" cxnId="{CBEDF5B9-E14B-4071-887A-751BBEDCAEA2}">
      <dgm:prSet/>
      <dgm:spPr/>
      <dgm:t>
        <a:bodyPr/>
        <a:lstStyle/>
        <a:p>
          <a:endParaRPr lang="en-NG"/>
        </a:p>
      </dgm:t>
    </dgm:pt>
    <dgm:pt modelId="{01F65447-8565-407A-9E5B-A7A367B15314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GB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footballer’s value is not heavily associated with their goals and assists rate</a:t>
          </a:r>
        </a:p>
        <a:p>
          <a:r>
            <a:rPr lang="en-GB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be tested via correlation.</a:t>
          </a:r>
          <a:endParaRPr lang="en-NG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DFBB08-1ED3-4E0B-839D-E73ADD590144}" type="parTrans" cxnId="{6363404C-5E15-48A2-8D75-2742CE449510}">
      <dgm:prSet/>
      <dgm:spPr/>
      <dgm:t>
        <a:bodyPr/>
        <a:lstStyle/>
        <a:p>
          <a:endParaRPr lang="en-NG"/>
        </a:p>
      </dgm:t>
    </dgm:pt>
    <dgm:pt modelId="{EEDD64FB-BBC8-4571-8A2F-6851679B090E}" type="sibTrans" cxnId="{6363404C-5E15-48A2-8D75-2742CE449510}">
      <dgm:prSet/>
      <dgm:spPr/>
      <dgm:t>
        <a:bodyPr/>
        <a:lstStyle/>
        <a:p>
          <a:endParaRPr lang="en-NG"/>
        </a:p>
      </dgm:t>
    </dgm:pt>
    <dgm:pt modelId="{A51F71EC-53CB-4AB3-9A54-34550F3846A7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GB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Players are valued more at age range of 20-22 and when they reach their peak at  26-28 </a:t>
          </a:r>
          <a:endParaRPr lang="en-NG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F97FC9-6536-430C-8E44-5F67FDF8CE1D}" type="parTrans" cxnId="{F7050D82-050E-430A-BE17-72616007FB18}">
      <dgm:prSet/>
      <dgm:spPr/>
      <dgm:t>
        <a:bodyPr/>
        <a:lstStyle/>
        <a:p>
          <a:endParaRPr lang="en-NG"/>
        </a:p>
      </dgm:t>
    </dgm:pt>
    <dgm:pt modelId="{2BDEB19E-6DEC-437D-B98F-081749FBBF71}" type="sibTrans" cxnId="{F7050D82-050E-430A-BE17-72616007FB18}">
      <dgm:prSet/>
      <dgm:spPr/>
      <dgm:t>
        <a:bodyPr/>
        <a:lstStyle/>
        <a:p>
          <a:endParaRPr lang="en-NG"/>
        </a:p>
      </dgm:t>
    </dgm:pt>
    <dgm:pt modelId="{D17BC32F-2336-44CA-BD1E-CBB81EB8CE48}">
      <dgm:prSet phldrT="[Text]" custT="1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GB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Research shoed that Goals and Assist are significant in a player’s valuation  but player position is also a key factor </a:t>
          </a:r>
          <a:endParaRPr lang="en-NG" sz="1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14C409-643E-4884-9086-136803C90F43}" type="parTrans" cxnId="{905CD78C-4BAD-48A4-BAB4-FE7A1F99E19B}">
      <dgm:prSet/>
      <dgm:spPr/>
      <dgm:t>
        <a:bodyPr/>
        <a:lstStyle/>
        <a:p>
          <a:endParaRPr lang="en-NG"/>
        </a:p>
      </dgm:t>
    </dgm:pt>
    <dgm:pt modelId="{95292420-40B9-4A29-9058-0E1CC93A94AC}" type="sibTrans" cxnId="{905CD78C-4BAD-48A4-BAB4-FE7A1F99E19B}">
      <dgm:prSet/>
      <dgm:spPr/>
      <dgm:t>
        <a:bodyPr/>
        <a:lstStyle/>
        <a:p>
          <a:endParaRPr lang="en-NG"/>
        </a:p>
      </dgm:t>
    </dgm:pt>
    <dgm:pt modelId="{6757E743-A7E7-4740-A2E4-D69E1D07CE23}" type="pres">
      <dgm:prSet presAssocID="{45FD39B0-715A-460C-8450-650C388F3F93}" presName="matrix" presStyleCnt="0">
        <dgm:presLayoutVars>
          <dgm:chMax val="1"/>
          <dgm:dir/>
          <dgm:resizeHandles val="exact"/>
        </dgm:presLayoutVars>
      </dgm:prSet>
      <dgm:spPr/>
    </dgm:pt>
    <dgm:pt modelId="{096D2641-AD37-4764-82AF-E74318B3E7CA}" type="pres">
      <dgm:prSet presAssocID="{45FD39B0-715A-460C-8450-650C388F3F93}" presName="diamond" presStyleLbl="bgShp" presStyleIdx="0" presStyleCnt="1" custLinFactNeighborX="557" custLinFactNeighborY="-176"/>
      <dgm:spPr/>
    </dgm:pt>
    <dgm:pt modelId="{9F55D2EC-D6BD-4553-AE8C-42937271FD63}" type="pres">
      <dgm:prSet presAssocID="{45FD39B0-715A-460C-8450-650C388F3F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702D75-50BB-4258-85C0-6BF1C48D0B37}" type="pres">
      <dgm:prSet presAssocID="{45FD39B0-715A-460C-8450-650C388F3F93}" presName="quad2" presStyleLbl="node1" presStyleIdx="1" presStyleCnt="4" custLinFactNeighborX="-901" custLinFactNeighborY="635">
        <dgm:presLayoutVars>
          <dgm:chMax val="0"/>
          <dgm:chPref val="0"/>
          <dgm:bulletEnabled val="1"/>
        </dgm:presLayoutVars>
      </dgm:prSet>
      <dgm:spPr/>
    </dgm:pt>
    <dgm:pt modelId="{5C21D436-A76C-4802-88AF-2FF690261B33}" type="pres">
      <dgm:prSet presAssocID="{45FD39B0-715A-460C-8450-650C388F3F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2F44414-B6BA-4ADD-A5F1-AE2E84C78976}" type="pres">
      <dgm:prSet presAssocID="{45FD39B0-715A-460C-8450-650C388F3F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E004005-FEC6-4C07-952C-6656251D0767}" type="presOf" srcId="{45FD39B0-715A-460C-8450-650C388F3F93}" destId="{6757E743-A7E7-4740-A2E4-D69E1D07CE23}" srcOrd="0" destOrd="0" presId="urn:microsoft.com/office/officeart/2005/8/layout/matrix3"/>
    <dgm:cxn modelId="{DB864C1B-2DCD-4076-9B79-99866A18D19F}" type="presOf" srcId="{DDF7D055-8FC1-45D0-AE63-85878B4008A4}" destId="{9F55D2EC-D6BD-4553-AE8C-42937271FD63}" srcOrd="0" destOrd="0" presId="urn:microsoft.com/office/officeart/2005/8/layout/matrix3"/>
    <dgm:cxn modelId="{F966581E-0963-46AB-B231-9898A0EB1731}" type="presOf" srcId="{01F65447-8565-407A-9E5B-A7A367B15314}" destId="{36702D75-50BB-4258-85C0-6BF1C48D0B37}" srcOrd="0" destOrd="0" presId="urn:microsoft.com/office/officeart/2005/8/layout/matrix3"/>
    <dgm:cxn modelId="{6363404C-5E15-48A2-8D75-2742CE449510}" srcId="{45FD39B0-715A-460C-8450-650C388F3F93}" destId="{01F65447-8565-407A-9E5B-A7A367B15314}" srcOrd="1" destOrd="0" parTransId="{E3DFBB08-1ED3-4E0B-839D-E73ADD590144}" sibTransId="{EEDD64FB-BBC8-4571-8A2F-6851679B090E}"/>
    <dgm:cxn modelId="{F7050D82-050E-430A-BE17-72616007FB18}" srcId="{45FD39B0-715A-460C-8450-650C388F3F93}" destId="{A51F71EC-53CB-4AB3-9A54-34550F3846A7}" srcOrd="2" destOrd="0" parTransId="{DCF97FC9-6536-430C-8E44-5F67FDF8CE1D}" sibTransId="{2BDEB19E-6DEC-437D-B98F-081749FBBF71}"/>
    <dgm:cxn modelId="{905CD78C-4BAD-48A4-BAB4-FE7A1F99E19B}" srcId="{45FD39B0-715A-460C-8450-650C388F3F93}" destId="{D17BC32F-2336-44CA-BD1E-CBB81EB8CE48}" srcOrd="3" destOrd="0" parTransId="{DA14C409-643E-4884-9086-136803C90F43}" sibTransId="{95292420-40B9-4A29-9058-0E1CC93A94AC}"/>
    <dgm:cxn modelId="{3AED709E-20A5-4C7E-A997-54E0D2FC0EDD}" type="presOf" srcId="{D17BC32F-2336-44CA-BD1E-CBB81EB8CE48}" destId="{32F44414-B6BA-4ADD-A5F1-AE2E84C78976}" srcOrd="0" destOrd="0" presId="urn:microsoft.com/office/officeart/2005/8/layout/matrix3"/>
    <dgm:cxn modelId="{CBEDF5B9-E14B-4071-887A-751BBEDCAEA2}" srcId="{45FD39B0-715A-460C-8450-650C388F3F93}" destId="{DDF7D055-8FC1-45D0-AE63-85878B4008A4}" srcOrd="0" destOrd="0" parTransId="{E925C8DC-C4F6-4BA5-85F3-DEA94FB27E52}" sibTransId="{03170B43-3A4A-4C7B-9964-13F59C286A63}"/>
    <dgm:cxn modelId="{05611ED9-5996-4E58-8AB0-427A0C2A7408}" type="presOf" srcId="{A51F71EC-53CB-4AB3-9A54-34550F3846A7}" destId="{5C21D436-A76C-4802-88AF-2FF690261B33}" srcOrd="0" destOrd="0" presId="urn:microsoft.com/office/officeart/2005/8/layout/matrix3"/>
    <dgm:cxn modelId="{CB2861B9-E6B8-457D-BCAF-C21D6B1749C5}" type="presParOf" srcId="{6757E743-A7E7-4740-A2E4-D69E1D07CE23}" destId="{096D2641-AD37-4764-82AF-E74318B3E7CA}" srcOrd="0" destOrd="0" presId="urn:microsoft.com/office/officeart/2005/8/layout/matrix3"/>
    <dgm:cxn modelId="{E9235E92-BFD3-4789-B521-F616F45180FB}" type="presParOf" srcId="{6757E743-A7E7-4740-A2E4-D69E1D07CE23}" destId="{9F55D2EC-D6BD-4553-AE8C-42937271FD63}" srcOrd="1" destOrd="0" presId="urn:microsoft.com/office/officeart/2005/8/layout/matrix3"/>
    <dgm:cxn modelId="{4C222738-5BBE-4B8C-86D1-EB1514CED280}" type="presParOf" srcId="{6757E743-A7E7-4740-A2E4-D69E1D07CE23}" destId="{36702D75-50BB-4258-85C0-6BF1C48D0B37}" srcOrd="2" destOrd="0" presId="urn:microsoft.com/office/officeart/2005/8/layout/matrix3"/>
    <dgm:cxn modelId="{B1373F7C-78F1-46CE-A4EB-71D276C83DD9}" type="presParOf" srcId="{6757E743-A7E7-4740-A2E4-D69E1D07CE23}" destId="{5C21D436-A76C-4802-88AF-2FF690261B33}" srcOrd="3" destOrd="0" presId="urn:microsoft.com/office/officeart/2005/8/layout/matrix3"/>
    <dgm:cxn modelId="{D5B998D4-07C0-4F50-9DDD-CB05F17F6B10}" type="presParOf" srcId="{6757E743-A7E7-4740-A2E4-D69E1D07CE23}" destId="{32F44414-B6BA-4ADD-A5F1-AE2E84C7897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D2641-AD37-4764-82AF-E74318B3E7CA}">
      <dsp:nvSpPr>
        <dsp:cNvPr id="0" name=""/>
        <dsp:cNvSpPr/>
      </dsp:nvSpPr>
      <dsp:spPr>
        <a:xfrm>
          <a:off x="654310" y="0"/>
          <a:ext cx="4289379" cy="428937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5D2EC-D6BD-4553-AE8C-42937271FD63}">
      <dsp:nvSpPr>
        <dsp:cNvPr id="0" name=""/>
        <dsp:cNvSpPr/>
      </dsp:nvSpPr>
      <dsp:spPr>
        <a:xfrm>
          <a:off x="1037909" y="407491"/>
          <a:ext cx="1672857" cy="1672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Footballer’s market value is the amount willing to be paid by a club to acquire their services regardless of his value to his current club </a:t>
          </a:r>
          <a:endParaRPr lang="en-NG" sz="1200" kern="1200" dirty="0"/>
        </a:p>
      </dsp:txBody>
      <dsp:txXfrm>
        <a:off x="1119571" y="489153"/>
        <a:ext cx="1509533" cy="1509533"/>
      </dsp:txXfrm>
    </dsp:sp>
    <dsp:sp modelId="{36702D75-50BB-4258-85C0-6BF1C48D0B37}">
      <dsp:nvSpPr>
        <dsp:cNvPr id="0" name=""/>
        <dsp:cNvSpPr/>
      </dsp:nvSpPr>
      <dsp:spPr>
        <a:xfrm>
          <a:off x="2824376" y="418113"/>
          <a:ext cx="1672857" cy="1672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footballer’s value is not heavily associated with their goals and assists rate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be tested via correlation.</a:t>
          </a:r>
          <a:endParaRPr lang="en-NG" sz="1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06038" y="499775"/>
        <a:ext cx="1509533" cy="1509533"/>
      </dsp:txXfrm>
    </dsp:sp>
    <dsp:sp modelId="{5C21D436-A76C-4802-88AF-2FF690261B33}">
      <dsp:nvSpPr>
        <dsp:cNvPr id="0" name=""/>
        <dsp:cNvSpPr/>
      </dsp:nvSpPr>
      <dsp:spPr>
        <a:xfrm>
          <a:off x="1037909" y="2209030"/>
          <a:ext cx="1672857" cy="1672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Players are valued more at age range of 20-22 and when they reach their peak at  26-28 </a:t>
          </a:r>
          <a:endParaRPr lang="en-NG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19571" y="2290692"/>
        <a:ext cx="1509533" cy="1509533"/>
      </dsp:txXfrm>
    </dsp:sp>
    <dsp:sp modelId="{32F44414-B6BA-4ADD-A5F1-AE2E84C78976}">
      <dsp:nvSpPr>
        <dsp:cNvPr id="0" name=""/>
        <dsp:cNvSpPr/>
      </dsp:nvSpPr>
      <dsp:spPr>
        <a:xfrm>
          <a:off x="2839448" y="2209030"/>
          <a:ext cx="1672857" cy="1672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Research shoed that Goals and Assist are significant in a player’s valuation  but player position is also a key factor </a:t>
          </a:r>
          <a:endParaRPr lang="en-NG" sz="1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21110" y="2290692"/>
        <a:ext cx="1509533" cy="1509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7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464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768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1683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58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1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918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435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3656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23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99E5BF-1F4E-419C-BAD1-E3EFF066097D}" type="datetimeFigureOut">
              <a:rPr lang="en-NG" smtClean="0"/>
              <a:t>15/06/2023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32AA4A1-73E4-4E9E-A8DA-95F9386FED5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3609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s://bleacherreport.com/articles/1719218-are-strikers-really-worth-more-than-defenders-in-the-transfer-market" TargetMode="External"/><Relationship Id="rId7" Type="http://schemas.openxmlformats.org/officeDocument/2006/relationships/diagramLayout" Target="../diagrams/layout1.xml"/><Relationship Id="rId2" Type="http://schemas.openxmlformats.org/officeDocument/2006/relationships/hyperlink" Target="https://www.kaggle.com/datasets/sanjeetsinghnaik/most-expensive-footballers-2021?resource=download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3110-3619-F2BE-968F-D5F47C07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9853" y="653115"/>
            <a:ext cx="4420808" cy="46703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FOOTBALL PLAYERS MARKET VALUE IN  RELATION TO  THEIR STATS AND POSITION</a:t>
            </a:r>
            <a:endParaRPr lang="en-NG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3F0052-4CC8-603F-C762-86EA33A79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1499" y="5224800"/>
            <a:ext cx="4531941" cy="1621314"/>
          </a:xfrm>
        </p:spPr>
        <p:txBody>
          <a:bodyPr>
            <a:normAutofit fontScale="55000" lnSpcReduction="20000"/>
          </a:bodyPr>
          <a:lstStyle/>
          <a:p>
            <a:r>
              <a:rPr lang="en-GB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100" b="1" kern="100" spc="75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NG" sz="1100" b="1" kern="100" spc="75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Sanjeet</a:t>
            </a:r>
            <a:r>
              <a:rPr lang="en-GB" sz="1100" b="1" kern="100" spc="75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S. N.(2021). </a:t>
            </a:r>
            <a:r>
              <a:rPr lang="en-NG" sz="1100" b="1" i="1" kern="1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Most Expensive Footballers 2021 </a:t>
            </a:r>
            <a:r>
              <a:rPr lang="en-GB" sz="1100" b="1" kern="1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[Data set]. </a:t>
            </a:r>
            <a:r>
              <a:rPr lang="en-GB" sz="1100" b="1" kern="1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https://www.kaggle.com/datasets/sanjeetsinghnaik/most-expensive-footballers-2021?resource=download</a:t>
            </a:r>
            <a:endParaRPr lang="en-GB" sz="1100" b="1" kern="1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1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Herm, S., </a:t>
            </a:r>
            <a:r>
              <a:rPr lang="en-GB" sz="1100" b="1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Callsen-Bracker</a:t>
            </a:r>
            <a:r>
              <a:rPr lang="en-GB" sz="11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H. M., &amp; Kreis, H. (2014). When the crowd evaluates soccer players’ market values: Accuracy and evaluation attributes of an online community. </a:t>
            </a:r>
            <a:r>
              <a:rPr lang="en-GB" sz="1100" b="1" i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Management Review</a:t>
            </a:r>
            <a:r>
              <a:rPr lang="en-GB" sz="1100" b="1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17(4), 484-492.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3. X, M. (2013, July 30). </a:t>
            </a:r>
            <a:r>
              <a:rPr lang="en-US" sz="1100" b="1" i="1" dirty="0">
                <a:solidFill>
                  <a:schemeClr val="tx1"/>
                </a:solidFill>
              </a:rPr>
              <a:t>Are Strikers Really Worth More Than Defenders in the Transfer Market?</a:t>
            </a:r>
            <a:r>
              <a:rPr lang="en-US" sz="1100" b="1" dirty="0">
                <a:solidFill>
                  <a:schemeClr val="tx1"/>
                </a:solidFill>
              </a:rPr>
              <a:t> Are Strikers Really Worth More Than Defenders in the Transfer Market? | News, Scores, Highlights, Stats, and Rumors | Bleacher Report. </a:t>
            </a:r>
            <a:r>
              <a:rPr lang="en-US" sz="1100" b="1" dirty="0">
                <a:solidFill>
                  <a:schemeClr val="tx1"/>
                </a:solidFill>
                <a:hlinkClick r:id="rId3"/>
              </a:rPr>
              <a:t>https://bleacherreport.com/articles/1719218-are-strikers-really-worth-more-than-defenders-in-the-transfer-market</a:t>
            </a:r>
            <a:endParaRPr lang="en-US" sz="11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4. This infographic was created using Microsoft PowerPoint.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G" sz="1200" b="1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N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EBD4-C54F-29D4-D47E-9CE3E6B3B5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9"/>
          <a:stretch/>
        </p:blipFill>
        <p:spPr>
          <a:xfrm>
            <a:off x="7858125" y="2186625"/>
            <a:ext cx="4063253" cy="2364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300A1F-6CA3-D0D6-C6E6-A500FACE73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" t="-2570" r="78" b="-1814"/>
          <a:stretch/>
        </p:blipFill>
        <p:spPr>
          <a:xfrm>
            <a:off x="382959" y="4369963"/>
            <a:ext cx="3486951" cy="2245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B7303CF0-659C-1ED1-66D0-8D94C94C5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442496"/>
              </p:ext>
            </p:extLst>
          </p:nvPr>
        </p:nvGraphicFramePr>
        <p:xfrm>
          <a:off x="2829574" y="1044621"/>
          <a:ext cx="5550216" cy="428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8" name="Cloud 27">
            <a:extLst>
              <a:ext uri="{FF2B5EF4-FFF2-40B4-BE49-F238E27FC236}">
                <a16:creationId xmlns:a16="http://schemas.microsoft.com/office/drawing/2014/main" id="{3D2AF47D-441C-0C32-FEC5-2C4C173B8534}"/>
              </a:ext>
            </a:extLst>
          </p:cNvPr>
          <p:cNvSpPr/>
          <p:nvPr/>
        </p:nvSpPr>
        <p:spPr>
          <a:xfrm>
            <a:off x="2196009" y="3759493"/>
            <a:ext cx="933450" cy="4953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20-22</a:t>
            </a:r>
            <a:endParaRPr lang="en-NG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DE259CAF-3270-224D-F74C-ACE63F1002F4}"/>
              </a:ext>
            </a:extLst>
          </p:cNvPr>
          <p:cNvSpPr/>
          <p:nvPr/>
        </p:nvSpPr>
        <p:spPr>
          <a:xfrm>
            <a:off x="2802970" y="3493960"/>
            <a:ext cx="1073969" cy="61964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26-28</a:t>
            </a:r>
            <a:endParaRPr lang="en-NG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NG" sz="1200" dirty="0">
              <a:solidFill>
                <a:schemeClr val="tx1"/>
              </a:solidFill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54DF283-8B7D-0792-C9F1-F63E912498B8}"/>
              </a:ext>
            </a:extLst>
          </p:cNvPr>
          <p:cNvSpPr/>
          <p:nvPr/>
        </p:nvSpPr>
        <p:spPr>
          <a:xfrm rot="19972857">
            <a:off x="7211305" y="1186316"/>
            <a:ext cx="1770701" cy="215224"/>
          </a:xfrm>
          <a:prstGeom prst="leftArrow">
            <a:avLst>
              <a:gd name="adj1" fmla="val 34227"/>
              <a:gd name="adj2" fmla="val 50000"/>
            </a:avLst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4468EEE7-7BBA-27A1-D1D8-7D2A9BE2D479}"/>
              </a:ext>
            </a:extLst>
          </p:cNvPr>
          <p:cNvSpPr/>
          <p:nvPr/>
        </p:nvSpPr>
        <p:spPr>
          <a:xfrm>
            <a:off x="8752303" y="268551"/>
            <a:ext cx="1228725" cy="904875"/>
          </a:xfrm>
          <a:prstGeom prst="cloud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endParaRPr lang="en-NG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82FE2D97-2969-ECAB-68D5-8824120775E0}"/>
              </a:ext>
            </a:extLst>
          </p:cNvPr>
          <p:cNvSpPr/>
          <p:nvPr/>
        </p:nvSpPr>
        <p:spPr>
          <a:xfrm rot="12307254">
            <a:off x="2293230" y="971893"/>
            <a:ext cx="1770701" cy="215224"/>
          </a:xfrm>
          <a:prstGeom prst="leftArrow">
            <a:avLst>
              <a:gd name="adj1" fmla="val 34227"/>
              <a:gd name="adj2" fmla="val 50000"/>
            </a:avLst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E22843B2-C378-A074-F9BD-1206A32BC2A1}"/>
              </a:ext>
            </a:extLst>
          </p:cNvPr>
          <p:cNvSpPr/>
          <p:nvPr/>
        </p:nvSpPr>
        <p:spPr>
          <a:xfrm>
            <a:off x="1446800" y="278017"/>
            <a:ext cx="1359268" cy="904875"/>
          </a:xfrm>
          <a:prstGeom prst="cloud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  <a:endParaRPr lang="en-NG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12C5DD44-04BE-6916-E5B7-3781C703DA0B}"/>
              </a:ext>
            </a:extLst>
          </p:cNvPr>
          <p:cNvSpPr/>
          <p:nvPr/>
        </p:nvSpPr>
        <p:spPr>
          <a:xfrm rot="7908147">
            <a:off x="5180853" y="5191117"/>
            <a:ext cx="1051444" cy="250845"/>
          </a:xfrm>
          <a:prstGeom prst="leftArrow">
            <a:avLst>
              <a:gd name="adj1" fmla="val 34227"/>
              <a:gd name="adj2" fmla="val 50000"/>
            </a:avLst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AFB98091-8C82-F497-CA89-8465A53F709A}"/>
              </a:ext>
            </a:extLst>
          </p:cNvPr>
          <p:cNvSpPr/>
          <p:nvPr/>
        </p:nvSpPr>
        <p:spPr>
          <a:xfrm>
            <a:off x="4007022" y="5414981"/>
            <a:ext cx="1629644" cy="1094005"/>
          </a:xfrm>
          <a:prstGeom prst="cloud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coefficient </a:t>
            </a:r>
          </a:p>
          <a:p>
            <a:pPr algn="ctr"/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0.25</a:t>
            </a:r>
          </a:p>
          <a:p>
            <a:pPr algn="ctr"/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&lt; 0.001</a:t>
            </a:r>
            <a:endParaRPr lang="en-NG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9031CB02-FF88-2130-A9A0-F6D298FE1601}"/>
              </a:ext>
            </a:extLst>
          </p:cNvPr>
          <p:cNvSpPr/>
          <p:nvPr/>
        </p:nvSpPr>
        <p:spPr>
          <a:xfrm rot="16463459">
            <a:off x="6049780" y="5219342"/>
            <a:ext cx="813266" cy="218151"/>
          </a:xfrm>
          <a:prstGeom prst="leftArrow">
            <a:avLst>
              <a:gd name="adj1" fmla="val 34227"/>
              <a:gd name="adj2" fmla="val 50000"/>
            </a:avLst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85C74C2A-D191-CABC-DB9F-45335781A2D7}"/>
              </a:ext>
            </a:extLst>
          </p:cNvPr>
          <p:cNvSpPr/>
          <p:nvPr/>
        </p:nvSpPr>
        <p:spPr>
          <a:xfrm>
            <a:off x="5741319" y="5669827"/>
            <a:ext cx="1295136" cy="951001"/>
          </a:xfrm>
          <a:prstGeom prst="cloud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GB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NG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44DE04-18D7-B9C4-D253-BF4DC7641817}"/>
              </a:ext>
            </a:extLst>
          </p:cNvPr>
          <p:cNvCxnSpPr>
            <a:cxnSpLocks/>
          </p:cNvCxnSpPr>
          <p:nvPr/>
        </p:nvCxnSpPr>
        <p:spPr>
          <a:xfrm flipV="1">
            <a:off x="5741319" y="5837426"/>
            <a:ext cx="1225227" cy="5445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A2D124-9C5B-53BA-B1DC-B36A798FD6D7}"/>
              </a:ext>
            </a:extLst>
          </p:cNvPr>
          <p:cNvCxnSpPr>
            <a:cxnSpLocks/>
          </p:cNvCxnSpPr>
          <p:nvPr/>
        </p:nvCxnSpPr>
        <p:spPr>
          <a:xfrm flipH="1" flipV="1">
            <a:off x="6008531" y="5736613"/>
            <a:ext cx="690802" cy="7245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C2E4564-D42F-6DF0-5E22-3C9A7062C32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2" t="5003" r="17518" b="27135"/>
          <a:stretch/>
        </p:blipFill>
        <p:spPr>
          <a:xfrm>
            <a:off x="278979" y="1301445"/>
            <a:ext cx="3149037" cy="218563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EF13F28-C913-D3EC-5687-5332A9024210}"/>
              </a:ext>
            </a:extLst>
          </p:cNvPr>
          <p:cNvSpPr txBox="1"/>
          <p:nvPr/>
        </p:nvSpPr>
        <p:spPr>
          <a:xfrm>
            <a:off x="1260900" y="2405892"/>
            <a:ext cx="86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37%</a:t>
            </a:r>
            <a:endParaRPr lang="en-NG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08A58-4CB7-BF4B-8313-BCA52DFB3675}"/>
              </a:ext>
            </a:extLst>
          </p:cNvPr>
          <p:cNvSpPr txBox="1"/>
          <p:nvPr/>
        </p:nvSpPr>
        <p:spPr>
          <a:xfrm>
            <a:off x="1798949" y="2198430"/>
            <a:ext cx="86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28%</a:t>
            </a:r>
            <a:endParaRPr lang="en-NG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DEA17E-AFB3-D9DE-0EEB-AC57A0A7D67C}"/>
              </a:ext>
            </a:extLst>
          </p:cNvPr>
          <p:cNvSpPr txBox="1"/>
          <p:nvPr/>
        </p:nvSpPr>
        <p:spPr>
          <a:xfrm>
            <a:off x="1798949" y="2779816"/>
            <a:ext cx="86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31%</a:t>
            </a:r>
            <a:endParaRPr lang="en-NG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9CBBAA70-1943-436B-B659-577883A3C7E4}"/>
              </a:ext>
            </a:extLst>
          </p:cNvPr>
          <p:cNvSpPr/>
          <p:nvPr/>
        </p:nvSpPr>
        <p:spPr>
          <a:xfrm>
            <a:off x="9889751" y="268551"/>
            <a:ext cx="2077815" cy="1688287"/>
          </a:xfrm>
          <a:prstGeom prst="cloud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Forwards  are valued more because they get the most goals and assists</a:t>
            </a:r>
            <a:endParaRPr lang="en-NG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9363934-CAC9-6DD3-5967-B7ECBC96A626}"/>
              </a:ext>
            </a:extLst>
          </p:cNvPr>
          <p:cNvCxnSpPr>
            <a:stCxn id="28" idx="1"/>
          </p:cNvCxnSpPr>
          <p:nvPr/>
        </p:nvCxnSpPr>
        <p:spPr>
          <a:xfrm rot="5400000">
            <a:off x="1748347" y="3926651"/>
            <a:ext cx="586773" cy="12420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B22F9D2-5301-3189-6CF3-BA3560FEBC72}"/>
              </a:ext>
            </a:extLst>
          </p:cNvPr>
          <p:cNvCxnSpPr>
            <a:cxnSpLocks/>
          </p:cNvCxnSpPr>
          <p:nvPr/>
        </p:nvCxnSpPr>
        <p:spPr>
          <a:xfrm rot="5400000">
            <a:off x="2250180" y="3960193"/>
            <a:ext cx="1006900" cy="1232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796B64C-0A1F-06BE-E4C4-00E0B24197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0906" y="2438579"/>
            <a:ext cx="1368945" cy="783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560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37BE292-FC4F-4C8D-B6F3-471B6EED9B42}">
  <we:reference id="wa104379987" version="1.0.0.0" store="en-US" storeType="OMEX"/>
  <we:alternateReferences>
    <we:reference id="WA104379987" version="1.0.0.0" store="WA10437998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6602</TotalTime>
  <Words>276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Basis</vt:lpstr>
      <vt:lpstr>FOOTBALL PLAYERS MARKET VALUE IN  RELATION TO  THEIR STATS AND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PLAYERS MARKET VALUE IN  RELATION TO  THEIR STATS AND POSITION</dc:title>
  <dc:creator>Mujaheed Abdulmalik</dc:creator>
  <cp:lastModifiedBy>Mujaheed Abdulmalik</cp:lastModifiedBy>
  <cp:revision>9</cp:revision>
  <dcterms:created xsi:type="dcterms:W3CDTF">2023-06-08T21:49:09Z</dcterms:created>
  <dcterms:modified xsi:type="dcterms:W3CDTF">2023-06-19T18:08:25Z</dcterms:modified>
</cp:coreProperties>
</file>