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64" r:id="rId3"/>
    <p:sldId id="265" r:id="rId4"/>
    <p:sldId id="266" r:id="rId5"/>
    <p:sldId id="268" r:id="rId6"/>
    <p:sldId id="269" r:id="rId7"/>
    <p:sldId id="271" r:id="rId8"/>
    <p:sldId id="276" r:id="rId9"/>
    <p:sldId id="302" r:id="rId10"/>
    <p:sldId id="297" r:id="rId11"/>
    <p:sldId id="274" r:id="rId12"/>
    <p:sldId id="275" r:id="rId13"/>
    <p:sldId id="270" r:id="rId14"/>
    <p:sldId id="287" r:id="rId15"/>
    <p:sldId id="286" r:id="rId16"/>
    <p:sldId id="278" r:id="rId17"/>
    <p:sldId id="292" r:id="rId18"/>
    <p:sldId id="289" r:id="rId19"/>
    <p:sldId id="296" r:id="rId20"/>
    <p:sldId id="263" r:id="rId21"/>
    <p:sldId id="303" r:id="rId22"/>
    <p:sldId id="295" r:id="rId23"/>
    <p:sldId id="294" r:id="rId24"/>
    <p:sldId id="300" r:id="rId25"/>
    <p:sldId id="301"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D19D34-27BA-4BE1-23BD-0407756F62C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B192894-985A-A4A9-6CEB-8896562FC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B0D3AA5-CA28-A2CE-C174-68BF49CD475A}"/>
              </a:ext>
            </a:extLst>
          </p:cNvPr>
          <p:cNvSpPr>
            <a:spLocks noGrp="1"/>
          </p:cNvSpPr>
          <p:nvPr>
            <p:ph type="dt" sz="half" idx="10"/>
          </p:nvPr>
        </p:nvSpPr>
        <p:spPr/>
        <p:txBody>
          <a:bodyPr/>
          <a:lstStyle/>
          <a:p>
            <a:fld id="{70CDE26C-DDCD-4856-BA7C-5ED1FDAEB8A3}" type="datetimeFigureOut">
              <a:rPr lang="tr-TR" smtClean="0"/>
              <a:t>10.01.2024</a:t>
            </a:fld>
            <a:endParaRPr lang="tr-TR"/>
          </a:p>
        </p:txBody>
      </p:sp>
      <p:sp>
        <p:nvSpPr>
          <p:cNvPr id="5" name="Alt Bilgi Yer Tutucusu 4">
            <a:extLst>
              <a:ext uri="{FF2B5EF4-FFF2-40B4-BE49-F238E27FC236}">
                <a16:creationId xmlns:a16="http://schemas.microsoft.com/office/drawing/2014/main" id="{9717CFEC-DB8A-E8EF-75D7-1B279630394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1A9DC88-CA42-EB7B-8397-7EA5A70DEA95}"/>
              </a:ext>
            </a:extLst>
          </p:cNvPr>
          <p:cNvSpPr>
            <a:spLocks noGrp="1"/>
          </p:cNvSpPr>
          <p:nvPr>
            <p:ph type="sldNum" sz="quarter" idx="12"/>
          </p:nvPr>
        </p:nvSpPr>
        <p:spPr/>
        <p:txBody>
          <a:bodyPr/>
          <a:lstStyle/>
          <a:p>
            <a:fld id="{07ED8051-7332-42F5-BBBB-6A7E03693EA3}" type="slidenum">
              <a:rPr lang="tr-TR" smtClean="0"/>
              <a:t>‹#›</a:t>
            </a:fld>
            <a:endParaRPr lang="tr-TR"/>
          </a:p>
        </p:txBody>
      </p:sp>
    </p:spTree>
    <p:extLst>
      <p:ext uri="{BB962C8B-B14F-4D97-AF65-F5344CB8AC3E}">
        <p14:creationId xmlns:p14="http://schemas.microsoft.com/office/powerpoint/2010/main" val="6911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9AAAF1-65E8-2643-831C-13D2C15AB76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5F1A777C-705A-E315-C865-FF28D2B4DCC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0DF9400-489D-6A47-701F-FAC48F61654B}"/>
              </a:ext>
            </a:extLst>
          </p:cNvPr>
          <p:cNvSpPr>
            <a:spLocks noGrp="1"/>
          </p:cNvSpPr>
          <p:nvPr>
            <p:ph type="dt" sz="half" idx="10"/>
          </p:nvPr>
        </p:nvSpPr>
        <p:spPr/>
        <p:txBody>
          <a:bodyPr/>
          <a:lstStyle/>
          <a:p>
            <a:fld id="{70CDE26C-DDCD-4856-BA7C-5ED1FDAEB8A3}" type="datetimeFigureOut">
              <a:rPr lang="tr-TR" smtClean="0"/>
              <a:t>10.01.2024</a:t>
            </a:fld>
            <a:endParaRPr lang="tr-TR"/>
          </a:p>
        </p:txBody>
      </p:sp>
      <p:sp>
        <p:nvSpPr>
          <p:cNvPr id="5" name="Alt Bilgi Yer Tutucusu 4">
            <a:extLst>
              <a:ext uri="{FF2B5EF4-FFF2-40B4-BE49-F238E27FC236}">
                <a16:creationId xmlns:a16="http://schemas.microsoft.com/office/drawing/2014/main" id="{307BD91C-247F-3E2B-3A31-2E98EDB80C2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DED3DE1-9EDB-ECB1-AEB3-6494713C89CA}"/>
              </a:ext>
            </a:extLst>
          </p:cNvPr>
          <p:cNvSpPr>
            <a:spLocks noGrp="1"/>
          </p:cNvSpPr>
          <p:nvPr>
            <p:ph type="sldNum" sz="quarter" idx="12"/>
          </p:nvPr>
        </p:nvSpPr>
        <p:spPr/>
        <p:txBody>
          <a:bodyPr/>
          <a:lstStyle/>
          <a:p>
            <a:fld id="{07ED8051-7332-42F5-BBBB-6A7E03693EA3}" type="slidenum">
              <a:rPr lang="tr-TR" smtClean="0"/>
              <a:t>‹#›</a:t>
            </a:fld>
            <a:endParaRPr lang="tr-TR"/>
          </a:p>
        </p:txBody>
      </p:sp>
    </p:spTree>
    <p:extLst>
      <p:ext uri="{BB962C8B-B14F-4D97-AF65-F5344CB8AC3E}">
        <p14:creationId xmlns:p14="http://schemas.microsoft.com/office/powerpoint/2010/main" val="348157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6EB3C26-E256-DE81-5406-AFD1300DE7B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76BC256-BB99-5777-E9FC-11A18CEDF74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AF007FE-60B1-D2A6-9572-A4F78AAD539B}"/>
              </a:ext>
            </a:extLst>
          </p:cNvPr>
          <p:cNvSpPr>
            <a:spLocks noGrp="1"/>
          </p:cNvSpPr>
          <p:nvPr>
            <p:ph type="dt" sz="half" idx="10"/>
          </p:nvPr>
        </p:nvSpPr>
        <p:spPr/>
        <p:txBody>
          <a:bodyPr/>
          <a:lstStyle/>
          <a:p>
            <a:fld id="{70CDE26C-DDCD-4856-BA7C-5ED1FDAEB8A3}" type="datetimeFigureOut">
              <a:rPr lang="tr-TR" smtClean="0"/>
              <a:t>10.01.2024</a:t>
            </a:fld>
            <a:endParaRPr lang="tr-TR"/>
          </a:p>
        </p:txBody>
      </p:sp>
      <p:sp>
        <p:nvSpPr>
          <p:cNvPr id="5" name="Alt Bilgi Yer Tutucusu 4">
            <a:extLst>
              <a:ext uri="{FF2B5EF4-FFF2-40B4-BE49-F238E27FC236}">
                <a16:creationId xmlns:a16="http://schemas.microsoft.com/office/drawing/2014/main" id="{E2772485-1A13-E212-DEC0-BF2F1FAAD4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0D1C653-59EA-EC29-E9F4-B4F4B1999BBF}"/>
              </a:ext>
            </a:extLst>
          </p:cNvPr>
          <p:cNvSpPr>
            <a:spLocks noGrp="1"/>
          </p:cNvSpPr>
          <p:nvPr>
            <p:ph type="sldNum" sz="quarter" idx="12"/>
          </p:nvPr>
        </p:nvSpPr>
        <p:spPr/>
        <p:txBody>
          <a:bodyPr/>
          <a:lstStyle/>
          <a:p>
            <a:fld id="{07ED8051-7332-42F5-BBBB-6A7E03693EA3}" type="slidenum">
              <a:rPr lang="tr-TR" smtClean="0"/>
              <a:t>‹#›</a:t>
            </a:fld>
            <a:endParaRPr lang="tr-TR"/>
          </a:p>
        </p:txBody>
      </p:sp>
    </p:spTree>
    <p:extLst>
      <p:ext uri="{BB962C8B-B14F-4D97-AF65-F5344CB8AC3E}">
        <p14:creationId xmlns:p14="http://schemas.microsoft.com/office/powerpoint/2010/main" val="265643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D0B431-1989-CA44-3AED-22AD628AEFB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A8FB1D7-56B1-964D-7DFB-8E7F547B943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8F15DC6-AAC8-1B1B-E48E-DBE920320B43}"/>
              </a:ext>
            </a:extLst>
          </p:cNvPr>
          <p:cNvSpPr>
            <a:spLocks noGrp="1"/>
          </p:cNvSpPr>
          <p:nvPr>
            <p:ph type="dt" sz="half" idx="10"/>
          </p:nvPr>
        </p:nvSpPr>
        <p:spPr/>
        <p:txBody>
          <a:bodyPr/>
          <a:lstStyle/>
          <a:p>
            <a:fld id="{70CDE26C-DDCD-4856-BA7C-5ED1FDAEB8A3}" type="datetimeFigureOut">
              <a:rPr lang="tr-TR" smtClean="0"/>
              <a:t>10.01.2024</a:t>
            </a:fld>
            <a:endParaRPr lang="tr-TR"/>
          </a:p>
        </p:txBody>
      </p:sp>
      <p:sp>
        <p:nvSpPr>
          <p:cNvPr id="5" name="Alt Bilgi Yer Tutucusu 4">
            <a:extLst>
              <a:ext uri="{FF2B5EF4-FFF2-40B4-BE49-F238E27FC236}">
                <a16:creationId xmlns:a16="http://schemas.microsoft.com/office/drawing/2014/main" id="{EC785D7A-B79A-809F-CE4A-8F63FA39BDD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3CA4022-44F4-54BB-68DD-6701783D1FFD}"/>
              </a:ext>
            </a:extLst>
          </p:cNvPr>
          <p:cNvSpPr>
            <a:spLocks noGrp="1"/>
          </p:cNvSpPr>
          <p:nvPr>
            <p:ph type="sldNum" sz="quarter" idx="12"/>
          </p:nvPr>
        </p:nvSpPr>
        <p:spPr/>
        <p:txBody>
          <a:bodyPr/>
          <a:lstStyle/>
          <a:p>
            <a:fld id="{07ED8051-7332-42F5-BBBB-6A7E03693EA3}" type="slidenum">
              <a:rPr lang="tr-TR" smtClean="0"/>
              <a:t>‹#›</a:t>
            </a:fld>
            <a:endParaRPr lang="tr-TR"/>
          </a:p>
        </p:txBody>
      </p:sp>
    </p:spTree>
    <p:extLst>
      <p:ext uri="{BB962C8B-B14F-4D97-AF65-F5344CB8AC3E}">
        <p14:creationId xmlns:p14="http://schemas.microsoft.com/office/powerpoint/2010/main" val="1434633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7CB8E6-AF43-5581-B4C8-5FC70658E8D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FCD99F3-DEAB-4BA7-03FD-637B219876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4F25572-DBE6-069C-589E-C81287E50295}"/>
              </a:ext>
            </a:extLst>
          </p:cNvPr>
          <p:cNvSpPr>
            <a:spLocks noGrp="1"/>
          </p:cNvSpPr>
          <p:nvPr>
            <p:ph type="dt" sz="half" idx="10"/>
          </p:nvPr>
        </p:nvSpPr>
        <p:spPr/>
        <p:txBody>
          <a:bodyPr/>
          <a:lstStyle/>
          <a:p>
            <a:fld id="{70CDE26C-DDCD-4856-BA7C-5ED1FDAEB8A3}" type="datetimeFigureOut">
              <a:rPr lang="tr-TR" smtClean="0"/>
              <a:t>10.01.2024</a:t>
            </a:fld>
            <a:endParaRPr lang="tr-TR"/>
          </a:p>
        </p:txBody>
      </p:sp>
      <p:sp>
        <p:nvSpPr>
          <p:cNvPr id="5" name="Alt Bilgi Yer Tutucusu 4">
            <a:extLst>
              <a:ext uri="{FF2B5EF4-FFF2-40B4-BE49-F238E27FC236}">
                <a16:creationId xmlns:a16="http://schemas.microsoft.com/office/drawing/2014/main" id="{39746479-957E-F9EA-73DB-9E3614E950E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E3FEF73-E4F8-BF68-1071-08B18E578600}"/>
              </a:ext>
            </a:extLst>
          </p:cNvPr>
          <p:cNvSpPr>
            <a:spLocks noGrp="1"/>
          </p:cNvSpPr>
          <p:nvPr>
            <p:ph type="sldNum" sz="quarter" idx="12"/>
          </p:nvPr>
        </p:nvSpPr>
        <p:spPr/>
        <p:txBody>
          <a:bodyPr/>
          <a:lstStyle/>
          <a:p>
            <a:fld id="{07ED8051-7332-42F5-BBBB-6A7E03693EA3}" type="slidenum">
              <a:rPr lang="tr-TR" smtClean="0"/>
              <a:t>‹#›</a:t>
            </a:fld>
            <a:endParaRPr lang="tr-TR"/>
          </a:p>
        </p:txBody>
      </p:sp>
    </p:spTree>
    <p:extLst>
      <p:ext uri="{BB962C8B-B14F-4D97-AF65-F5344CB8AC3E}">
        <p14:creationId xmlns:p14="http://schemas.microsoft.com/office/powerpoint/2010/main" val="373872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BC0D90-5F07-5596-4651-8F91E60C3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453D66C-C6C7-04C6-FB65-6D3E5130774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A884092-8AAE-D6A8-E3A1-64CB2416114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2D74C82-7A61-3091-7852-B12B1B69DA72}"/>
              </a:ext>
            </a:extLst>
          </p:cNvPr>
          <p:cNvSpPr>
            <a:spLocks noGrp="1"/>
          </p:cNvSpPr>
          <p:nvPr>
            <p:ph type="dt" sz="half" idx="10"/>
          </p:nvPr>
        </p:nvSpPr>
        <p:spPr/>
        <p:txBody>
          <a:bodyPr/>
          <a:lstStyle/>
          <a:p>
            <a:fld id="{70CDE26C-DDCD-4856-BA7C-5ED1FDAEB8A3}" type="datetimeFigureOut">
              <a:rPr lang="tr-TR" smtClean="0"/>
              <a:t>10.01.2024</a:t>
            </a:fld>
            <a:endParaRPr lang="tr-TR"/>
          </a:p>
        </p:txBody>
      </p:sp>
      <p:sp>
        <p:nvSpPr>
          <p:cNvPr id="6" name="Alt Bilgi Yer Tutucusu 5">
            <a:extLst>
              <a:ext uri="{FF2B5EF4-FFF2-40B4-BE49-F238E27FC236}">
                <a16:creationId xmlns:a16="http://schemas.microsoft.com/office/drawing/2014/main" id="{8C608537-9339-96CF-BBCE-7D4ECC37F17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B8BCEA7-D79C-B7FF-BB37-003B73FBD1E0}"/>
              </a:ext>
            </a:extLst>
          </p:cNvPr>
          <p:cNvSpPr>
            <a:spLocks noGrp="1"/>
          </p:cNvSpPr>
          <p:nvPr>
            <p:ph type="sldNum" sz="quarter" idx="12"/>
          </p:nvPr>
        </p:nvSpPr>
        <p:spPr/>
        <p:txBody>
          <a:bodyPr/>
          <a:lstStyle/>
          <a:p>
            <a:fld id="{07ED8051-7332-42F5-BBBB-6A7E03693EA3}" type="slidenum">
              <a:rPr lang="tr-TR" smtClean="0"/>
              <a:t>‹#›</a:t>
            </a:fld>
            <a:endParaRPr lang="tr-TR"/>
          </a:p>
        </p:txBody>
      </p:sp>
    </p:spTree>
    <p:extLst>
      <p:ext uri="{BB962C8B-B14F-4D97-AF65-F5344CB8AC3E}">
        <p14:creationId xmlns:p14="http://schemas.microsoft.com/office/powerpoint/2010/main" val="137878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546832-EB9F-91D4-E186-C29D5E76079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A32C627-6A5B-E6C6-5223-EAC289B9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91732CA-A84C-D32A-4B65-9F084DD6BCC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7EE4CCE-F323-6B88-75A2-25C334970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40E6BF0-8DFD-F6B4-FF63-16DA7786774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369651A-46A6-B674-D013-509666F970D0}"/>
              </a:ext>
            </a:extLst>
          </p:cNvPr>
          <p:cNvSpPr>
            <a:spLocks noGrp="1"/>
          </p:cNvSpPr>
          <p:nvPr>
            <p:ph type="dt" sz="half" idx="10"/>
          </p:nvPr>
        </p:nvSpPr>
        <p:spPr/>
        <p:txBody>
          <a:bodyPr/>
          <a:lstStyle/>
          <a:p>
            <a:fld id="{70CDE26C-DDCD-4856-BA7C-5ED1FDAEB8A3}" type="datetimeFigureOut">
              <a:rPr lang="tr-TR" smtClean="0"/>
              <a:t>10.01.2024</a:t>
            </a:fld>
            <a:endParaRPr lang="tr-TR"/>
          </a:p>
        </p:txBody>
      </p:sp>
      <p:sp>
        <p:nvSpPr>
          <p:cNvPr id="8" name="Alt Bilgi Yer Tutucusu 7">
            <a:extLst>
              <a:ext uri="{FF2B5EF4-FFF2-40B4-BE49-F238E27FC236}">
                <a16:creationId xmlns:a16="http://schemas.microsoft.com/office/drawing/2014/main" id="{B516E8C1-283C-D3F5-09EC-57CBE2AC4AD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5EE03D7-A91A-2F97-1009-755D5A848456}"/>
              </a:ext>
            </a:extLst>
          </p:cNvPr>
          <p:cNvSpPr>
            <a:spLocks noGrp="1"/>
          </p:cNvSpPr>
          <p:nvPr>
            <p:ph type="sldNum" sz="quarter" idx="12"/>
          </p:nvPr>
        </p:nvSpPr>
        <p:spPr/>
        <p:txBody>
          <a:bodyPr/>
          <a:lstStyle/>
          <a:p>
            <a:fld id="{07ED8051-7332-42F5-BBBB-6A7E03693EA3}" type="slidenum">
              <a:rPr lang="tr-TR" smtClean="0"/>
              <a:t>‹#›</a:t>
            </a:fld>
            <a:endParaRPr lang="tr-TR"/>
          </a:p>
        </p:txBody>
      </p:sp>
    </p:spTree>
    <p:extLst>
      <p:ext uri="{BB962C8B-B14F-4D97-AF65-F5344CB8AC3E}">
        <p14:creationId xmlns:p14="http://schemas.microsoft.com/office/powerpoint/2010/main" val="17627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25605F-7F15-7A69-2CC3-993076476C1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C3B53B4-3706-1E76-A745-45D8F4D18E4C}"/>
              </a:ext>
            </a:extLst>
          </p:cNvPr>
          <p:cNvSpPr>
            <a:spLocks noGrp="1"/>
          </p:cNvSpPr>
          <p:nvPr>
            <p:ph type="dt" sz="half" idx="10"/>
          </p:nvPr>
        </p:nvSpPr>
        <p:spPr/>
        <p:txBody>
          <a:bodyPr/>
          <a:lstStyle/>
          <a:p>
            <a:fld id="{70CDE26C-DDCD-4856-BA7C-5ED1FDAEB8A3}" type="datetimeFigureOut">
              <a:rPr lang="tr-TR" smtClean="0"/>
              <a:t>10.01.2024</a:t>
            </a:fld>
            <a:endParaRPr lang="tr-TR"/>
          </a:p>
        </p:txBody>
      </p:sp>
      <p:sp>
        <p:nvSpPr>
          <p:cNvPr id="4" name="Alt Bilgi Yer Tutucusu 3">
            <a:extLst>
              <a:ext uri="{FF2B5EF4-FFF2-40B4-BE49-F238E27FC236}">
                <a16:creationId xmlns:a16="http://schemas.microsoft.com/office/drawing/2014/main" id="{AF47E7C5-BC3B-AF7E-36ED-C16ADFF2797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42C29BB-6E90-A92B-CB60-30D88C0C5B94}"/>
              </a:ext>
            </a:extLst>
          </p:cNvPr>
          <p:cNvSpPr>
            <a:spLocks noGrp="1"/>
          </p:cNvSpPr>
          <p:nvPr>
            <p:ph type="sldNum" sz="quarter" idx="12"/>
          </p:nvPr>
        </p:nvSpPr>
        <p:spPr/>
        <p:txBody>
          <a:bodyPr/>
          <a:lstStyle/>
          <a:p>
            <a:fld id="{07ED8051-7332-42F5-BBBB-6A7E03693EA3}" type="slidenum">
              <a:rPr lang="tr-TR" smtClean="0"/>
              <a:t>‹#›</a:t>
            </a:fld>
            <a:endParaRPr lang="tr-TR"/>
          </a:p>
        </p:txBody>
      </p:sp>
    </p:spTree>
    <p:extLst>
      <p:ext uri="{BB962C8B-B14F-4D97-AF65-F5344CB8AC3E}">
        <p14:creationId xmlns:p14="http://schemas.microsoft.com/office/powerpoint/2010/main" val="241964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E614FEF-86F1-2A5C-64EB-11FC1FF8E701}"/>
              </a:ext>
            </a:extLst>
          </p:cNvPr>
          <p:cNvSpPr>
            <a:spLocks noGrp="1"/>
          </p:cNvSpPr>
          <p:nvPr>
            <p:ph type="dt" sz="half" idx="10"/>
          </p:nvPr>
        </p:nvSpPr>
        <p:spPr/>
        <p:txBody>
          <a:bodyPr/>
          <a:lstStyle/>
          <a:p>
            <a:fld id="{70CDE26C-DDCD-4856-BA7C-5ED1FDAEB8A3}" type="datetimeFigureOut">
              <a:rPr lang="tr-TR" smtClean="0"/>
              <a:t>10.01.2024</a:t>
            </a:fld>
            <a:endParaRPr lang="tr-TR"/>
          </a:p>
        </p:txBody>
      </p:sp>
      <p:sp>
        <p:nvSpPr>
          <p:cNvPr id="3" name="Alt Bilgi Yer Tutucusu 2">
            <a:extLst>
              <a:ext uri="{FF2B5EF4-FFF2-40B4-BE49-F238E27FC236}">
                <a16:creationId xmlns:a16="http://schemas.microsoft.com/office/drawing/2014/main" id="{E3875B60-C5B9-D668-9089-04E1F0F49E9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0BEE947-0679-8EEB-DA7B-7F61B461171B}"/>
              </a:ext>
            </a:extLst>
          </p:cNvPr>
          <p:cNvSpPr>
            <a:spLocks noGrp="1"/>
          </p:cNvSpPr>
          <p:nvPr>
            <p:ph type="sldNum" sz="quarter" idx="12"/>
          </p:nvPr>
        </p:nvSpPr>
        <p:spPr/>
        <p:txBody>
          <a:bodyPr/>
          <a:lstStyle/>
          <a:p>
            <a:fld id="{07ED8051-7332-42F5-BBBB-6A7E03693EA3}" type="slidenum">
              <a:rPr lang="tr-TR" smtClean="0"/>
              <a:t>‹#›</a:t>
            </a:fld>
            <a:endParaRPr lang="tr-TR"/>
          </a:p>
        </p:txBody>
      </p:sp>
    </p:spTree>
    <p:extLst>
      <p:ext uri="{BB962C8B-B14F-4D97-AF65-F5344CB8AC3E}">
        <p14:creationId xmlns:p14="http://schemas.microsoft.com/office/powerpoint/2010/main" val="52294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D89BEE-CD3F-4CB0-E3BF-4E858877910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D38E39E-FF4B-0D5D-B4CE-894E26638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7762DB3-2F26-5B44-7980-A7BCCFF7A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C45A0F8-60A6-2288-5532-F17C3FA6BE99}"/>
              </a:ext>
            </a:extLst>
          </p:cNvPr>
          <p:cNvSpPr>
            <a:spLocks noGrp="1"/>
          </p:cNvSpPr>
          <p:nvPr>
            <p:ph type="dt" sz="half" idx="10"/>
          </p:nvPr>
        </p:nvSpPr>
        <p:spPr/>
        <p:txBody>
          <a:bodyPr/>
          <a:lstStyle/>
          <a:p>
            <a:fld id="{70CDE26C-DDCD-4856-BA7C-5ED1FDAEB8A3}" type="datetimeFigureOut">
              <a:rPr lang="tr-TR" smtClean="0"/>
              <a:t>10.01.2024</a:t>
            </a:fld>
            <a:endParaRPr lang="tr-TR"/>
          </a:p>
        </p:txBody>
      </p:sp>
      <p:sp>
        <p:nvSpPr>
          <p:cNvPr id="6" name="Alt Bilgi Yer Tutucusu 5">
            <a:extLst>
              <a:ext uri="{FF2B5EF4-FFF2-40B4-BE49-F238E27FC236}">
                <a16:creationId xmlns:a16="http://schemas.microsoft.com/office/drawing/2014/main" id="{DE9938D1-7EDD-3FD4-8288-1DBA1782EA4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45F29D0-9328-1DAE-E923-A85E3CC12DF4}"/>
              </a:ext>
            </a:extLst>
          </p:cNvPr>
          <p:cNvSpPr>
            <a:spLocks noGrp="1"/>
          </p:cNvSpPr>
          <p:nvPr>
            <p:ph type="sldNum" sz="quarter" idx="12"/>
          </p:nvPr>
        </p:nvSpPr>
        <p:spPr/>
        <p:txBody>
          <a:bodyPr/>
          <a:lstStyle/>
          <a:p>
            <a:fld id="{07ED8051-7332-42F5-BBBB-6A7E03693EA3}" type="slidenum">
              <a:rPr lang="tr-TR" smtClean="0"/>
              <a:t>‹#›</a:t>
            </a:fld>
            <a:endParaRPr lang="tr-TR"/>
          </a:p>
        </p:txBody>
      </p:sp>
    </p:spTree>
    <p:extLst>
      <p:ext uri="{BB962C8B-B14F-4D97-AF65-F5344CB8AC3E}">
        <p14:creationId xmlns:p14="http://schemas.microsoft.com/office/powerpoint/2010/main" val="3958628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E88C4C-DC3D-0535-B373-BDB11D513A6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DBFAAAD-12E1-3293-7948-184B7B708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E29748D-C111-F266-0640-1DBBB521E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8EC711-DEA5-FCF2-A8BA-DCEF31D86F47}"/>
              </a:ext>
            </a:extLst>
          </p:cNvPr>
          <p:cNvSpPr>
            <a:spLocks noGrp="1"/>
          </p:cNvSpPr>
          <p:nvPr>
            <p:ph type="dt" sz="half" idx="10"/>
          </p:nvPr>
        </p:nvSpPr>
        <p:spPr/>
        <p:txBody>
          <a:bodyPr/>
          <a:lstStyle/>
          <a:p>
            <a:fld id="{70CDE26C-DDCD-4856-BA7C-5ED1FDAEB8A3}" type="datetimeFigureOut">
              <a:rPr lang="tr-TR" smtClean="0"/>
              <a:t>10.01.2024</a:t>
            </a:fld>
            <a:endParaRPr lang="tr-TR"/>
          </a:p>
        </p:txBody>
      </p:sp>
      <p:sp>
        <p:nvSpPr>
          <p:cNvPr id="6" name="Alt Bilgi Yer Tutucusu 5">
            <a:extLst>
              <a:ext uri="{FF2B5EF4-FFF2-40B4-BE49-F238E27FC236}">
                <a16:creationId xmlns:a16="http://schemas.microsoft.com/office/drawing/2014/main" id="{1A3C941A-5B4D-4243-6AA4-FEABE7C0C86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A7EB615-11FC-AF9B-6358-7F2421367627}"/>
              </a:ext>
            </a:extLst>
          </p:cNvPr>
          <p:cNvSpPr>
            <a:spLocks noGrp="1"/>
          </p:cNvSpPr>
          <p:nvPr>
            <p:ph type="sldNum" sz="quarter" idx="12"/>
          </p:nvPr>
        </p:nvSpPr>
        <p:spPr/>
        <p:txBody>
          <a:bodyPr/>
          <a:lstStyle/>
          <a:p>
            <a:fld id="{07ED8051-7332-42F5-BBBB-6A7E03693EA3}" type="slidenum">
              <a:rPr lang="tr-TR" smtClean="0"/>
              <a:t>‹#›</a:t>
            </a:fld>
            <a:endParaRPr lang="tr-TR"/>
          </a:p>
        </p:txBody>
      </p:sp>
    </p:spTree>
    <p:extLst>
      <p:ext uri="{BB962C8B-B14F-4D97-AF65-F5344CB8AC3E}">
        <p14:creationId xmlns:p14="http://schemas.microsoft.com/office/powerpoint/2010/main" val="2434291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8287618-9CFD-8F0B-7B63-2D5503F76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E6923C8-7F85-CF70-5CC6-B73D83EF5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9215833-E70F-58C1-0DE5-48F7BCCD70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DE26C-DDCD-4856-BA7C-5ED1FDAEB8A3}" type="datetimeFigureOut">
              <a:rPr lang="tr-TR" smtClean="0"/>
              <a:t>10.01.2024</a:t>
            </a:fld>
            <a:endParaRPr lang="tr-TR"/>
          </a:p>
        </p:txBody>
      </p:sp>
      <p:sp>
        <p:nvSpPr>
          <p:cNvPr id="5" name="Alt Bilgi Yer Tutucusu 4">
            <a:extLst>
              <a:ext uri="{FF2B5EF4-FFF2-40B4-BE49-F238E27FC236}">
                <a16:creationId xmlns:a16="http://schemas.microsoft.com/office/drawing/2014/main" id="{955BB5CA-207D-03A4-FAB9-D60A0E220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9852E93A-FE80-C4FC-44D5-4FEFA4935B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D8051-7332-42F5-BBBB-6A7E03693EA3}" type="slidenum">
              <a:rPr lang="tr-TR" smtClean="0"/>
              <a:t>‹#›</a:t>
            </a:fld>
            <a:endParaRPr lang="tr-TR"/>
          </a:p>
        </p:txBody>
      </p:sp>
    </p:spTree>
    <p:extLst>
      <p:ext uri="{BB962C8B-B14F-4D97-AF65-F5344CB8AC3E}">
        <p14:creationId xmlns:p14="http://schemas.microsoft.com/office/powerpoint/2010/main" val="1010527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883CBB-51CB-3317-9FA4-CDA03C21AC9D}"/>
              </a:ext>
            </a:extLst>
          </p:cNvPr>
          <p:cNvSpPr>
            <a:spLocks noGrp="1"/>
          </p:cNvSpPr>
          <p:nvPr>
            <p:ph type="title"/>
          </p:nvPr>
        </p:nvSpPr>
        <p:spPr/>
        <p:txBody>
          <a:bodyPr>
            <a:normAutofit/>
          </a:bodyPr>
          <a:lstStyle/>
          <a:p>
            <a:pPr algn="ctr"/>
            <a:r>
              <a:rPr lang="tr-TR" sz="5000" b="1" dirty="0" err="1"/>
              <a:t>FinChat</a:t>
            </a:r>
            <a:endParaRPr lang="tr-TR" sz="5000" b="1" dirty="0"/>
          </a:p>
        </p:txBody>
      </p:sp>
      <p:sp>
        <p:nvSpPr>
          <p:cNvPr id="3" name="İçerik Yer Tutucusu 2">
            <a:extLst>
              <a:ext uri="{FF2B5EF4-FFF2-40B4-BE49-F238E27FC236}">
                <a16:creationId xmlns:a16="http://schemas.microsoft.com/office/drawing/2014/main" id="{C653D33B-55AC-00D5-FB34-C4527A9F5D43}"/>
              </a:ext>
            </a:extLst>
          </p:cNvPr>
          <p:cNvSpPr>
            <a:spLocks noGrp="1"/>
          </p:cNvSpPr>
          <p:nvPr>
            <p:ph idx="1"/>
          </p:nvPr>
        </p:nvSpPr>
        <p:spPr/>
        <p:txBody>
          <a:bodyPr/>
          <a:lstStyle/>
          <a:p>
            <a:pPr marL="0" indent="0">
              <a:buNone/>
            </a:pPr>
            <a:r>
              <a:rPr lang="tr-TR" b="1" dirty="0"/>
              <a:t>Finans sohbet uygulaması.</a:t>
            </a:r>
          </a:p>
          <a:p>
            <a:pPr marL="0" indent="0" algn="ctr">
              <a:buNone/>
            </a:pPr>
            <a:endParaRPr lang="tr-TR" b="1" dirty="0"/>
          </a:p>
          <a:p>
            <a:pPr marL="0" indent="0">
              <a:buNone/>
            </a:pPr>
            <a:r>
              <a:rPr lang="tr-TR" b="1" dirty="0" err="1"/>
              <a:t>Zekeriyya</a:t>
            </a:r>
            <a:r>
              <a:rPr lang="tr-TR" b="1" dirty="0"/>
              <a:t> Köroğlu		210541013</a:t>
            </a:r>
          </a:p>
          <a:p>
            <a:pPr marL="0" indent="0">
              <a:buNone/>
            </a:pPr>
            <a:r>
              <a:rPr lang="tr-TR" b="1" dirty="0" err="1"/>
              <a:t>Mujahid</a:t>
            </a:r>
            <a:r>
              <a:rPr lang="tr-TR" b="1" dirty="0"/>
              <a:t> </a:t>
            </a:r>
            <a:r>
              <a:rPr lang="tr-TR" b="1" dirty="0" err="1"/>
              <a:t>Alabdullah</a:t>
            </a:r>
            <a:r>
              <a:rPr lang="tr-TR" b="1" dirty="0"/>
              <a:t>	200541605</a:t>
            </a:r>
          </a:p>
          <a:p>
            <a:pPr marL="0" indent="0">
              <a:buNone/>
            </a:pPr>
            <a:r>
              <a:rPr lang="tr-TR" b="1" dirty="0"/>
              <a:t>Ozan Kışlalı			210541053</a:t>
            </a:r>
          </a:p>
          <a:p>
            <a:pPr marL="0" indent="0">
              <a:buNone/>
            </a:pPr>
            <a:r>
              <a:rPr lang="tr-TR" b="1" dirty="0"/>
              <a:t>Hasan G. Mercan		190542003</a:t>
            </a:r>
          </a:p>
          <a:p>
            <a:pPr marL="0" indent="0" algn="ctr">
              <a:buNone/>
            </a:pPr>
            <a:endParaRPr lang="tr-TR" b="1" dirty="0"/>
          </a:p>
        </p:txBody>
      </p:sp>
    </p:spTree>
    <p:extLst>
      <p:ext uri="{BB962C8B-B14F-4D97-AF65-F5344CB8AC3E}">
        <p14:creationId xmlns:p14="http://schemas.microsoft.com/office/powerpoint/2010/main" val="341707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E814D045-6118-51D2-7613-4C7E7ABB7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8740"/>
            <a:ext cx="12192000" cy="5509260"/>
          </a:xfrm>
          <a:prstGeom prst="rect">
            <a:avLst/>
          </a:prstGeom>
        </p:spPr>
      </p:pic>
    </p:spTree>
    <p:extLst>
      <p:ext uri="{BB962C8B-B14F-4D97-AF65-F5344CB8AC3E}">
        <p14:creationId xmlns:p14="http://schemas.microsoft.com/office/powerpoint/2010/main" val="121271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F632A7F5-BF0B-BCC7-7CD6-B51C7B370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28770" cy="6858000"/>
          </a:xfrm>
          <a:prstGeom prst="rect">
            <a:avLst/>
          </a:prstGeom>
        </p:spPr>
      </p:pic>
      <p:sp>
        <p:nvSpPr>
          <p:cNvPr id="5" name="Metin kutusu 4">
            <a:extLst>
              <a:ext uri="{FF2B5EF4-FFF2-40B4-BE49-F238E27FC236}">
                <a16:creationId xmlns:a16="http://schemas.microsoft.com/office/drawing/2014/main" id="{8B0DAAAE-4267-5BBA-9BE0-21B1429534D4}"/>
              </a:ext>
            </a:extLst>
          </p:cNvPr>
          <p:cNvSpPr txBox="1"/>
          <p:nvPr/>
        </p:nvSpPr>
        <p:spPr>
          <a:xfrm>
            <a:off x="5428770" y="333770"/>
            <a:ext cx="6096000"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err="1">
                <a:ln>
                  <a:noFill/>
                </a:ln>
                <a:solidFill>
                  <a:schemeClr val="tx1"/>
                </a:solidFill>
                <a:effectLst/>
                <a:latin typeface="Bahnschrift SemiBold SemiConden" panose="020B0502040204020203" pitchFamily="34" charset="0"/>
              </a:rPr>
              <a:t>Template</a:t>
            </a:r>
            <a:r>
              <a:rPr kumimoji="0" lang="tr-TR" altLang="tr-TR" sz="2800" b="1" i="0" u="none" strike="noStrike" cap="none" normalizeH="0" baseline="0" dirty="0">
                <a:ln>
                  <a:noFill/>
                </a:ln>
                <a:solidFill>
                  <a:schemeClr val="tx1"/>
                </a:solidFill>
                <a:effectLst/>
                <a:latin typeface="Bahnschrift SemiBold SemiConden" panose="020B0502040204020203" pitchFamily="34" charset="0"/>
              </a:rPr>
              <a:t> Tasarım Kalıbı Diyagramı</a:t>
            </a:r>
          </a:p>
        </p:txBody>
      </p:sp>
    </p:spTree>
    <p:extLst>
      <p:ext uri="{BB962C8B-B14F-4D97-AF65-F5344CB8AC3E}">
        <p14:creationId xmlns:p14="http://schemas.microsoft.com/office/powerpoint/2010/main" val="1490630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3F8E7092-A76D-995C-B558-B31F9A3B0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819913" cy="6858000"/>
          </a:xfrm>
          <a:prstGeom prst="rect">
            <a:avLst/>
          </a:prstGeom>
        </p:spPr>
      </p:pic>
      <p:sp>
        <p:nvSpPr>
          <p:cNvPr id="2" name="İçerik Yer Tutucusu 2">
            <a:extLst>
              <a:ext uri="{FF2B5EF4-FFF2-40B4-BE49-F238E27FC236}">
                <a16:creationId xmlns:a16="http://schemas.microsoft.com/office/drawing/2014/main" id="{347761F5-41E3-511B-7D57-0814D905CA60}"/>
              </a:ext>
            </a:extLst>
          </p:cNvPr>
          <p:cNvSpPr txBox="1">
            <a:spLocks/>
          </p:cNvSpPr>
          <p:nvPr/>
        </p:nvSpPr>
        <p:spPr>
          <a:xfrm>
            <a:off x="6248398" y="895350"/>
            <a:ext cx="5537201" cy="55054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tr-TR" altLang="tr-TR" sz="2800" b="1" dirty="0" err="1">
                <a:latin typeface="Bahnschrift SemiBold SemiConden" panose="020B0502040204020203" pitchFamily="34" charset="0"/>
              </a:rPr>
              <a:t>Template</a:t>
            </a:r>
            <a:r>
              <a:rPr lang="tr-TR" altLang="tr-TR" sz="2800" b="1" dirty="0">
                <a:latin typeface="Bahnschrift SemiBold SemiConden" panose="020B0502040204020203" pitchFamily="34" charset="0"/>
              </a:rPr>
              <a:t> Tasarım Kalıbı</a:t>
            </a:r>
            <a:endParaRPr kumimoji="0" lang="tr-TR" altLang="tr-TR" sz="2800" b="1" i="0" u="none" strike="noStrike" cap="none" normalizeH="0" baseline="0" dirty="0">
              <a:ln>
                <a:noFill/>
              </a:ln>
              <a:solidFill>
                <a:schemeClr val="tx1"/>
              </a:solidFill>
              <a:effectLst/>
              <a:latin typeface="Bahnschrift SemiBold SemiConden" panose="020B0502040204020203" pitchFamily="34" charset="0"/>
            </a:endParaRPr>
          </a:p>
          <a:p>
            <a:pPr algn="l"/>
            <a:endParaRPr lang="tr-TR" sz="22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000000"/>
                </a:solidFill>
                <a:effectLst/>
                <a:latin typeface="Söhne"/>
              </a:rPr>
              <a:t>Döviz kurlarını çekmek ve kullanıcı bilgilerini güncellemek için </a:t>
            </a:r>
            <a:r>
              <a:rPr kumimoji="0" lang="tr-TR" altLang="tr-TR" sz="2000" b="0" i="0" u="none" strike="noStrike" cap="none" normalizeH="0" baseline="0" dirty="0" err="1">
                <a:ln>
                  <a:noFill/>
                </a:ln>
                <a:solidFill>
                  <a:srgbClr val="000000"/>
                </a:solidFill>
                <a:effectLst/>
                <a:latin typeface="Söhne"/>
              </a:rPr>
              <a:t>template</a:t>
            </a:r>
            <a:r>
              <a:rPr kumimoji="0" lang="tr-TR" altLang="tr-TR" sz="2000" b="0" i="0" u="none" strike="noStrike" cap="none" normalizeH="0" baseline="0" dirty="0">
                <a:ln>
                  <a:noFill/>
                </a:ln>
                <a:solidFill>
                  <a:srgbClr val="000000"/>
                </a:solidFill>
                <a:effectLst/>
                <a:latin typeface="Söhne"/>
              </a:rPr>
              <a:t> tasarım kalıbı kullanmamızın ana nedeni, bu iki özelliği her sayfada kullanma ihtiyacımızdı. Bu tasarım kalıbı, tekrar eden kodları en aza indirgememize ve bu işlevselliği uygulamak için kullanılan yapıyı standartlaştırmamıza yardımcı oldu. Bu sayede, herhangi bir sayfada döviz kurlarını çekme veya kullanıcı bilgilerini güncelleme işlemlerini hızlı ve tutarlı bir şekilde gerçekleştirebiliyoruz. Bu da kod tekrarını azaltır, bakımı kolaylaştırır ve geliştirme süreçlerini daha etkili hale getirir.</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tr-TR" altLang="tr-TR" sz="2400" b="0" i="0" u="none" strike="noStrike" cap="none" normalizeH="0" baseline="0" dirty="0">
              <a:ln>
                <a:noFill/>
              </a:ln>
              <a:solidFill>
                <a:schemeClr val="tx1"/>
              </a:solidFill>
              <a:effectLst/>
              <a:latin typeface="Arial" panose="020B0604020202020204" pitchFamily="34" charset="0"/>
            </a:endParaRPr>
          </a:p>
          <a:p>
            <a:pPr algn="l"/>
            <a:endParaRPr lang="tr-TR" dirty="0"/>
          </a:p>
        </p:txBody>
      </p:sp>
      <p:sp>
        <p:nvSpPr>
          <p:cNvPr id="10" name="Rectangle 6">
            <a:extLst>
              <a:ext uri="{FF2B5EF4-FFF2-40B4-BE49-F238E27FC236}">
                <a16:creationId xmlns:a16="http://schemas.microsoft.com/office/drawing/2014/main" id="{72AB2CFB-2B8E-1F5B-FF71-BF82BBD4AE08}"/>
              </a:ext>
            </a:extLst>
          </p:cNvPr>
          <p:cNvSpPr>
            <a:spLocks noChangeArrowheads="1"/>
          </p:cNvSpPr>
          <p:nvPr/>
        </p:nvSpPr>
        <p:spPr bwMode="auto">
          <a:xfrm>
            <a:off x="-276088" y="2095500"/>
            <a:ext cx="3194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a:ln>
                  <a:noFill/>
                </a:ln>
                <a:solidFill>
                  <a:srgbClr val="000000"/>
                </a:solidFill>
                <a:effectLst/>
                <a:latin typeface="Söhne"/>
              </a:rPr>
              <a:t/>
            </a:r>
            <a:br>
              <a:rPr kumimoji="0" lang="tr-TR" altLang="tr-TR" sz="1800" b="0" i="0" u="none" strike="noStrike" cap="none" normalizeH="0" baseline="0">
                <a:ln>
                  <a:noFill/>
                </a:ln>
                <a:solidFill>
                  <a:srgbClr val="000000"/>
                </a:solidFill>
                <a:effectLst/>
                <a:latin typeface="Söhne"/>
              </a:rPr>
            </a:b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5" name="Metin kutusu 4">
            <a:extLst>
              <a:ext uri="{FF2B5EF4-FFF2-40B4-BE49-F238E27FC236}">
                <a16:creationId xmlns:a16="http://schemas.microsoft.com/office/drawing/2014/main" id="{25A18643-3850-682D-30DE-64A187A87F8F}"/>
              </a:ext>
            </a:extLst>
          </p:cNvPr>
          <p:cNvSpPr txBox="1"/>
          <p:nvPr/>
        </p:nvSpPr>
        <p:spPr>
          <a:xfrm>
            <a:off x="9334868" y="6288222"/>
            <a:ext cx="2740400" cy="46166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chemeClr val="tx1"/>
                </a:solidFill>
                <a:effectLst/>
                <a:latin typeface="Bahnschrift SemiBold SemiConden" panose="020B0502040204020203" pitchFamily="34" charset="0"/>
              </a:rPr>
              <a:t>views</a:t>
            </a:r>
            <a:r>
              <a:rPr kumimoji="0" lang="tr-TR" altLang="tr-TR" sz="2400" b="1" i="0" u="none" strike="noStrike" cap="none" normalizeH="0" baseline="0" dirty="0" smtClean="0">
                <a:ln>
                  <a:noFill/>
                </a:ln>
                <a:solidFill>
                  <a:schemeClr val="tx1"/>
                </a:solidFill>
                <a:effectLst/>
                <a:latin typeface="Bahnschrift SemiBold SemiConden" panose="020B0502040204020203" pitchFamily="34" charset="0"/>
              </a:rPr>
              <a:t>/FacadePage.js</a:t>
            </a:r>
            <a:endParaRPr kumimoji="0" lang="tr-TR" altLang="tr-TR" sz="2400" b="1" i="0" u="none" strike="noStrike" cap="none" normalizeH="0" baseline="0" dirty="0">
              <a:ln>
                <a:noFill/>
              </a:ln>
              <a:solidFill>
                <a:schemeClr val="tx1"/>
              </a:solidFill>
              <a:effectLst/>
              <a:latin typeface="Bahnschrift SemiBold SemiConden" panose="020B0502040204020203" pitchFamily="34" charset="0"/>
            </a:endParaRPr>
          </a:p>
        </p:txBody>
      </p:sp>
    </p:spTree>
    <p:extLst>
      <p:ext uri="{BB962C8B-B14F-4D97-AF65-F5344CB8AC3E}">
        <p14:creationId xmlns:p14="http://schemas.microsoft.com/office/powerpoint/2010/main" val="363146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3F0296A-8D41-A3CD-DB49-114F22CAE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238180" cy="6858000"/>
          </a:xfrm>
          <a:prstGeom prst="rect">
            <a:avLst/>
          </a:prstGeom>
        </p:spPr>
      </p:pic>
      <p:sp>
        <p:nvSpPr>
          <p:cNvPr id="11" name="İçerik Yer Tutucusu 2">
            <a:extLst>
              <a:ext uri="{FF2B5EF4-FFF2-40B4-BE49-F238E27FC236}">
                <a16:creationId xmlns:a16="http://schemas.microsoft.com/office/drawing/2014/main" id="{5C28810A-BB02-7122-4042-A8E4DC179338}"/>
              </a:ext>
            </a:extLst>
          </p:cNvPr>
          <p:cNvSpPr txBox="1">
            <a:spLocks/>
          </p:cNvSpPr>
          <p:nvPr/>
        </p:nvSpPr>
        <p:spPr>
          <a:xfrm>
            <a:off x="5372098" y="882650"/>
            <a:ext cx="5537201" cy="55054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tr-TR" altLang="tr-TR" sz="2800" b="1" dirty="0" err="1">
                <a:latin typeface="Bahnschrift SemiBold SemiConden" panose="020B0502040204020203" pitchFamily="34" charset="0"/>
              </a:rPr>
              <a:t>Template</a:t>
            </a:r>
            <a:r>
              <a:rPr lang="tr-TR" altLang="tr-TR" sz="2800" b="1" dirty="0">
                <a:latin typeface="Bahnschrift SemiBold SemiConden" panose="020B0502040204020203" pitchFamily="34" charset="0"/>
              </a:rPr>
              <a:t> Tasarım Kalıbı Devamı</a:t>
            </a:r>
            <a:endParaRPr kumimoji="0" lang="tr-TR" altLang="tr-TR" sz="2800" b="1" i="0" u="none" strike="noStrike" cap="none" normalizeH="0" baseline="0" dirty="0">
              <a:ln>
                <a:noFill/>
              </a:ln>
              <a:solidFill>
                <a:schemeClr val="tx1"/>
              </a:solidFill>
              <a:effectLst/>
              <a:latin typeface="Bahnschrift SemiBold SemiConden" panose="020B0502040204020203" pitchFamily="34" charset="0"/>
            </a:endParaRPr>
          </a:p>
          <a:p>
            <a:pPr algn="l"/>
            <a:endParaRPr lang="tr-TR" sz="220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a:ln>
                  <a:noFill/>
                </a:ln>
                <a:solidFill>
                  <a:srgbClr val="000000"/>
                </a:solidFill>
                <a:effectLst/>
                <a:latin typeface="Söhne"/>
              </a:rPr>
              <a:t>Döviz kurlarını çekmek ve kullanıcı bilgilerini güncellemek için </a:t>
            </a:r>
            <a:r>
              <a:rPr kumimoji="0" lang="tr-TR" altLang="tr-TR" sz="2000" b="0" i="0" u="none" strike="noStrike" cap="none" normalizeH="0" baseline="0" dirty="0" err="1">
                <a:ln>
                  <a:noFill/>
                </a:ln>
                <a:solidFill>
                  <a:srgbClr val="000000"/>
                </a:solidFill>
                <a:effectLst/>
                <a:latin typeface="Söhne"/>
              </a:rPr>
              <a:t>template</a:t>
            </a:r>
            <a:r>
              <a:rPr kumimoji="0" lang="tr-TR" altLang="tr-TR" sz="2000" b="0" i="0" u="none" strike="noStrike" cap="none" normalizeH="0" baseline="0" dirty="0">
                <a:ln>
                  <a:noFill/>
                </a:ln>
                <a:solidFill>
                  <a:srgbClr val="000000"/>
                </a:solidFill>
                <a:effectLst/>
                <a:latin typeface="Söhne"/>
              </a:rPr>
              <a:t> tasarım kalıbı kullanmamızın ana nedeni, bu iki özelliği her sayfada kullanma ihtiyacımızdı. Bu tasarım kalıbı, tekrar eden kodları en aza indirgememize ve bu işlevselliği uygulamak için kullanılan yapıyı standartlaştırmamıza yardımcı oldu. Bu sayede, herhangi bir sayfada döviz kurlarını çekme veya kullanıcı bilgilerini güncelleme işlemlerini hızlı ve tutarlı bir şekilde gerçekleştirebiliyoruz. Bu da kod tekrarını azaltır, bakımı kolaylaştırır ve geliştirme süreçlerini daha etkili hale getirir.</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tr-TR" altLang="tr-TR" sz="2400" b="0" i="0" u="none" strike="noStrike" cap="none" normalizeH="0" baseline="0" dirty="0">
              <a:ln>
                <a:noFill/>
              </a:ln>
              <a:solidFill>
                <a:schemeClr val="tx1"/>
              </a:solidFill>
              <a:effectLst/>
              <a:latin typeface="Arial" panose="020B0604020202020204" pitchFamily="34" charset="0"/>
            </a:endParaRPr>
          </a:p>
          <a:p>
            <a:pPr algn="l"/>
            <a:endParaRPr lang="tr-TR" dirty="0"/>
          </a:p>
        </p:txBody>
      </p:sp>
      <p:sp>
        <p:nvSpPr>
          <p:cNvPr id="4" name="Metin kutusu 3">
            <a:extLst>
              <a:ext uri="{FF2B5EF4-FFF2-40B4-BE49-F238E27FC236}">
                <a16:creationId xmlns:a16="http://schemas.microsoft.com/office/drawing/2014/main" id="{25A18643-3850-682D-30DE-64A187A87F8F}"/>
              </a:ext>
            </a:extLst>
          </p:cNvPr>
          <p:cNvSpPr txBox="1"/>
          <p:nvPr/>
        </p:nvSpPr>
        <p:spPr>
          <a:xfrm>
            <a:off x="9302817" y="6278494"/>
            <a:ext cx="2740400" cy="46166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chemeClr val="tx1"/>
                </a:solidFill>
                <a:effectLst/>
                <a:latin typeface="Bahnschrift SemiBold SemiConden" panose="020B0502040204020203" pitchFamily="34" charset="0"/>
              </a:rPr>
              <a:t>views</a:t>
            </a:r>
            <a:r>
              <a:rPr kumimoji="0" lang="tr-TR" altLang="tr-TR" sz="2400" b="1" i="0" u="none" strike="noStrike" cap="none" normalizeH="0" baseline="0" dirty="0" smtClean="0">
                <a:ln>
                  <a:noFill/>
                </a:ln>
                <a:solidFill>
                  <a:schemeClr val="tx1"/>
                </a:solidFill>
                <a:effectLst/>
                <a:latin typeface="Bahnschrift SemiBold SemiConden" panose="020B0502040204020203" pitchFamily="34" charset="0"/>
              </a:rPr>
              <a:t>/FacadePage.js</a:t>
            </a:r>
            <a:endParaRPr kumimoji="0" lang="tr-TR" altLang="tr-TR" sz="2400" b="1" i="0" u="none" strike="noStrike" cap="none" normalizeH="0" baseline="0" dirty="0">
              <a:ln>
                <a:noFill/>
              </a:ln>
              <a:solidFill>
                <a:schemeClr val="tx1"/>
              </a:solidFill>
              <a:effectLst/>
              <a:latin typeface="Bahnschrift SemiBold SemiConden" panose="020B0502040204020203" pitchFamily="34" charset="0"/>
            </a:endParaRPr>
          </a:p>
        </p:txBody>
      </p:sp>
    </p:spTree>
    <p:extLst>
      <p:ext uri="{BB962C8B-B14F-4D97-AF65-F5344CB8AC3E}">
        <p14:creationId xmlns:p14="http://schemas.microsoft.com/office/powerpoint/2010/main" val="307268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F632A7F5-BF0B-BCC7-7CD6-B51C7B370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428770" cy="6858000"/>
          </a:xfrm>
          <a:prstGeom prst="rect">
            <a:avLst/>
          </a:prstGeom>
        </p:spPr>
      </p:pic>
      <p:sp>
        <p:nvSpPr>
          <p:cNvPr id="5" name="Metin kutusu 4">
            <a:extLst>
              <a:ext uri="{FF2B5EF4-FFF2-40B4-BE49-F238E27FC236}">
                <a16:creationId xmlns:a16="http://schemas.microsoft.com/office/drawing/2014/main" id="{8B0DAAAE-4267-5BBA-9BE0-21B1429534D4}"/>
              </a:ext>
            </a:extLst>
          </p:cNvPr>
          <p:cNvSpPr txBox="1"/>
          <p:nvPr/>
        </p:nvSpPr>
        <p:spPr>
          <a:xfrm>
            <a:off x="5428770" y="333770"/>
            <a:ext cx="6096000"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err="1">
                <a:ln>
                  <a:noFill/>
                </a:ln>
                <a:solidFill>
                  <a:schemeClr val="tx1"/>
                </a:solidFill>
                <a:effectLst/>
                <a:latin typeface="Bahnschrift SemiBold SemiConden" panose="020B0502040204020203" pitchFamily="34" charset="0"/>
              </a:rPr>
              <a:t>Facade</a:t>
            </a:r>
            <a:r>
              <a:rPr kumimoji="0" lang="tr-TR" altLang="tr-TR" sz="2800" b="1" i="0" u="none" strike="noStrike" cap="none" normalizeH="0" baseline="0" dirty="0">
                <a:ln>
                  <a:noFill/>
                </a:ln>
                <a:solidFill>
                  <a:schemeClr val="tx1"/>
                </a:solidFill>
                <a:effectLst/>
                <a:latin typeface="Bahnschrift SemiBold SemiConden" panose="020B0502040204020203" pitchFamily="34" charset="0"/>
              </a:rPr>
              <a:t> Tasarım Kalıbı Diyagramı</a:t>
            </a:r>
          </a:p>
        </p:txBody>
      </p:sp>
    </p:spTree>
    <p:extLst>
      <p:ext uri="{BB962C8B-B14F-4D97-AF65-F5344CB8AC3E}">
        <p14:creationId xmlns:p14="http://schemas.microsoft.com/office/powerpoint/2010/main" val="20924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2FB706B9-E192-95F4-E237-81A605EDF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22938" cy="6858000"/>
          </a:xfrm>
          <a:prstGeom prst="rect">
            <a:avLst/>
          </a:prstGeom>
        </p:spPr>
      </p:pic>
      <p:sp>
        <p:nvSpPr>
          <p:cNvPr id="5" name="Metin kutusu 4">
            <a:extLst>
              <a:ext uri="{FF2B5EF4-FFF2-40B4-BE49-F238E27FC236}">
                <a16:creationId xmlns:a16="http://schemas.microsoft.com/office/drawing/2014/main" id="{086AB51C-773C-B527-D9B4-DDD6DDFD218F}"/>
              </a:ext>
            </a:extLst>
          </p:cNvPr>
          <p:cNvSpPr txBox="1"/>
          <p:nvPr/>
        </p:nvSpPr>
        <p:spPr>
          <a:xfrm>
            <a:off x="4514370" y="267095"/>
            <a:ext cx="6096000"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err="1">
                <a:ln>
                  <a:noFill/>
                </a:ln>
                <a:solidFill>
                  <a:schemeClr val="tx1"/>
                </a:solidFill>
                <a:effectLst/>
                <a:latin typeface="Bahnschrift SemiBold SemiConden" panose="020B0502040204020203" pitchFamily="34" charset="0"/>
              </a:rPr>
              <a:t>Facade</a:t>
            </a:r>
            <a:r>
              <a:rPr kumimoji="0" lang="tr-TR" altLang="tr-TR" sz="2800" b="1" i="0" u="none" strike="noStrike" cap="none" normalizeH="0" baseline="0" dirty="0">
                <a:ln>
                  <a:noFill/>
                </a:ln>
                <a:solidFill>
                  <a:schemeClr val="tx1"/>
                </a:solidFill>
                <a:effectLst/>
                <a:latin typeface="Bahnschrift SemiBold SemiConden" panose="020B0502040204020203" pitchFamily="34" charset="0"/>
              </a:rPr>
              <a:t> Tasarım Kalıbı</a:t>
            </a:r>
          </a:p>
        </p:txBody>
      </p:sp>
      <p:sp>
        <p:nvSpPr>
          <p:cNvPr id="10" name="Metin kutusu 9">
            <a:extLst>
              <a:ext uri="{FF2B5EF4-FFF2-40B4-BE49-F238E27FC236}">
                <a16:creationId xmlns:a16="http://schemas.microsoft.com/office/drawing/2014/main" id="{F6D66586-EA39-CDB9-6B96-5BCF3E85601E}"/>
              </a:ext>
            </a:extLst>
          </p:cNvPr>
          <p:cNvSpPr txBox="1"/>
          <p:nvPr/>
        </p:nvSpPr>
        <p:spPr>
          <a:xfrm>
            <a:off x="4286250" y="1120765"/>
            <a:ext cx="6096000" cy="2554545"/>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tr-TR" altLang="tr-TR" sz="2000" i="0" u="none" strike="noStrike" cap="none" normalizeH="0" baseline="0" dirty="0">
              <a:ln>
                <a:noFill/>
              </a:ln>
              <a:effectLst/>
              <a:latin typeface="Söhne"/>
            </a:endParaRPr>
          </a:p>
          <a:p>
            <a:pPr marL="457200" marR="0" lvl="1" indent="0" defTabSz="914400" rtl="0" eaLnBrk="0" fontAlgn="base" latinLnBrk="0" hangingPunct="0">
              <a:lnSpc>
                <a:spcPct val="100000"/>
              </a:lnSpc>
              <a:spcBef>
                <a:spcPct val="0"/>
              </a:spcBef>
              <a:spcAft>
                <a:spcPct val="0"/>
              </a:spcAft>
              <a:buClrTx/>
              <a:buSzTx/>
              <a:tabLst/>
            </a:pPr>
            <a:r>
              <a:rPr kumimoji="0" lang="tr-TR" altLang="tr-TR" sz="2000" i="0" u="none" strike="noStrike" cap="none" normalizeH="0" baseline="0" dirty="0" err="1">
                <a:ln>
                  <a:noFill/>
                </a:ln>
                <a:effectLst/>
                <a:latin typeface="Söhne"/>
              </a:rPr>
              <a:t>homePage</a:t>
            </a:r>
            <a:r>
              <a:rPr kumimoji="0" lang="tr-TR" altLang="tr-TR" sz="2000" i="0" u="none" strike="noStrike" cap="none" normalizeH="0" baseline="0" dirty="0">
                <a:ln>
                  <a:noFill/>
                </a:ln>
                <a:effectLst/>
                <a:latin typeface="Söhne"/>
              </a:rPr>
              <a:t>, profile, ve </a:t>
            </a:r>
            <a:r>
              <a:rPr kumimoji="0" lang="tr-TR" altLang="tr-TR" sz="2000" i="0" u="none" strike="noStrike" cap="none" normalizeH="0" baseline="0" dirty="0" err="1">
                <a:ln>
                  <a:noFill/>
                </a:ln>
                <a:effectLst/>
                <a:latin typeface="Söhne"/>
              </a:rPr>
              <a:t>othersProfile</a:t>
            </a:r>
            <a:r>
              <a:rPr kumimoji="0" lang="tr-TR" altLang="tr-TR" sz="2000" i="0" u="none" strike="noStrike" cap="none" normalizeH="0" baseline="0" dirty="0">
                <a:ln>
                  <a:noFill/>
                </a:ln>
                <a:effectLst/>
                <a:latin typeface="Söhne"/>
              </a:rPr>
              <a:t> sınıfları farklı sayfa türlerini temsil eder.</a:t>
            </a:r>
            <a:endParaRPr lang="tr-TR" altLang="tr-TR" sz="2000" dirty="0">
              <a:latin typeface="Söhne"/>
            </a:endParaRPr>
          </a:p>
          <a:p>
            <a:pPr marL="457200" marR="0" lvl="1" indent="0" defTabSz="914400" rtl="0" eaLnBrk="0" fontAlgn="base" latinLnBrk="0" hangingPunct="0">
              <a:lnSpc>
                <a:spcPct val="100000"/>
              </a:lnSpc>
              <a:spcBef>
                <a:spcPct val="0"/>
              </a:spcBef>
              <a:spcAft>
                <a:spcPct val="0"/>
              </a:spcAft>
              <a:buClrTx/>
              <a:buSzTx/>
              <a:tabLst/>
            </a:pPr>
            <a:r>
              <a:rPr kumimoji="0" lang="tr-TR" altLang="tr-TR" sz="2000" i="0" u="none" strike="noStrike" cap="none" normalizeH="0" baseline="0" dirty="0" err="1">
                <a:ln>
                  <a:noFill/>
                </a:ln>
                <a:effectLst/>
                <a:latin typeface="Söhne"/>
              </a:rPr>
              <a:t>facade</a:t>
            </a:r>
            <a:r>
              <a:rPr kumimoji="0" lang="tr-TR" altLang="tr-TR" sz="2000" i="0" u="none" strike="noStrike" cap="none" normalizeH="0" baseline="0" dirty="0">
                <a:ln>
                  <a:noFill/>
                </a:ln>
                <a:effectLst/>
                <a:latin typeface="Söhne"/>
              </a:rPr>
              <a:t> sınıfı, farklı sayfa türleri arasında geçişleri ve işlemleri kolaylaştırmak için kullanılır.</a:t>
            </a:r>
          </a:p>
          <a:p>
            <a:pPr marL="457200" marR="0" lvl="1" indent="0" defTabSz="914400" rtl="0" eaLnBrk="0" fontAlgn="base" latinLnBrk="0" hangingPunct="0">
              <a:lnSpc>
                <a:spcPct val="100000"/>
              </a:lnSpc>
              <a:spcBef>
                <a:spcPct val="0"/>
              </a:spcBef>
              <a:spcAft>
                <a:spcPct val="0"/>
              </a:spcAft>
              <a:buClrTx/>
              <a:buSzTx/>
              <a:tabLst/>
            </a:pPr>
            <a:r>
              <a:rPr kumimoji="0" lang="tr-TR" altLang="tr-TR" sz="2000" i="0" u="none" strike="noStrike" cap="none" normalizeH="0" baseline="0" dirty="0" err="1">
                <a:ln>
                  <a:noFill/>
                </a:ln>
                <a:effectLst/>
                <a:latin typeface="Söhne"/>
              </a:rPr>
              <a:t>getpost</a:t>
            </a:r>
            <a:r>
              <a:rPr kumimoji="0" lang="tr-TR" altLang="tr-TR" sz="2000" i="0" u="none" strike="noStrike" cap="none" normalizeH="0" baseline="0" dirty="0">
                <a:ln>
                  <a:noFill/>
                </a:ln>
                <a:effectLst/>
                <a:latin typeface="Söhne"/>
              </a:rPr>
              <a:t> ve </a:t>
            </a:r>
            <a:r>
              <a:rPr kumimoji="0" lang="tr-TR" altLang="tr-TR" sz="2000" i="0" u="none" strike="noStrike" cap="none" normalizeH="0" baseline="0" dirty="0" err="1">
                <a:ln>
                  <a:noFill/>
                </a:ln>
                <a:effectLst/>
                <a:latin typeface="Söhne"/>
              </a:rPr>
              <a:t>getUserinfo</a:t>
            </a:r>
            <a:r>
              <a:rPr kumimoji="0" lang="tr-TR" altLang="tr-TR" sz="2000" i="0" u="none" strike="noStrike" cap="none" normalizeH="0" baseline="0" dirty="0">
                <a:ln>
                  <a:noFill/>
                </a:ln>
                <a:effectLst/>
                <a:latin typeface="Söhne"/>
              </a:rPr>
              <a:t> gibi ortak işlevler, kullanıcıdan gelen sayfa türüne göre ilgili sınıfın metodunu çağırarak işlemleri gerçekleştirir.</a:t>
            </a:r>
          </a:p>
        </p:txBody>
      </p:sp>
      <p:sp>
        <p:nvSpPr>
          <p:cNvPr id="11" name="Metin kutusu 10">
            <a:extLst>
              <a:ext uri="{FF2B5EF4-FFF2-40B4-BE49-F238E27FC236}">
                <a16:creationId xmlns:a16="http://schemas.microsoft.com/office/drawing/2014/main" id="{2735198B-457B-1C81-C4A0-1EA42A91E45C}"/>
              </a:ext>
            </a:extLst>
          </p:cNvPr>
          <p:cNvSpPr txBox="1"/>
          <p:nvPr/>
        </p:nvSpPr>
        <p:spPr>
          <a:xfrm>
            <a:off x="4743450" y="3983087"/>
            <a:ext cx="6096000" cy="1938992"/>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tr-TR" altLang="tr-TR" sz="2000" i="0" u="none" strike="noStrike" cap="none" normalizeH="0" baseline="0" dirty="0">
                <a:ln>
                  <a:noFill/>
                </a:ln>
                <a:effectLst/>
                <a:latin typeface="Söhne"/>
              </a:rPr>
              <a:t>Bu tasarım, kodu daha okunabilir ve bakımı daha kolay hale getirir. </a:t>
            </a:r>
            <a:r>
              <a:rPr kumimoji="0" lang="tr-TR" altLang="tr-TR" sz="2000" i="0" u="none" strike="noStrike" cap="none" normalizeH="0" baseline="0" dirty="0" err="1">
                <a:ln>
                  <a:noFill/>
                </a:ln>
                <a:effectLst/>
                <a:latin typeface="Söhne"/>
              </a:rPr>
              <a:t>Facade</a:t>
            </a:r>
            <a:r>
              <a:rPr kumimoji="0" lang="tr-TR" altLang="tr-TR" sz="2000" i="0" u="none" strike="noStrike" cap="none" normalizeH="0" baseline="0" dirty="0">
                <a:ln>
                  <a:noFill/>
                </a:ln>
                <a:effectLst/>
                <a:latin typeface="Söhne"/>
              </a:rPr>
              <a:t>, karmaşık alt sistemleri gizler ve kullanıcıya sadece gerekli olan işlevselliği sunar. Bu sayede, yeni sayfa türleri eklenirken veya mevcut sayfa sınıflarında değişiklik yapılırken, sadece </a:t>
            </a:r>
            <a:r>
              <a:rPr kumimoji="0" lang="tr-TR" altLang="tr-TR" sz="2000" i="0" u="none" strike="noStrike" cap="none" normalizeH="0" baseline="0" dirty="0" err="1">
                <a:ln>
                  <a:noFill/>
                </a:ln>
                <a:effectLst/>
                <a:latin typeface="Söhne"/>
              </a:rPr>
              <a:t>facade</a:t>
            </a:r>
            <a:r>
              <a:rPr kumimoji="0" lang="tr-TR" altLang="tr-TR" sz="2000" i="0" u="none" strike="noStrike" cap="none" normalizeH="0" baseline="0" dirty="0">
                <a:ln>
                  <a:noFill/>
                </a:ln>
                <a:effectLst/>
                <a:latin typeface="Söhne"/>
              </a:rPr>
              <a:t> sınıfını güncellemek yeterlidir.</a:t>
            </a:r>
          </a:p>
        </p:txBody>
      </p:sp>
      <p:sp>
        <p:nvSpPr>
          <p:cNvPr id="6" name="Metin kutusu 5">
            <a:extLst>
              <a:ext uri="{FF2B5EF4-FFF2-40B4-BE49-F238E27FC236}">
                <a16:creationId xmlns:a16="http://schemas.microsoft.com/office/drawing/2014/main" id="{25A18643-3850-682D-30DE-64A187A87F8F}"/>
              </a:ext>
            </a:extLst>
          </p:cNvPr>
          <p:cNvSpPr txBox="1"/>
          <p:nvPr/>
        </p:nvSpPr>
        <p:spPr>
          <a:xfrm>
            <a:off x="9344596" y="6229856"/>
            <a:ext cx="2740400" cy="46166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chemeClr val="tx1"/>
                </a:solidFill>
                <a:effectLst/>
                <a:latin typeface="Bahnschrift SemiBold SemiConden" panose="020B0502040204020203" pitchFamily="34" charset="0"/>
              </a:rPr>
              <a:t>views</a:t>
            </a:r>
            <a:r>
              <a:rPr kumimoji="0" lang="tr-TR" altLang="tr-TR" sz="2400" b="1" i="0" u="none" strike="noStrike" cap="none" normalizeH="0" baseline="0" dirty="0" smtClean="0">
                <a:ln>
                  <a:noFill/>
                </a:ln>
                <a:solidFill>
                  <a:schemeClr val="tx1"/>
                </a:solidFill>
                <a:effectLst/>
                <a:latin typeface="Bahnschrift SemiBold SemiConden" panose="020B0502040204020203" pitchFamily="34" charset="0"/>
              </a:rPr>
              <a:t>/FacadePage.js</a:t>
            </a:r>
            <a:endParaRPr kumimoji="0" lang="tr-TR" altLang="tr-TR" sz="2400" b="1" i="0" u="none" strike="noStrike" cap="none" normalizeH="0" baseline="0" dirty="0">
              <a:ln>
                <a:noFill/>
              </a:ln>
              <a:solidFill>
                <a:schemeClr val="tx1"/>
              </a:solidFill>
              <a:effectLst/>
              <a:latin typeface="Bahnschrift SemiBold SemiConden" panose="020B0502040204020203" pitchFamily="34" charset="0"/>
            </a:endParaRPr>
          </a:p>
        </p:txBody>
      </p:sp>
    </p:spTree>
    <p:extLst>
      <p:ext uri="{BB962C8B-B14F-4D97-AF65-F5344CB8AC3E}">
        <p14:creationId xmlns:p14="http://schemas.microsoft.com/office/powerpoint/2010/main" val="209629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88CA4F2-6158-B4C4-6F95-1B1A21829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2494455"/>
            <a:ext cx="6644641" cy="4363545"/>
          </a:xfrm>
          <a:prstGeom prst="rect">
            <a:avLst/>
          </a:prstGeom>
        </p:spPr>
      </p:pic>
      <p:pic>
        <p:nvPicPr>
          <p:cNvPr id="7" name="Resim 6">
            <a:extLst>
              <a:ext uri="{FF2B5EF4-FFF2-40B4-BE49-F238E27FC236}">
                <a16:creationId xmlns:a16="http://schemas.microsoft.com/office/drawing/2014/main" id="{B939A5AB-0A9C-5804-A605-989E090F8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0"/>
            <a:ext cx="6644639" cy="2494455"/>
          </a:xfrm>
          <a:prstGeom prst="rect">
            <a:avLst/>
          </a:prstGeom>
        </p:spPr>
      </p:pic>
      <p:sp>
        <p:nvSpPr>
          <p:cNvPr id="8" name="Metin kutusu 7">
            <a:extLst>
              <a:ext uri="{FF2B5EF4-FFF2-40B4-BE49-F238E27FC236}">
                <a16:creationId xmlns:a16="http://schemas.microsoft.com/office/drawing/2014/main" id="{25A18643-3850-682D-30DE-64A187A87F8F}"/>
              </a:ext>
            </a:extLst>
          </p:cNvPr>
          <p:cNvSpPr txBox="1"/>
          <p:nvPr/>
        </p:nvSpPr>
        <p:spPr>
          <a:xfrm>
            <a:off x="6419370" y="489100"/>
            <a:ext cx="6096000"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a:ln>
                  <a:noFill/>
                </a:ln>
                <a:solidFill>
                  <a:schemeClr val="tx1"/>
                </a:solidFill>
                <a:effectLst/>
                <a:latin typeface="Bahnschrift SemiBold SemiConden" panose="020B0502040204020203" pitchFamily="34" charset="0"/>
              </a:rPr>
              <a:t>Proxy Tasarım Kalıbı</a:t>
            </a:r>
          </a:p>
        </p:txBody>
      </p:sp>
      <p:sp>
        <p:nvSpPr>
          <p:cNvPr id="9" name="Metin kutusu 8">
            <a:extLst>
              <a:ext uri="{FF2B5EF4-FFF2-40B4-BE49-F238E27FC236}">
                <a16:creationId xmlns:a16="http://schemas.microsoft.com/office/drawing/2014/main" id="{0E99D222-F4FC-CAB8-540D-3BC6E111B567}"/>
              </a:ext>
            </a:extLst>
          </p:cNvPr>
          <p:cNvSpPr txBox="1"/>
          <p:nvPr/>
        </p:nvSpPr>
        <p:spPr>
          <a:xfrm>
            <a:off x="7349645" y="1501420"/>
            <a:ext cx="4235450" cy="1938992"/>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tr-TR" altLang="tr-TR" sz="2000" i="0" u="none" strike="noStrike" cap="none" normalizeH="0" baseline="0" dirty="0">
                <a:ln>
                  <a:noFill/>
                </a:ln>
                <a:effectLst/>
                <a:latin typeface="Söhne"/>
              </a:rPr>
              <a:t>Bu tasarım kalıbı </a:t>
            </a:r>
            <a:r>
              <a:rPr kumimoji="0" lang="tr-TR" altLang="tr-TR" sz="2000" i="0" u="none" strike="noStrike" cap="none" normalizeH="0" baseline="0" dirty="0" err="1">
                <a:ln>
                  <a:noFill/>
                </a:ln>
                <a:effectLst/>
                <a:latin typeface="Söhne"/>
              </a:rPr>
              <a:t>backend</a:t>
            </a:r>
            <a:r>
              <a:rPr kumimoji="0" lang="tr-TR" altLang="tr-TR" sz="2000" i="0" u="none" strike="noStrike" cap="none" normalizeH="0" baseline="0" dirty="0">
                <a:ln>
                  <a:noFill/>
                </a:ln>
                <a:effectLst/>
                <a:latin typeface="Söhne"/>
              </a:rPr>
              <a:t> üzerinden yapılan </a:t>
            </a:r>
            <a:r>
              <a:rPr kumimoji="0" lang="tr-TR" altLang="tr-TR" sz="2000" i="0" u="none" strike="noStrike" cap="none" normalizeH="0" baseline="0" dirty="0" err="1">
                <a:ln>
                  <a:noFill/>
                </a:ln>
                <a:effectLst/>
                <a:latin typeface="Söhne"/>
              </a:rPr>
              <a:t>işlemer</a:t>
            </a:r>
            <a:r>
              <a:rPr lang="tr-TR" altLang="tr-TR" sz="2000" dirty="0" err="1">
                <a:latin typeface="Söhne"/>
              </a:rPr>
              <a:t>i</a:t>
            </a:r>
            <a:r>
              <a:rPr lang="tr-TR" altLang="tr-TR" sz="2000" dirty="0">
                <a:latin typeface="Söhne"/>
              </a:rPr>
              <a:t> </a:t>
            </a:r>
            <a:r>
              <a:rPr lang="tr-TR" altLang="tr-TR" sz="2000" dirty="0" err="1">
                <a:latin typeface="Söhne"/>
              </a:rPr>
              <a:t>midleware</a:t>
            </a:r>
            <a:r>
              <a:rPr lang="tr-TR" altLang="tr-TR" sz="2000" dirty="0">
                <a:latin typeface="Söhne"/>
              </a:rPr>
              <a:t> olarak denetler. Bizim projemiz için </a:t>
            </a:r>
            <a:r>
              <a:rPr lang="tr-TR" altLang="tr-TR" sz="2000" dirty="0" err="1">
                <a:latin typeface="Söhne"/>
              </a:rPr>
              <a:t>backend</a:t>
            </a:r>
            <a:r>
              <a:rPr lang="tr-TR" altLang="tr-TR" sz="2000" dirty="0">
                <a:latin typeface="Söhne"/>
              </a:rPr>
              <a:t> e yapılan istekler değerlendirilir. Eğer kullanıcının </a:t>
            </a:r>
            <a:r>
              <a:rPr lang="tr-TR" altLang="tr-TR" sz="2000" dirty="0" err="1">
                <a:latin typeface="Söhne"/>
              </a:rPr>
              <a:t>tokeni</a:t>
            </a:r>
            <a:r>
              <a:rPr lang="tr-TR" altLang="tr-TR" sz="2000" dirty="0">
                <a:latin typeface="Söhne"/>
              </a:rPr>
              <a:t> varsa işlem gerçekleştirilir</a:t>
            </a:r>
            <a:endParaRPr kumimoji="0" lang="tr-TR" altLang="tr-TR" sz="2000" i="0" u="none" strike="noStrike" cap="none" normalizeH="0" baseline="0" dirty="0">
              <a:ln>
                <a:noFill/>
              </a:ln>
              <a:effectLst/>
              <a:latin typeface="Söhne"/>
            </a:endParaRPr>
          </a:p>
        </p:txBody>
      </p:sp>
      <p:sp>
        <p:nvSpPr>
          <p:cNvPr id="6" name="Metin kutusu 5">
            <a:extLst>
              <a:ext uri="{FF2B5EF4-FFF2-40B4-BE49-F238E27FC236}">
                <a16:creationId xmlns:a16="http://schemas.microsoft.com/office/drawing/2014/main" id="{25A18643-3850-682D-30DE-64A187A87F8F}"/>
              </a:ext>
            </a:extLst>
          </p:cNvPr>
          <p:cNvSpPr txBox="1"/>
          <p:nvPr/>
        </p:nvSpPr>
        <p:spPr>
          <a:xfrm>
            <a:off x="10197830" y="6293269"/>
            <a:ext cx="2317540" cy="46166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smtClean="0">
                <a:ln>
                  <a:noFill/>
                </a:ln>
                <a:solidFill>
                  <a:schemeClr val="tx1"/>
                </a:solidFill>
                <a:effectLst/>
                <a:latin typeface="Bahnschrift SemiBold SemiConden" panose="020B0502040204020203" pitchFamily="34" charset="0"/>
              </a:rPr>
              <a:t>/Proxy.js</a:t>
            </a:r>
            <a:endParaRPr kumimoji="0" lang="tr-TR" altLang="tr-TR" sz="2400" b="1" i="0" u="none" strike="noStrike" cap="none" normalizeH="0" baseline="0" dirty="0">
              <a:ln>
                <a:noFill/>
              </a:ln>
              <a:solidFill>
                <a:schemeClr val="tx1"/>
              </a:solidFill>
              <a:effectLst/>
              <a:latin typeface="Bahnschrift SemiBold SemiConden" panose="020B0502040204020203" pitchFamily="34" charset="0"/>
            </a:endParaRPr>
          </a:p>
        </p:txBody>
      </p:sp>
    </p:spTree>
    <p:extLst>
      <p:ext uri="{BB962C8B-B14F-4D97-AF65-F5344CB8AC3E}">
        <p14:creationId xmlns:p14="http://schemas.microsoft.com/office/powerpoint/2010/main" val="2405257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F675192-D070-AD01-693C-F86D1BBFB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84746" cy="6858000"/>
          </a:xfrm>
          <a:prstGeom prst="rect">
            <a:avLst/>
          </a:prstGeom>
        </p:spPr>
      </p:pic>
      <p:sp>
        <p:nvSpPr>
          <p:cNvPr id="3" name="Dikdörtgen 2"/>
          <p:cNvSpPr/>
          <p:nvPr/>
        </p:nvSpPr>
        <p:spPr>
          <a:xfrm>
            <a:off x="7214837" y="190048"/>
            <a:ext cx="3371437" cy="707886"/>
          </a:xfrm>
          <a:prstGeom prst="rect">
            <a:avLst/>
          </a:prstGeom>
        </p:spPr>
        <p:txBody>
          <a:bodyPr wrap="none">
            <a:spAutoFit/>
          </a:bodyPr>
          <a:lstStyle/>
          <a:p>
            <a:pPr lvl="0" algn="ctr" eaLnBrk="0" fontAlgn="base" hangingPunct="0">
              <a:spcBef>
                <a:spcPct val="0"/>
              </a:spcBef>
              <a:spcAft>
                <a:spcPct val="0"/>
              </a:spcAft>
            </a:pPr>
            <a:r>
              <a:rPr lang="tr-TR" altLang="tr-TR" sz="4000" b="1" dirty="0" err="1" smtClean="0">
                <a:latin typeface="Bahnschrift SemiBold SemiConden" panose="020B0502040204020203" pitchFamily="34" charset="0"/>
              </a:rPr>
              <a:t>Register</a:t>
            </a:r>
            <a:r>
              <a:rPr lang="tr-TR" altLang="tr-TR" sz="4000" b="1" dirty="0" smtClean="0">
                <a:latin typeface="Bahnschrift SemiBold SemiConden" panose="020B0502040204020203" pitchFamily="34" charset="0"/>
              </a:rPr>
              <a:t> sayfası</a:t>
            </a:r>
            <a:endParaRPr lang="tr-TR" altLang="tr-TR" sz="4000" b="1" dirty="0">
              <a:latin typeface="Bahnschrift SemiBold SemiConden" panose="020B0502040204020203" pitchFamily="34" charset="0"/>
            </a:endParaRPr>
          </a:p>
        </p:txBody>
      </p:sp>
    </p:spTree>
    <p:extLst>
      <p:ext uri="{BB962C8B-B14F-4D97-AF65-F5344CB8AC3E}">
        <p14:creationId xmlns:p14="http://schemas.microsoft.com/office/powerpoint/2010/main" val="3235525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21BE9FAE-98E5-F7D9-B542-6A1A31F74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9160"/>
            <a:ext cx="8824725" cy="5768840"/>
          </a:xfrm>
          <a:prstGeom prst="rect">
            <a:avLst/>
          </a:prstGeom>
        </p:spPr>
      </p:pic>
      <p:pic>
        <p:nvPicPr>
          <p:cNvPr id="4" name="Resim 3">
            <a:extLst>
              <a:ext uri="{FF2B5EF4-FFF2-40B4-BE49-F238E27FC236}">
                <a16:creationId xmlns:a16="http://schemas.microsoft.com/office/drawing/2014/main" id="{7731E65F-0E65-3E06-4924-5C4E2F9A7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8587" y="3243569"/>
            <a:ext cx="4283413" cy="3614431"/>
          </a:xfrm>
          <a:prstGeom prst="rect">
            <a:avLst/>
          </a:prstGeom>
        </p:spPr>
      </p:pic>
    </p:spTree>
    <p:extLst>
      <p:ext uri="{BB962C8B-B14F-4D97-AF65-F5344CB8AC3E}">
        <p14:creationId xmlns:p14="http://schemas.microsoft.com/office/powerpoint/2010/main" val="379332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6D24428-E636-A19B-E47D-8CED8E83B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9459"/>
            <a:ext cx="12192000" cy="5486400"/>
          </a:xfrm>
          <a:prstGeom prst="rect">
            <a:avLst/>
          </a:prstGeom>
        </p:spPr>
      </p:pic>
      <p:sp>
        <p:nvSpPr>
          <p:cNvPr id="3" name="Dikdörtgen 2"/>
          <p:cNvSpPr/>
          <p:nvPr/>
        </p:nvSpPr>
        <p:spPr>
          <a:xfrm>
            <a:off x="4908658" y="326235"/>
            <a:ext cx="1680268" cy="523220"/>
          </a:xfrm>
          <a:prstGeom prst="rect">
            <a:avLst/>
          </a:prstGeom>
        </p:spPr>
        <p:txBody>
          <a:bodyPr wrap="none">
            <a:spAutoFit/>
          </a:bodyPr>
          <a:lstStyle/>
          <a:p>
            <a:pPr lvl="0" algn="ctr" eaLnBrk="0" fontAlgn="base" hangingPunct="0">
              <a:spcBef>
                <a:spcPct val="0"/>
              </a:spcBef>
              <a:spcAft>
                <a:spcPct val="0"/>
              </a:spcAft>
            </a:pPr>
            <a:r>
              <a:rPr lang="tr-TR" altLang="tr-TR" sz="2800" b="1" dirty="0" smtClean="0">
                <a:latin typeface="Bahnschrift SemiBold SemiConden" panose="020B0502040204020203" pitchFamily="34" charset="0"/>
              </a:rPr>
              <a:t>ANASAYFA</a:t>
            </a:r>
            <a:endParaRPr lang="tr-TR" altLang="tr-TR" b="1" dirty="0">
              <a:latin typeface="Bahnschrift SemiBold SemiConden" panose="020B0502040204020203" pitchFamily="34" charset="0"/>
            </a:endParaRPr>
          </a:p>
        </p:txBody>
      </p:sp>
    </p:spTree>
    <p:extLst>
      <p:ext uri="{BB962C8B-B14F-4D97-AF65-F5344CB8AC3E}">
        <p14:creationId xmlns:p14="http://schemas.microsoft.com/office/powerpoint/2010/main" val="130443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3E275239-17C7-2222-A552-D1FDD467A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38" y="0"/>
            <a:ext cx="10445123" cy="6858000"/>
          </a:xfrm>
          <a:prstGeom prst="rect">
            <a:avLst/>
          </a:prstGeom>
        </p:spPr>
      </p:pic>
    </p:spTree>
    <p:extLst>
      <p:ext uri="{BB962C8B-B14F-4D97-AF65-F5344CB8AC3E}">
        <p14:creationId xmlns:p14="http://schemas.microsoft.com/office/powerpoint/2010/main" val="497454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E0477BD7-5D37-1A21-126F-87F2ADD3D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9220"/>
            <a:ext cx="12192000" cy="5478780"/>
          </a:xfrm>
          <a:prstGeom prst="rect">
            <a:avLst/>
          </a:prstGeom>
        </p:spPr>
      </p:pic>
      <p:sp>
        <p:nvSpPr>
          <p:cNvPr id="2" name="Dikdörtgen 1"/>
          <p:cNvSpPr/>
          <p:nvPr/>
        </p:nvSpPr>
        <p:spPr>
          <a:xfrm>
            <a:off x="3812312" y="1009888"/>
            <a:ext cx="3847528" cy="369332"/>
          </a:xfrm>
          <a:prstGeom prst="rect">
            <a:avLst/>
          </a:prstGeom>
        </p:spPr>
        <p:txBody>
          <a:bodyPr wrap="none">
            <a:spAutoFit/>
          </a:bodyPr>
          <a:lstStyle/>
          <a:p>
            <a:pPr lvl="0" algn="ctr" eaLnBrk="0" fontAlgn="base" hangingPunct="0">
              <a:spcBef>
                <a:spcPct val="0"/>
              </a:spcBef>
              <a:spcAft>
                <a:spcPct val="0"/>
              </a:spcAft>
            </a:pPr>
            <a:r>
              <a:rPr lang="tr-TR" altLang="tr-TR" b="1" dirty="0">
                <a:latin typeface="Bahnschrift SemiBold SemiConden" panose="020B0502040204020203" pitchFamily="34" charset="0"/>
              </a:rPr>
              <a:t>Chat </a:t>
            </a:r>
            <a:r>
              <a:rPr lang="tr-TR" altLang="tr-TR" b="1" dirty="0" err="1">
                <a:latin typeface="Bahnschrift SemiBold SemiConden" panose="020B0502040204020203" pitchFamily="34" charset="0"/>
              </a:rPr>
              <a:t>gpt</a:t>
            </a:r>
            <a:r>
              <a:rPr lang="tr-TR" altLang="tr-TR" b="1" dirty="0">
                <a:latin typeface="Bahnschrift SemiBold SemiConden" panose="020B0502040204020203" pitchFamily="34" charset="0"/>
              </a:rPr>
              <a:t> ve yapay zeka </a:t>
            </a:r>
            <a:r>
              <a:rPr lang="tr-TR" altLang="tr-TR" b="1" dirty="0" smtClean="0">
                <a:latin typeface="Bahnschrift SemiBold SemiConden" panose="020B0502040204020203" pitchFamily="34" charset="0"/>
              </a:rPr>
              <a:t>kullanılan </a:t>
            </a:r>
            <a:r>
              <a:rPr lang="tr-TR" altLang="tr-TR" b="1" dirty="0">
                <a:latin typeface="Bahnschrift SemiBold SemiConden" panose="020B0502040204020203" pitchFamily="34" charset="0"/>
              </a:rPr>
              <a:t>sayfa </a:t>
            </a:r>
            <a:endParaRPr lang="tr-TR" altLang="tr-TR" b="1" dirty="0">
              <a:latin typeface="Bahnschrift SemiBold SemiConden" panose="020B0502040204020203" pitchFamily="34" charset="0"/>
            </a:endParaRPr>
          </a:p>
        </p:txBody>
      </p:sp>
      <p:sp>
        <p:nvSpPr>
          <p:cNvPr id="5" name="Dikdörtgen 4"/>
          <p:cNvSpPr/>
          <p:nvPr/>
        </p:nvSpPr>
        <p:spPr>
          <a:xfrm>
            <a:off x="4275580" y="76671"/>
            <a:ext cx="2920992" cy="584775"/>
          </a:xfrm>
          <a:prstGeom prst="rect">
            <a:avLst/>
          </a:prstGeom>
        </p:spPr>
        <p:txBody>
          <a:bodyPr wrap="none">
            <a:spAutoFit/>
          </a:bodyPr>
          <a:lstStyle/>
          <a:p>
            <a:pPr lvl="0" algn="ctr" eaLnBrk="0" fontAlgn="base" hangingPunct="0">
              <a:spcBef>
                <a:spcPct val="0"/>
              </a:spcBef>
              <a:spcAft>
                <a:spcPct val="0"/>
              </a:spcAft>
            </a:pPr>
            <a:r>
              <a:rPr lang="tr-TR" altLang="tr-TR" sz="3200" b="1" dirty="0" err="1" smtClean="0">
                <a:latin typeface="Bahnschrift SemiBold SemiConden" panose="020B0502040204020203" pitchFamily="34" charset="0"/>
              </a:rPr>
              <a:t>Comment</a:t>
            </a:r>
            <a:r>
              <a:rPr lang="tr-TR" altLang="tr-TR" sz="3200" b="1" dirty="0" smtClean="0">
                <a:latin typeface="Bahnschrift SemiBold SemiConden" panose="020B0502040204020203" pitchFamily="34" charset="0"/>
              </a:rPr>
              <a:t> sayfası</a:t>
            </a:r>
            <a:endParaRPr lang="tr-TR" altLang="tr-TR" sz="3200" b="1" dirty="0">
              <a:latin typeface="Bahnschrift SemiBold SemiConden" panose="020B0502040204020203" pitchFamily="34" charset="0"/>
            </a:endParaRPr>
          </a:p>
        </p:txBody>
      </p:sp>
    </p:spTree>
    <p:extLst>
      <p:ext uri="{BB962C8B-B14F-4D97-AF65-F5344CB8AC3E}">
        <p14:creationId xmlns:p14="http://schemas.microsoft.com/office/powerpoint/2010/main" val="228485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25B88CE7-3A62-1D5B-5E56-6FDFE68C2FCB}"/>
              </a:ext>
            </a:extLst>
          </p:cNvPr>
          <p:cNvSpPr txBox="1"/>
          <p:nvPr/>
        </p:nvSpPr>
        <p:spPr>
          <a:xfrm>
            <a:off x="282102" y="726753"/>
            <a:ext cx="11408923" cy="923330"/>
          </a:xfrm>
          <a:prstGeom prst="rect">
            <a:avLst/>
          </a:prstGeom>
          <a:noFill/>
        </p:spPr>
        <p:txBody>
          <a:bodyPr wrap="square">
            <a:spAutoFit/>
          </a:bodyPr>
          <a:lstStyle/>
          <a:p>
            <a:r>
              <a:rPr lang="tr-TR" dirty="0" smtClean="0"/>
              <a:t>Bu </a:t>
            </a:r>
            <a:r>
              <a:rPr lang="tr-TR" dirty="0" err="1" smtClean="0"/>
              <a:t>code</a:t>
            </a:r>
            <a:r>
              <a:rPr lang="tr-TR" dirty="0" smtClean="0"/>
              <a:t> ,yorum </a:t>
            </a:r>
            <a:r>
              <a:rPr lang="tr-TR" dirty="0" err="1" smtClean="0"/>
              <a:t>dataseti</a:t>
            </a:r>
            <a:r>
              <a:rPr lang="tr-TR" dirty="0" smtClean="0"/>
              <a:t> üzerinde </a:t>
            </a:r>
            <a:r>
              <a:rPr lang="tr-TR" dirty="0"/>
              <a:t>duygu analizi yapabilen bir </a:t>
            </a:r>
            <a:r>
              <a:rPr lang="tr-TR" b="1" dirty="0" err="1"/>
              <a:t>Flask</a:t>
            </a:r>
            <a:r>
              <a:rPr lang="tr-TR" dirty="0"/>
              <a:t> </a:t>
            </a:r>
            <a:r>
              <a:rPr lang="tr-TR" dirty="0" err="1"/>
              <a:t>API'si</a:t>
            </a:r>
            <a:r>
              <a:rPr lang="tr-TR" dirty="0"/>
              <a:t> oluşturur. </a:t>
            </a:r>
            <a:r>
              <a:rPr lang="tr-TR" b="1" dirty="0"/>
              <a:t>NLTK</a:t>
            </a:r>
            <a:r>
              <a:rPr lang="tr-TR" dirty="0"/>
              <a:t>, metin işleme için kullanılır. </a:t>
            </a:r>
            <a:r>
              <a:rPr lang="tr-TR" dirty="0" err="1" smtClean="0"/>
              <a:t>dataset</a:t>
            </a:r>
            <a:r>
              <a:rPr lang="tr-TR" dirty="0" smtClean="0"/>
              <a:t> </a:t>
            </a:r>
            <a:r>
              <a:rPr lang="tr-TR" dirty="0"/>
              <a:t>önceden işlenir, </a:t>
            </a:r>
            <a:r>
              <a:rPr lang="tr-TR" dirty="0" smtClean="0"/>
              <a:t>metin </a:t>
            </a:r>
            <a:r>
              <a:rPr lang="tr-TR" dirty="0"/>
              <a:t>küçük harfe dönüştürülür, kelimelere ayrılır, gereksiz kelimeler çıkarılır ve kök biçimlerine indirgenir</a:t>
            </a:r>
            <a:r>
              <a:rPr lang="tr-TR" dirty="0" smtClean="0"/>
              <a:t>.</a:t>
            </a:r>
            <a:endParaRPr lang="tr-TR" dirty="0"/>
          </a:p>
        </p:txBody>
      </p:sp>
      <p:sp>
        <p:nvSpPr>
          <p:cNvPr id="6" name="Metin kutusu 5">
            <a:extLst>
              <a:ext uri="{FF2B5EF4-FFF2-40B4-BE49-F238E27FC236}">
                <a16:creationId xmlns:a16="http://schemas.microsoft.com/office/drawing/2014/main" id="{A5791EF9-D0D2-FF5F-9242-D22379376CD0}"/>
              </a:ext>
            </a:extLst>
          </p:cNvPr>
          <p:cNvSpPr txBox="1"/>
          <p:nvPr/>
        </p:nvSpPr>
        <p:spPr>
          <a:xfrm>
            <a:off x="2477784" y="203533"/>
            <a:ext cx="6096000"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smtClean="0">
                <a:ln>
                  <a:noFill/>
                </a:ln>
                <a:solidFill>
                  <a:schemeClr val="tx1"/>
                </a:solidFill>
                <a:effectLst/>
                <a:latin typeface="Bahnschrift SemiBold SemiConden" panose="020B0502040204020203" pitchFamily="34" charset="0"/>
              </a:rPr>
              <a:t>Yapay zeka </a:t>
            </a:r>
            <a:endParaRPr kumimoji="0" lang="tr-TR" altLang="tr-TR" sz="2800" b="1" i="0" u="none" strike="noStrike" cap="none" normalizeH="0" baseline="0" dirty="0">
              <a:ln>
                <a:noFill/>
              </a:ln>
              <a:solidFill>
                <a:schemeClr val="tx1"/>
              </a:solidFill>
              <a:effectLst/>
              <a:latin typeface="Bahnschrift SemiBold SemiConden" panose="020B0502040204020203" pitchFamily="34" charset="0"/>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964" y="1758922"/>
            <a:ext cx="8126156" cy="4464996"/>
          </a:xfrm>
          <a:prstGeom prst="rect">
            <a:avLst/>
          </a:prstGeom>
        </p:spPr>
      </p:pic>
      <p:sp>
        <p:nvSpPr>
          <p:cNvPr id="7" name="Metin kutusu 6">
            <a:extLst>
              <a:ext uri="{FF2B5EF4-FFF2-40B4-BE49-F238E27FC236}">
                <a16:creationId xmlns:a16="http://schemas.microsoft.com/office/drawing/2014/main" id="{25B88CE7-3A62-1D5B-5E56-6FDFE68C2FCB}"/>
              </a:ext>
            </a:extLst>
          </p:cNvPr>
          <p:cNvSpPr txBox="1"/>
          <p:nvPr/>
        </p:nvSpPr>
        <p:spPr>
          <a:xfrm>
            <a:off x="282102" y="1758922"/>
            <a:ext cx="3274828" cy="4247317"/>
          </a:xfrm>
          <a:prstGeom prst="rect">
            <a:avLst/>
          </a:prstGeom>
          <a:noFill/>
        </p:spPr>
        <p:txBody>
          <a:bodyPr wrap="square">
            <a:spAutoFit/>
          </a:bodyPr>
          <a:lstStyle/>
          <a:p>
            <a:r>
              <a:rPr lang="tr-TR" dirty="0" smtClean="0"/>
              <a:t>Eğitilen</a:t>
            </a:r>
            <a:r>
              <a:rPr lang="tr-TR" b="1" dirty="0" smtClean="0"/>
              <a:t> </a:t>
            </a:r>
            <a:r>
              <a:rPr lang="tr-TR" b="1" dirty="0"/>
              <a:t>SVM </a:t>
            </a:r>
            <a:r>
              <a:rPr lang="tr-TR" dirty="0"/>
              <a:t>modeli, </a:t>
            </a:r>
            <a:r>
              <a:rPr lang="tr-TR" dirty="0" err="1"/>
              <a:t>önişlenmiş</a:t>
            </a:r>
            <a:r>
              <a:rPr lang="tr-TR" dirty="0"/>
              <a:t> metinleri </a:t>
            </a:r>
            <a:r>
              <a:rPr lang="tr-TR" dirty="0" err="1"/>
              <a:t>vektörleştirir</a:t>
            </a:r>
            <a:r>
              <a:rPr lang="tr-TR" dirty="0"/>
              <a:t> ve pozitif veya negatif duygu sınıflarına etiketler. </a:t>
            </a:r>
            <a:endParaRPr lang="tr-TR" dirty="0" smtClean="0"/>
          </a:p>
          <a:p>
            <a:r>
              <a:rPr lang="tr-TR" dirty="0" smtClean="0"/>
              <a:t>Kullanıcıların </a:t>
            </a:r>
            <a:r>
              <a:rPr lang="tr-TR" dirty="0"/>
              <a:t>gönderdiği </a:t>
            </a:r>
            <a:r>
              <a:rPr lang="tr-TR" dirty="0" err="1" smtClean="0"/>
              <a:t>Commentler</a:t>
            </a:r>
            <a:r>
              <a:rPr lang="tr-TR" dirty="0" smtClean="0"/>
              <a:t> </a:t>
            </a:r>
            <a:r>
              <a:rPr lang="tr-TR" dirty="0"/>
              <a:t>çeviri hizmeti olan </a:t>
            </a:r>
            <a:r>
              <a:rPr lang="tr-TR" b="1" dirty="0" err="1"/>
              <a:t>DeepL</a:t>
            </a:r>
            <a:r>
              <a:rPr lang="tr-TR" dirty="0"/>
              <a:t> aracılığıyla </a:t>
            </a:r>
            <a:r>
              <a:rPr lang="tr-TR" dirty="0" err="1"/>
              <a:t>İngilizce'ye</a:t>
            </a:r>
            <a:r>
              <a:rPr lang="tr-TR" dirty="0"/>
              <a:t> çevirir, ardından eğitilmiş modeli kullanarak duygu analizi yapar.</a:t>
            </a:r>
          </a:p>
          <a:p>
            <a:r>
              <a:rPr lang="tr-TR" dirty="0" smtClean="0"/>
              <a:t>gönderilen </a:t>
            </a:r>
            <a:r>
              <a:rPr lang="tr-TR" dirty="0" err="1" smtClean="0"/>
              <a:t>Comment’in</a:t>
            </a:r>
            <a:r>
              <a:rPr lang="tr-TR" dirty="0" smtClean="0"/>
              <a:t> </a:t>
            </a:r>
            <a:r>
              <a:rPr lang="tr-TR" dirty="0"/>
              <a:t>duygusal tonunu belirleyerek </a:t>
            </a:r>
            <a:r>
              <a:rPr lang="tr-TR" dirty="0" smtClean="0"/>
              <a:t>yanıt </a:t>
            </a:r>
            <a:r>
              <a:rPr lang="tr-TR" dirty="0"/>
              <a:t>verir</a:t>
            </a:r>
            <a:r>
              <a:rPr lang="tr-TR" dirty="0" smtClean="0"/>
              <a:t>.</a:t>
            </a:r>
          </a:p>
          <a:p>
            <a:endParaRPr lang="tr-TR" dirty="0"/>
          </a:p>
          <a:p>
            <a:endParaRPr lang="tr-TR" dirty="0" smtClean="0"/>
          </a:p>
          <a:p>
            <a:r>
              <a:rPr lang="tr-TR" dirty="0" smtClean="0"/>
              <a:t>Sonra her post, </a:t>
            </a:r>
            <a:r>
              <a:rPr lang="tr-TR" dirty="0" err="1" smtClean="0"/>
              <a:t>commentleri</a:t>
            </a:r>
            <a:r>
              <a:rPr lang="tr-TR" dirty="0" smtClean="0"/>
              <a:t> göre olumluluk oranı hesaplanır</a:t>
            </a:r>
            <a:endParaRPr lang="tr-TR" dirty="0"/>
          </a:p>
        </p:txBody>
      </p:sp>
    </p:spTree>
    <p:extLst>
      <p:ext uri="{BB962C8B-B14F-4D97-AF65-F5344CB8AC3E}">
        <p14:creationId xmlns:p14="http://schemas.microsoft.com/office/powerpoint/2010/main" val="1299256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B6D79553-8D66-0C41-BF33-C6B8B800C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5314"/>
            <a:ext cx="12192000" cy="5532120"/>
          </a:xfrm>
          <a:prstGeom prst="rect">
            <a:avLst/>
          </a:prstGeom>
        </p:spPr>
      </p:pic>
    </p:spTree>
    <p:extLst>
      <p:ext uri="{BB962C8B-B14F-4D97-AF65-F5344CB8AC3E}">
        <p14:creationId xmlns:p14="http://schemas.microsoft.com/office/powerpoint/2010/main" val="2356267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7D8DCD1-75A8-CFB5-47E0-7BA6334FE561}"/>
              </a:ext>
            </a:extLst>
          </p:cNvPr>
          <p:cNvPicPr>
            <a:picLocks noChangeAspect="1"/>
          </p:cNvPicPr>
          <p:nvPr/>
        </p:nvPicPr>
        <p:blipFill rotWithShape="1">
          <a:blip r:embed="rId2">
            <a:extLst>
              <a:ext uri="{28A0092B-C50C-407E-A947-70E740481C1C}">
                <a14:useLocalDpi xmlns:a14="http://schemas.microsoft.com/office/drawing/2010/main" val="0"/>
              </a:ext>
            </a:extLst>
          </a:blip>
          <a:srcRect l="3845" t="1834" r="874" b="3935"/>
          <a:stretch/>
        </p:blipFill>
        <p:spPr>
          <a:xfrm>
            <a:off x="262647" y="126461"/>
            <a:ext cx="6507804" cy="6498076"/>
          </a:xfrm>
          <a:prstGeom prst="rect">
            <a:avLst/>
          </a:prstGeom>
        </p:spPr>
      </p:pic>
      <p:sp>
        <p:nvSpPr>
          <p:cNvPr id="3" name="Dikdörtgen 2"/>
          <p:cNvSpPr/>
          <p:nvPr/>
        </p:nvSpPr>
        <p:spPr>
          <a:xfrm>
            <a:off x="7538936" y="540244"/>
            <a:ext cx="3876226" cy="1938992"/>
          </a:xfrm>
          <a:prstGeom prst="rect">
            <a:avLst/>
          </a:prstGeom>
        </p:spPr>
        <p:txBody>
          <a:bodyPr wrap="square">
            <a:spAutoFit/>
          </a:bodyPr>
          <a:lstStyle/>
          <a:p>
            <a:pPr lvl="0" algn="ctr" eaLnBrk="0" fontAlgn="base" hangingPunct="0">
              <a:spcBef>
                <a:spcPct val="0"/>
              </a:spcBef>
              <a:spcAft>
                <a:spcPct val="0"/>
              </a:spcAft>
            </a:pPr>
            <a:r>
              <a:rPr lang="tr-TR" altLang="tr-TR" sz="4000" b="1" dirty="0" smtClean="0">
                <a:latin typeface="Bahnschrift SemiBold SemiConden" panose="020B0502040204020203" pitchFamily="34" charset="0"/>
              </a:rPr>
              <a:t>Kullanıcı bilgilerini güncelleme</a:t>
            </a:r>
            <a:endParaRPr lang="tr-TR" altLang="tr-TR" sz="4000" b="1" dirty="0">
              <a:latin typeface="Bahnschrift SemiBold SemiConden" panose="020B0502040204020203" pitchFamily="34" charset="0"/>
            </a:endParaRPr>
          </a:p>
        </p:txBody>
      </p:sp>
    </p:spTree>
    <p:extLst>
      <p:ext uri="{BB962C8B-B14F-4D97-AF65-F5344CB8AC3E}">
        <p14:creationId xmlns:p14="http://schemas.microsoft.com/office/powerpoint/2010/main" val="3677439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BCA7DD6D-31CA-248C-5000-71F07084784F}"/>
              </a:ext>
            </a:extLst>
          </p:cNvPr>
          <p:cNvSpPr txBox="1"/>
          <p:nvPr/>
        </p:nvSpPr>
        <p:spPr>
          <a:xfrm>
            <a:off x="2939570" y="2686200"/>
            <a:ext cx="6096000" cy="1015663"/>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6000" b="1" i="0" u="none" strike="noStrike" cap="none" normalizeH="0" baseline="0" dirty="0">
                <a:ln>
                  <a:noFill/>
                </a:ln>
                <a:solidFill>
                  <a:schemeClr val="tx1"/>
                </a:solidFill>
                <a:effectLst/>
                <a:latin typeface="Bahnschrift SemiBold SemiConden" panose="020B0502040204020203" pitchFamily="34" charset="0"/>
              </a:rPr>
              <a:t>Teşekkürler…</a:t>
            </a:r>
          </a:p>
        </p:txBody>
      </p:sp>
    </p:spTree>
    <p:extLst>
      <p:ext uri="{BB962C8B-B14F-4D97-AF65-F5344CB8AC3E}">
        <p14:creationId xmlns:p14="http://schemas.microsoft.com/office/powerpoint/2010/main" val="2382347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668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C6AE9E40-C9DB-A9D9-D71D-70AA80EC4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967" y="633022"/>
            <a:ext cx="9250066" cy="5591955"/>
          </a:xfrm>
          <a:prstGeom prst="rect">
            <a:avLst/>
          </a:prstGeom>
        </p:spPr>
      </p:pic>
    </p:spTree>
    <p:extLst>
      <p:ext uri="{BB962C8B-B14F-4D97-AF65-F5344CB8AC3E}">
        <p14:creationId xmlns:p14="http://schemas.microsoft.com/office/powerpoint/2010/main" val="666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A7773427-0A9E-F693-5D78-A5184EDD7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283" y="1442667"/>
            <a:ext cx="9021434" cy="5306165"/>
          </a:xfrm>
          <a:prstGeom prst="rect">
            <a:avLst/>
          </a:prstGeom>
        </p:spPr>
      </p:pic>
      <p:sp>
        <p:nvSpPr>
          <p:cNvPr id="5" name="Metin kutusu 4">
            <a:extLst>
              <a:ext uri="{FF2B5EF4-FFF2-40B4-BE49-F238E27FC236}">
                <a16:creationId xmlns:a16="http://schemas.microsoft.com/office/drawing/2014/main" id="{52079064-D97F-27D9-BF2D-9AED2425C33D}"/>
              </a:ext>
            </a:extLst>
          </p:cNvPr>
          <p:cNvSpPr txBox="1"/>
          <p:nvPr/>
        </p:nvSpPr>
        <p:spPr>
          <a:xfrm>
            <a:off x="2809875" y="396359"/>
            <a:ext cx="6096000"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err="1">
                <a:ln>
                  <a:noFill/>
                </a:ln>
                <a:solidFill>
                  <a:schemeClr val="tx1"/>
                </a:solidFill>
                <a:effectLst/>
                <a:latin typeface="Bahnschrift SemiBold SemiConden" panose="020B0502040204020203" pitchFamily="34" charset="0"/>
              </a:rPr>
              <a:t>Use</a:t>
            </a:r>
            <a:r>
              <a:rPr kumimoji="0" lang="tr-TR" altLang="tr-TR" sz="2800" b="1" i="0" u="none" strike="noStrike" cap="none" normalizeH="0" baseline="0" dirty="0">
                <a:ln>
                  <a:noFill/>
                </a:ln>
                <a:solidFill>
                  <a:schemeClr val="tx1"/>
                </a:solidFill>
                <a:effectLst/>
                <a:latin typeface="Bahnschrift SemiBold SemiConden" panose="020B0502040204020203" pitchFamily="34" charset="0"/>
              </a:rPr>
              <a:t> Case Diyagramı</a:t>
            </a:r>
          </a:p>
        </p:txBody>
      </p:sp>
    </p:spTree>
    <p:extLst>
      <p:ext uri="{BB962C8B-B14F-4D97-AF65-F5344CB8AC3E}">
        <p14:creationId xmlns:p14="http://schemas.microsoft.com/office/powerpoint/2010/main" val="135949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3AA4521-C2E6-AEAF-42FC-7FD5A26F5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413" y="1178961"/>
            <a:ext cx="7639861" cy="5599620"/>
          </a:xfrm>
          <a:prstGeom prst="rect">
            <a:avLst/>
          </a:prstGeom>
        </p:spPr>
      </p:pic>
      <p:sp>
        <p:nvSpPr>
          <p:cNvPr id="6" name="Metin kutusu 5">
            <a:extLst>
              <a:ext uri="{FF2B5EF4-FFF2-40B4-BE49-F238E27FC236}">
                <a16:creationId xmlns:a16="http://schemas.microsoft.com/office/drawing/2014/main" id="{172AB6B7-D4EF-5F78-253E-7F6FEFF184E4}"/>
              </a:ext>
            </a:extLst>
          </p:cNvPr>
          <p:cNvSpPr txBox="1"/>
          <p:nvPr/>
        </p:nvSpPr>
        <p:spPr>
          <a:xfrm>
            <a:off x="2961228" y="409576"/>
            <a:ext cx="6096000"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i="0" u="none" strike="noStrike" cap="none" normalizeH="0" baseline="0" dirty="0">
                <a:ln>
                  <a:noFill/>
                </a:ln>
                <a:solidFill>
                  <a:schemeClr val="tx1"/>
                </a:solidFill>
                <a:effectLst/>
                <a:latin typeface="Bahnschrift SemiBold SemiConden" panose="020B0502040204020203" pitchFamily="34" charset="0"/>
              </a:rPr>
              <a:t>Veri Tabanı</a:t>
            </a:r>
          </a:p>
        </p:txBody>
      </p:sp>
    </p:spTree>
    <p:extLst>
      <p:ext uri="{BB962C8B-B14F-4D97-AF65-F5344CB8AC3E}">
        <p14:creationId xmlns:p14="http://schemas.microsoft.com/office/powerpoint/2010/main" val="202623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8C47A82B-1F93-301C-A0AA-8CF1BBDEA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 y="1352550"/>
            <a:ext cx="10401300" cy="5238750"/>
          </a:xfrm>
          <a:prstGeom prst="rect">
            <a:avLst/>
          </a:prstGeom>
        </p:spPr>
      </p:pic>
      <p:sp>
        <p:nvSpPr>
          <p:cNvPr id="5" name="Metin kutusu 4">
            <a:extLst>
              <a:ext uri="{FF2B5EF4-FFF2-40B4-BE49-F238E27FC236}">
                <a16:creationId xmlns:a16="http://schemas.microsoft.com/office/drawing/2014/main" id="{6EDC808D-CEE6-A4D7-F613-78DBC08E831F}"/>
              </a:ext>
            </a:extLst>
          </p:cNvPr>
          <p:cNvSpPr txBox="1"/>
          <p:nvPr/>
        </p:nvSpPr>
        <p:spPr>
          <a:xfrm>
            <a:off x="2743200" y="362345"/>
            <a:ext cx="6096000"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err="1">
                <a:ln>
                  <a:noFill/>
                </a:ln>
                <a:solidFill>
                  <a:schemeClr val="tx1"/>
                </a:solidFill>
                <a:effectLst/>
                <a:latin typeface="Bahnschrift SemiBold SemiConden" panose="020B0502040204020203" pitchFamily="34" charset="0"/>
              </a:rPr>
              <a:t>Observe</a:t>
            </a:r>
            <a:r>
              <a:rPr lang="tr-TR" altLang="tr-TR" sz="2800" b="1" dirty="0" err="1">
                <a:latin typeface="Bahnschrift SemiBold SemiConden" panose="020B0502040204020203" pitchFamily="34" charset="0"/>
              </a:rPr>
              <a:t>r</a:t>
            </a:r>
            <a:r>
              <a:rPr lang="tr-TR" altLang="tr-TR" sz="2800" b="1" dirty="0">
                <a:latin typeface="Bahnschrift SemiBold SemiConden" panose="020B0502040204020203" pitchFamily="34" charset="0"/>
              </a:rPr>
              <a:t> Tasarım Kalıbı Diyagramı</a:t>
            </a:r>
            <a:endParaRPr kumimoji="0" lang="tr-TR" altLang="tr-TR" sz="2800" b="1" i="0" u="none" strike="noStrike" cap="none" normalizeH="0" baseline="0" dirty="0">
              <a:ln>
                <a:noFill/>
              </a:ln>
              <a:solidFill>
                <a:schemeClr val="tx1"/>
              </a:solidFill>
              <a:effectLst/>
              <a:latin typeface="Bahnschrift SemiBold SemiConden" panose="020B0502040204020203" pitchFamily="34" charset="0"/>
            </a:endParaRPr>
          </a:p>
        </p:txBody>
      </p:sp>
    </p:spTree>
    <p:extLst>
      <p:ext uri="{BB962C8B-B14F-4D97-AF65-F5344CB8AC3E}">
        <p14:creationId xmlns:p14="http://schemas.microsoft.com/office/powerpoint/2010/main" val="363735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FA7BCF46-EF1F-1F27-1988-23243BD55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18963" cy="6867914"/>
          </a:xfrm>
          <a:prstGeom prst="rect">
            <a:avLst/>
          </a:prstGeom>
        </p:spPr>
      </p:pic>
      <p:sp>
        <p:nvSpPr>
          <p:cNvPr id="6" name="Metin kutusu 5">
            <a:extLst>
              <a:ext uri="{FF2B5EF4-FFF2-40B4-BE49-F238E27FC236}">
                <a16:creationId xmlns:a16="http://schemas.microsoft.com/office/drawing/2014/main" id="{3CE81342-9E36-97D6-C69F-B2FA09267678}"/>
              </a:ext>
            </a:extLst>
          </p:cNvPr>
          <p:cNvSpPr txBox="1"/>
          <p:nvPr/>
        </p:nvSpPr>
        <p:spPr>
          <a:xfrm>
            <a:off x="5761055" y="320264"/>
            <a:ext cx="6096000"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err="1">
                <a:ln>
                  <a:noFill/>
                </a:ln>
                <a:solidFill>
                  <a:schemeClr val="tx1"/>
                </a:solidFill>
                <a:effectLst/>
                <a:latin typeface="Bahnschrift SemiBold SemiConden" panose="020B0502040204020203" pitchFamily="34" charset="0"/>
              </a:rPr>
              <a:t>Observe</a:t>
            </a:r>
            <a:r>
              <a:rPr lang="tr-TR" altLang="tr-TR" sz="2800" b="1" dirty="0" err="1">
                <a:latin typeface="Bahnschrift SemiBold SemiConden" panose="020B0502040204020203" pitchFamily="34" charset="0"/>
              </a:rPr>
              <a:t>r</a:t>
            </a:r>
            <a:r>
              <a:rPr lang="tr-TR" altLang="tr-TR" sz="2800" b="1" dirty="0">
                <a:latin typeface="Bahnschrift SemiBold SemiConden" panose="020B0502040204020203" pitchFamily="34" charset="0"/>
              </a:rPr>
              <a:t> Tasarım Kalıbı</a:t>
            </a:r>
            <a:endParaRPr kumimoji="0" lang="tr-TR" altLang="tr-TR" sz="2800" b="1" i="0" u="none" strike="noStrike" cap="none" normalizeH="0" baseline="0" dirty="0">
              <a:ln>
                <a:noFill/>
              </a:ln>
              <a:solidFill>
                <a:schemeClr val="tx1"/>
              </a:solidFill>
              <a:effectLst/>
              <a:latin typeface="Bahnschrift SemiBold SemiConden" panose="020B0502040204020203" pitchFamily="34" charset="0"/>
            </a:endParaRPr>
          </a:p>
        </p:txBody>
      </p:sp>
      <p:sp>
        <p:nvSpPr>
          <p:cNvPr id="8" name="Metin kutusu 7">
            <a:extLst>
              <a:ext uri="{FF2B5EF4-FFF2-40B4-BE49-F238E27FC236}">
                <a16:creationId xmlns:a16="http://schemas.microsoft.com/office/drawing/2014/main" id="{8A4D9D74-3484-81D9-74FF-3497E9DF1266}"/>
              </a:ext>
            </a:extLst>
          </p:cNvPr>
          <p:cNvSpPr txBox="1"/>
          <p:nvPr/>
        </p:nvSpPr>
        <p:spPr>
          <a:xfrm>
            <a:off x="6609513" y="1404908"/>
            <a:ext cx="4875754" cy="2862322"/>
          </a:xfrm>
          <a:prstGeom prst="rect">
            <a:avLst/>
          </a:prstGeom>
          <a:noFill/>
        </p:spPr>
        <p:txBody>
          <a:bodyPr wrap="square">
            <a:spAutoFit/>
          </a:bodyPr>
          <a:lstStyle/>
          <a:p>
            <a:pPr algn="l"/>
            <a:r>
              <a:rPr lang="tr-TR" sz="2000" b="0" i="0" dirty="0" err="1">
                <a:effectLst/>
                <a:latin typeface="Söhne"/>
              </a:rPr>
              <a:t>Observer</a:t>
            </a:r>
            <a:r>
              <a:rPr lang="tr-TR" sz="2000" b="0" i="0" dirty="0">
                <a:effectLst/>
                <a:latin typeface="Söhne"/>
              </a:rPr>
              <a:t> tasarım kalıbı, bir nesnenin durumundaki değişiklikleri gözlemcilerine bildirme amacı güder. Bu durum, kodun belirli bir noktada değişiklik yapılmasını gerektiren durumları </a:t>
            </a:r>
            <a:r>
              <a:rPr lang="tr-TR" sz="2000" b="0" i="0" dirty="0" err="1">
                <a:effectLst/>
                <a:latin typeface="Söhne"/>
              </a:rPr>
              <a:t>içerir.Follow</a:t>
            </a:r>
            <a:r>
              <a:rPr lang="tr-TR" sz="2000" b="0" i="0" dirty="0">
                <a:effectLst/>
                <a:latin typeface="Söhne"/>
              </a:rPr>
              <a:t> butonu ve takipçi listesi, kullanıcıların takip durumu değiştikçe güncellenmelidir. </a:t>
            </a:r>
            <a:r>
              <a:rPr lang="tr-TR" sz="2000" b="0" i="0" dirty="0" err="1">
                <a:effectLst/>
                <a:latin typeface="Söhne"/>
              </a:rPr>
              <a:t>Observer</a:t>
            </a:r>
            <a:r>
              <a:rPr lang="tr-TR" sz="2000" b="0" i="0" dirty="0">
                <a:effectLst/>
                <a:latin typeface="Söhne"/>
              </a:rPr>
              <a:t>, bu durum değişikliklerini algılar ve ilgili yerlerde güncelleme yapılmasını sağlar.</a:t>
            </a:r>
          </a:p>
        </p:txBody>
      </p:sp>
      <p:sp>
        <p:nvSpPr>
          <p:cNvPr id="5" name="Metin kutusu 4">
            <a:extLst>
              <a:ext uri="{FF2B5EF4-FFF2-40B4-BE49-F238E27FC236}">
                <a16:creationId xmlns:a16="http://schemas.microsoft.com/office/drawing/2014/main" id="{25A18643-3850-682D-30DE-64A187A87F8F}"/>
              </a:ext>
            </a:extLst>
          </p:cNvPr>
          <p:cNvSpPr txBox="1"/>
          <p:nvPr/>
        </p:nvSpPr>
        <p:spPr>
          <a:xfrm>
            <a:off x="9344596" y="6229856"/>
            <a:ext cx="2740400" cy="46166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chemeClr val="tx1"/>
                </a:solidFill>
                <a:effectLst/>
                <a:latin typeface="Bahnschrift SemiBold SemiConden" panose="020B0502040204020203" pitchFamily="34" charset="0"/>
              </a:rPr>
              <a:t>views</a:t>
            </a:r>
            <a:r>
              <a:rPr kumimoji="0" lang="tr-TR" altLang="tr-TR" sz="2400" b="1" i="0" u="none" strike="noStrike" cap="none" normalizeH="0" baseline="0" dirty="0" smtClean="0">
                <a:ln>
                  <a:noFill/>
                </a:ln>
                <a:solidFill>
                  <a:schemeClr val="tx1"/>
                </a:solidFill>
                <a:effectLst/>
                <a:latin typeface="Bahnschrift SemiBold SemiConden" panose="020B0502040204020203" pitchFamily="34" charset="0"/>
              </a:rPr>
              <a:t>/Follow.js</a:t>
            </a:r>
            <a:endParaRPr kumimoji="0" lang="tr-TR" altLang="tr-TR" sz="2400" b="1" i="0" u="none" strike="noStrike" cap="none" normalizeH="0" baseline="0" dirty="0">
              <a:ln>
                <a:noFill/>
              </a:ln>
              <a:solidFill>
                <a:schemeClr val="tx1"/>
              </a:solidFill>
              <a:effectLst/>
              <a:latin typeface="Bahnschrift SemiBold SemiConden" panose="020B0502040204020203" pitchFamily="34" charset="0"/>
            </a:endParaRPr>
          </a:p>
        </p:txBody>
      </p:sp>
    </p:spTree>
    <p:extLst>
      <p:ext uri="{BB962C8B-B14F-4D97-AF65-F5344CB8AC3E}">
        <p14:creationId xmlns:p14="http://schemas.microsoft.com/office/powerpoint/2010/main" val="175310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B04D1E4-E10E-F2D9-4F9F-2C6221083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181726" cy="6858000"/>
          </a:xfrm>
          <a:prstGeom prst="rect">
            <a:avLst/>
          </a:prstGeom>
        </p:spPr>
      </p:pic>
      <p:sp>
        <p:nvSpPr>
          <p:cNvPr id="5" name="Metin kutusu 4">
            <a:extLst>
              <a:ext uri="{FF2B5EF4-FFF2-40B4-BE49-F238E27FC236}">
                <a16:creationId xmlns:a16="http://schemas.microsoft.com/office/drawing/2014/main" id="{25B88CE7-3A62-1D5B-5E56-6FDFE68C2FCB}"/>
              </a:ext>
            </a:extLst>
          </p:cNvPr>
          <p:cNvSpPr txBox="1"/>
          <p:nvPr/>
        </p:nvSpPr>
        <p:spPr>
          <a:xfrm>
            <a:off x="6391276" y="1683529"/>
            <a:ext cx="5572124" cy="2554545"/>
          </a:xfrm>
          <a:prstGeom prst="rect">
            <a:avLst/>
          </a:prstGeom>
          <a:noFill/>
        </p:spPr>
        <p:txBody>
          <a:bodyPr wrap="square">
            <a:spAutoFit/>
          </a:bodyPr>
          <a:lstStyle/>
          <a:p>
            <a:pPr algn="l"/>
            <a:r>
              <a:rPr lang="tr-TR" sz="2000" b="0" i="0" dirty="0" err="1">
                <a:effectLst/>
                <a:latin typeface="Söhne"/>
              </a:rPr>
              <a:t>Observer</a:t>
            </a:r>
            <a:r>
              <a:rPr lang="tr-TR" sz="2000" b="0" i="0" dirty="0">
                <a:effectLst/>
                <a:latin typeface="Söhne"/>
              </a:rPr>
              <a:t> tasarım kalıbı, bir nesnenin durumundaki değişiklikleri gözlemcilerine bildirme amacı güder. Bu durum, kodun belirli bir noktada değişiklik yapılmasını gerektiren durumları </a:t>
            </a:r>
            <a:r>
              <a:rPr lang="tr-TR" sz="2000" b="0" i="0" dirty="0" err="1">
                <a:effectLst/>
                <a:latin typeface="Söhne"/>
              </a:rPr>
              <a:t>içerir.Follow</a:t>
            </a:r>
            <a:r>
              <a:rPr lang="tr-TR" sz="2000" b="0" i="0" dirty="0">
                <a:effectLst/>
                <a:latin typeface="Söhne"/>
              </a:rPr>
              <a:t> butonu ve takipçi listesi, kullanıcıların takip durumu değiştikçe güncellenmelidir. </a:t>
            </a:r>
            <a:r>
              <a:rPr lang="tr-TR" sz="2000" b="0" i="0" dirty="0" err="1">
                <a:effectLst/>
                <a:latin typeface="Söhne"/>
              </a:rPr>
              <a:t>Observer</a:t>
            </a:r>
            <a:r>
              <a:rPr lang="tr-TR" sz="2000" b="0" i="0" dirty="0">
                <a:effectLst/>
                <a:latin typeface="Söhne"/>
              </a:rPr>
              <a:t>, bu durum değişikliklerini algılar ve ilgili yerlerde güncelleme yapılmasını sağlar.</a:t>
            </a:r>
          </a:p>
        </p:txBody>
      </p:sp>
      <p:sp>
        <p:nvSpPr>
          <p:cNvPr id="6" name="Metin kutusu 5">
            <a:extLst>
              <a:ext uri="{FF2B5EF4-FFF2-40B4-BE49-F238E27FC236}">
                <a16:creationId xmlns:a16="http://schemas.microsoft.com/office/drawing/2014/main" id="{A5791EF9-D0D2-FF5F-9242-D22379376CD0}"/>
              </a:ext>
            </a:extLst>
          </p:cNvPr>
          <p:cNvSpPr txBox="1"/>
          <p:nvPr/>
        </p:nvSpPr>
        <p:spPr>
          <a:xfrm>
            <a:off x="5761055" y="320264"/>
            <a:ext cx="6096000"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err="1">
                <a:ln>
                  <a:noFill/>
                </a:ln>
                <a:solidFill>
                  <a:schemeClr val="tx1"/>
                </a:solidFill>
                <a:effectLst/>
                <a:latin typeface="Bahnschrift SemiBold SemiConden" panose="020B0502040204020203" pitchFamily="34" charset="0"/>
              </a:rPr>
              <a:t>Observe</a:t>
            </a:r>
            <a:r>
              <a:rPr lang="tr-TR" altLang="tr-TR" sz="2800" b="1" dirty="0" err="1">
                <a:latin typeface="Bahnschrift SemiBold SemiConden" panose="020B0502040204020203" pitchFamily="34" charset="0"/>
              </a:rPr>
              <a:t>r</a:t>
            </a:r>
            <a:r>
              <a:rPr lang="tr-TR" altLang="tr-TR" sz="2800" b="1" dirty="0">
                <a:latin typeface="Bahnschrift SemiBold SemiConden" panose="020B0502040204020203" pitchFamily="34" charset="0"/>
              </a:rPr>
              <a:t> Tasarım Kalıbı Devamı</a:t>
            </a:r>
            <a:endParaRPr kumimoji="0" lang="tr-TR" altLang="tr-TR" sz="2800" b="1" i="0" u="none" strike="noStrike" cap="none" normalizeH="0" baseline="0" dirty="0">
              <a:ln>
                <a:noFill/>
              </a:ln>
              <a:solidFill>
                <a:schemeClr val="tx1"/>
              </a:solidFill>
              <a:effectLst/>
              <a:latin typeface="Bahnschrift SemiBold SemiConden" panose="020B0502040204020203" pitchFamily="34" charset="0"/>
            </a:endParaRPr>
          </a:p>
        </p:txBody>
      </p:sp>
      <p:sp>
        <p:nvSpPr>
          <p:cNvPr id="7" name="Metin kutusu 6">
            <a:extLst>
              <a:ext uri="{FF2B5EF4-FFF2-40B4-BE49-F238E27FC236}">
                <a16:creationId xmlns:a16="http://schemas.microsoft.com/office/drawing/2014/main" id="{25A18643-3850-682D-30DE-64A187A87F8F}"/>
              </a:ext>
            </a:extLst>
          </p:cNvPr>
          <p:cNvSpPr txBox="1"/>
          <p:nvPr/>
        </p:nvSpPr>
        <p:spPr>
          <a:xfrm>
            <a:off x="9608365" y="6300195"/>
            <a:ext cx="2740400" cy="46166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chemeClr val="tx1"/>
                </a:solidFill>
                <a:effectLst/>
                <a:latin typeface="Bahnschrift SemiBold SemiConden" panose="020B0502040204020203" pitchFamily="34" charset="0"/>
              </a:rPr>
              <a:t>views</a:t>
            </a:r>
            <a:r>
              <a:rPr kumimoji="0" lang="tr-TR" altLang="tr-TR" sz="2400" b="1" i="0" u="none" strike="noStrike" cap="none" normalizeH="0" baseline="0" dirty="0" smtClean="0">
                <a:ln>
                  <a:noFill/>
                </a:ln>
                <a:solidFill>
                  <a:schemeClr val="tx1"/>
                </a:solidFill>
                <a:effectLst/>
                <a:latin typeface="Bahnschrift SemiBold SemiConden" panose="020B0502040204020203" pitchFamily="34" charset="0"/>
              </a:rPr>
              <a:t>/Follow.js</a:t>
            </a:r>
            <a:endParaRPr kumimoji="0" lang="tr-TR" altLang="tr-TR" sz="2400" b="1" i="0" u="none" strike="noStrike" cap="none" normalizeH="0" baseline="0" dirty="0">
              <a:ln>
                <a:noFill/>
              </a:ln>
              <a:solidFill>
                <a:schemeClr val="tx1"/>
              </a:solidFill>
              <a:effectLst/>
              <a:latin typeface="Bahnschrift SemiBold SemiConden" panose="020B0502040204020203" pitchFamily="34" charset="0"/>
            </a:endParaRPr>
          </a:p>
        </p:txBody>
      </p:sp>
    </p:spTree>
    <p:extLst>
      <p:ext uri="{BB962C8B-B14F-4D97-AF65-F5344CB8AC3E}">
        <p14:creationId xmlns:p14="http://schemas.microsoft.com/office/powerpoint/2010/main" val="356351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A5791EF9-D0D2-FF5F-9242-D22379376CD0}"/>
              </a:ext>
            </a:extLst>
          </p:cNvPr>
          <p:cNvSpPr txBox="1"/>
          <p:nvPr/>
        </p:nvSpPr>
        <p:spPr>
          <a:xfrm>
            <a:off x="4067609" y="152313"/>
            <a:ext cx="4802202" cy="52322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800" b="1" i="0" u="none" strike="noStrike" cap="none" normalizeH="0" baseline="0" dirty="0" err="1">
                <a:ln>
                  <a:noFill/>
                </a:ln>
                <a:solidFill>
                  <a:schemeClr val="tx1"/>
                </a:solidFill>
                <a:effectLst/>
                <a:latin typeface="Bahnschrift SemiBold SemiConden" panose="020B0502040204020203" pitchFamily="34" charset="0"/>
              </a:rPr>
              <a:t>Observe</a:t>
            </a:r>
            <a:r>
              <a:rPr lang="tr-TR" altLang="tr-TR" sz="2800" b="1" dirty="0" err="1">
                <a:latin typeface="Bahnschrift SemiBold SemiConden" panose="020B0502040204020203" pitchFamily="34" charset="0"/>
              </a:rPr>
              <a:t>r</a:t>
            </a:r>
            <a:r>
              <a:rPr lang="tr-TR" altLang="tr-TR" sz="2800" b="1" dirty="0">
                <a:latin typeface="Bahnschrift SemiBold SemiConden" panose="020B0502040204020203" pitchFamily="34" charset="0"/>
              </a:rPr>
              <a:t> Tasarım Kalıbı Devamı</a:t>
            </a:r>
            <a:endParaRPr kumimoji="0" lang="tr-TR" altLang="tr-TR" sz="2800" b="1" i="0" u="none" strike="noStrike" cap="none" normalizeH="0" baseline="0" dirty="0">
              <a:ln>
                <a:noFill/>
              </a:ln>
              <a:solidFill>
                <a:schemeClr val="tx1"/>
              </a:solidFill>
              <a:effectLst/>
              <a:latin typeface="Bahnschrift SemiBold SemiConden" panose="020B0502040204020203" pitchFamily="34" charset="0"/>
            </a:endParaRPr>
          </a:p>
        </p:txBody>
      </p:sp>
      <p:pic>
        <p:nvPicPr>
          <p:cNvPr id="2" name="Resim 1"/>
          <p:cNvPicPr>
            <a:picLocks noChangeAspect="1"/>
          </p:cNvPicPr>
          <p:nvPr/>
        </p:nvPicPr>
        <p:blipFill>
          <a:blip r:embed="rId2"/>
          <a:stretch>
            <a:fillRect/>
          </a:stretch>
        </p:blipFill>
        <p:spPr>
          <a:xfrm>
            <a:off x="0" y="1967581"/>
            <a:ext cx="9011136" cy="4890419"/>
          </a:xfrm>
          <a:prstGeom prst="rect">
            <a:avLst/>
          </a:prstGeom>
        </p:spPr>
      </p:pic>
      <p:sp>
        <p:nvSpPr>
          <p:cNvPr id="4" name="Metin kutusu 3">
            <a:extLst>
              <a:ext uri="{FF2B5EF4-FFF2-40B4-BE49-F238E27FC236}">
                <a16:creationId xmlns:a16="http://schemas.microsoft.com/office/drawing/2014/main" id="{25A18643-3850-682D-30DE-64A187A87F8F}"/>
              </a:ext>
            </a:extLst>
          </p:cNvPr>
          <p:cNvSpPr txBox="1"/>
          <p:nvPr/>
        </p:nvSpPr>
        <p:spPr>
          <a:xfrm>
            <a:off x="9634742" y="6308987"/>
            <a:ext cx="2740400" cy="46166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err="1" smtClean="0">
                <a:ln>
                  <a:noFill/>
                </a:ln>
                <a:solidFill>
                  <a:schemeClr val="tx1"/>
                </a:solidFill>
                <a:effectLst/>
                <a:latin typeface="Bahnschrift SemiBold SemiConden" panose="020B0502040204020203" pitchFamily="34" charset="0"/>
              </a:rPr>
              <a:t>views</a:t>
            </a:r>
            <a:r>
              <a:rPr kumimoji="0" lang="tr-TR" altLang="tr-TR" sz="2400" b="1" i="0" u="none" strike="noStrike" cap="none" normalizeH="0" baseline="0" dirty="0" smtClean="0">
                <a:ln>
                  <a:noFill/>
                </a:ln>
                <a:solidFill>
                  <a:schemeClr val="tx1"/>
                </a:solidFill>
                <a:effectLst/>
                <a:latin typeface="Bahnschrift SemiBold SemiConden" panose="020B0502040204020203" pitchFamily="34" charset="0"/>
              </a:rPr>
              <a:t>/Follow.js</a:t>
            </a:r>
            <a:endParaRPr kumimoji="0" lang="tr-TR" altLang="tr-TR" sz="2400" b="1" i="0" u="none" strike="noStrike" cap="none" normalizeH="0" baseline="0" dirty="0">
              <a:ln>
                <a:noFill/>
              </a:ln>
              <a:solidFill>
                <a:schemeClr val="tx1"/>
              </a:solidFill>
              <a:effectLst/>
              <a:latin typeface="Bahnschrift SemiBold SemiConden" panose="020B0502040204020203" pitchFamily="34" charset="0"/>
            </a:endParaRPr>
          </a:p>
        </p:txBody>
      </p:sp>
    </p:spTree>
    <p:extLst>
      <p:ext uri="{BB962C8B-B14F-4D97-AF65-F5344CB8AC3E}">
        <p14:creationId xmlns:p14="http://schemas.microsoft.com/office/powerpoint/2010/main" val="323614056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546</Words>
  <Application>Microsoft Office PowerPoint</Application>
  <PresentationFormat>Geniş ekran</PresentationFormat>
  <Paragraphs>53</Paragraphs>
  <Slides>25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Arial</vt:lpstr>
      <vt:lpstr>Bahnschrift SemiBold SemiConden</vt:lpstr>
      <vt:lpstr>Calibri</vt:lpstr>
      <vt:lpstr>Calibri Light</vt:lpstr>
      <vt:lpstr>Söhne</vt:lpstr>
      <vt:lpstr>Office Teması</vt:lpstr>
      <vt:lpstr>FinChat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FinChat</dc:title>
  <dc:creator>Hasan Gökhan</dc:creator>
  <cp:lastModifiedBy>Acer</cp:lastModifiedBy>
  <cp:revision>14</cp:revision>
  <dcterms:created xsi:type="dcterms:W3CDTF">2024-01-10T05:06:11Z</dcterms:created>
  <dcterms:modified xsi:type="dcterms:W3CDTF">2024-01-10T18:03:16Z</dcterms:modified>
</cp:coreProperties>
</file>