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7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E498699B-9F6B-46D7-9AA1-6EE194CD7379}" type="datetimeFigureOut">
              <a:rPr lang="en-US" smtClean="0"/>
              <a:t>12/9/2024</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EF218B4-3197-4862-911C-A2D67309322E}" type="slidenum">
              <a:rPr lang="en-US" smtClean="0"/>
              <a:t>‹#›</a:t>
            </a:fld>
            <a:endParaRPr lang="en-US"/>
          </a:p>
        </p:txBody>
      </p:sp>
    </p:spTree>
    <p:extLst>
      <p:ext uri="{BB962C8B-B14F-4D97-AF65-F5344CB8AC3E}">
        <p14:creationId xmlns:p14="http://schemas.microsoft.com/office/powerpoint/2010/main" val="3310575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98699B-9F6B-46D7-9AA1-6EE194CD7379}" type="datetimeFigureOut">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EF218B4-3197-4862-911C-A2D67309322E}" type="slidenum">
              <a:rPr lang="en-US" smtClean="0"/>
              <a:t>‹#›</a:t>
            </a:fld>
            <a:endParaRPr lang="en-US"/>
          </a:p>
        </p:txBody>
      </p:sp>
    </p:spTree>
    <p:extLst>
      <p:ext uri="{BB962C8B-B14F-4D97-AF65-F5344CB8AC3E}">
        <p14:creationId xmlns:p14="http://schemas.microsoft.com/office/powerpoint/2010/main" val="176266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498699B-9F6B-46D7-9AA1-6EE194CD7379}"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EF218B4-3197-4862-911C-A2D67309322E}" type="slidenum">
              <a:rPr lang="en-US" smtClean="0"/>
              <a:t>‹#›</a:t>
            </a:fld>
            <a:endParaRPr lang="en-US"/>
          </a:p>
        </p:txBody>
      </p:sp>
    </p:spTree>
    <p:extLst>
      <p:ext uri="{BB962C8B-B14F-4D97-AF65-F5344CB8AC3E}">
        <p14:creationId xmlns:p14="http://schemas.microsoft.com/office/powerpoint/2010/main" val="26468294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498699B-9F6B-46D7-9AA1-6EE194CD7379}"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EF218B4-3197-4862-911C-A2D67309322E}" type="slidenum">
              <a:rPr lang="en-US" smtClean="0"/>
              <a:t>‹#›</a:t>
            </a:fld>
            <a:endParaRPr lang="en-US"/>
          </a:p>
        </p:txBody>
      </p:sp>
    </p:spTree>
    <p:extLst>
      <p:ext uri="{BB962C8B-B14F-4D97-AF65-F5344CB8AC3E}">
        <p14:creationId xmlns:p14="http://schemas.microsoft.com/office/powerpoint/2010/main" val="24661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98699B-9F6B-46D7-9AA1-6EE194CD7379}"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EF218B4-3197-4862-911C-A2D67309322E}" type="slidenum">
              <a:rPr lang="en-US" smtClean="0"/>
              <a:t>‹#›</a:t>
            </a:fld>
            <a:endParaRPr lang="en-US"/>
          </a:p>
        </p:txBody>
      </p:sp>
    </p:spTree>
    <p:extLst>
      <p:ext uri="{BB962C8B-B14F-4D97-AF65-F5344CB8AC3E}">
        <p14:creationId xmlns:p14="http://schemas.microsoft.com/office/powerpoint/2010/main" val="36114381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498699B-9F6B-46D7-9AA1-6EE194CD7379}" type="datetimeFigureOut">
              <a:rPr lang="en-US" smtClean="0"/>
              <a:t>12/9/2024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F218B4-3197-4862-911C-A2D67309322E}" type="slidenum">
              <a:rPr lang="en-US" smtClean="0"/>
              <a:t>‹#›</a:t>
            </a:fld>
            <a:endParaRPr lang="en-US"/>
          </a:p>
        </p:txBody>
      </p:sp>
    </p:spTree>
    <p:extLst>
      <p:ext uri="{BB962C8B-B14F-4D97-AF65-F5344CB8AC3E}">
        <p14:creationId xmlns:p14="http://schemas.microsoft.com/office/powerpoint/2010/main" val="6910664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498699B-9F6B-46D7-9AA1-6EE194CD7379}" type="datetimeFigureOut">
              <a:rPr lang="en-US" smtClean="0"/>
              <a:t>12/9/2024</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3EF218B4-3197-4862-911C-A2D67309322E}" type="slidenum">
              <a:rPr lang="en-US" smtClean="0"/>
              <a:t>‹#›</a:t>
            </a:fld>
            <a:endParaRPr lang="en-US"/>
          </a:p>
        </p:txBody>
      </p:sp>
    </p:spTree>
    <p:extLst>
      <p:ext uri="{BB962C8B-B14F-4D97-AF65-F5344CB8AC3E}">
        <p14:creationId xmlns:p14="http://schemas.microsoft.com/office/powerpoint/2010/main" val="15533132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E498699B-9F6B-46D7-9AA1-6EE194CD7379}"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F218B4-3197-4862-911C-A2D67309322E}" type="slidenum">
              <a:rPr lang="en-US" smtClean="0"/>
              <a:t>‹#›</a:t>
            </a:fld>
            <a:endParaRPr lang="en-US"/>
          </a:p>
        </p:txBody>
      </p:sp>
    </p:spTree>
    <p:extLst>
      <p:ext uri="{BB962C8B-B14F-4D97-AF65-F5344CB8AC3E}">
        <p14:creationId xmlns:p14="http://schemas.microsoft.com/office/powerpoint/2010/main" val="41396417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E498699B-9F6B-46D7-9AA1-6EE194CD7379}"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EF218B4-3197-4862-911C-A2D67309322E}" type="slidenum">
              <a:rPr lang="en-US" smtClean="0"/>
              <a:t>‹#›</a:t>
            </a:fld>
            <a:endParaRPr lang="en-US"/>
          </a:p>
        </p:txBody>
      </p:sp>
    </p:spTree>
    <p:extLst>
      <p:ext uri="{BB962C8B-B14F-4D97-AF65-F5344CB8AC3E}">
        <p14:creationId xmlns:p14="http://schemas.microsoft.com/office/powerpoint/2010/main" val="3974124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98699B-9F6B-46D7-9AA1-6EE194CD7379}"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F218B4-3197-4862-911C-A2D67309322E}" type="slidenum">
              <a:rPr lang="en-US" smtClean="0"/>
              <a:t>‹#›</a:t>
            </a:fld>
            <a:endParaRPr lang="en-US"/>
          </a:p>
        </p:txBody>
      </p:sp>
    </p:spTree>
    <p:extLst>
      <p:ext uri="{BB962C8B-B14F-4D97-AF65-F5344CB8AC3E}">
        <p14:creationId xmlns:p14="http://schemas.microsoft.com/office/powerpoint/2010/main" val="4196016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98699B-9F6B-46D7-9AA1-6EE194CD7379}"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EF218B4-3197-4862-911C-A2D67309322E}" type="slidenum">
              <a:rPr lang="en-US" smtClean="0"/>
              <a:t>‹#›</a:t>
            </a:fld>
            <a:endParaRPr lang="en-US"/>
          </a:p>
        </p:txBody>
      </p:sp>
    </p:spTree>
    <p:extLst>
      <p:ext uri="{BB962C8B-B14F-4D97-AF65-F5344CB8AC3E}">
        <p14:creationId xmlns:p14="http://schemas.microsoft.com/office/powerpoint/2010/main" val="1347810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498699B-9F6B-46D7-9AA1-6EE194CD7379}" type="datetimeFigureOut">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F218B4-3197-4862-911C-A2D67309322E}" type="slidenum">
              <a:rPr lang="en-US" smtClean="0"/>
              <a:t>‹#›</a:t>
            </a:fld>
            <a:endParaRPr lang="en-US"/>
          </a:p>
        </p:txBody>
      </p:sp>
    </p:spTree>
    <p:extLst>
      <p:ext uri="{BB962C8B-B14F-4D97-AF65-F5344CB8AC3E}">
        <p14:creationId xmlns:p14="http://schemas.microsoft.com/office/powerpoint/2010/main" val="3898101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498699B-9F6B-46D7-9AA1-6EE194CD7379}" type="datetimeFigureOut">
              <a:rPr lang="en-US" smtClean="0"/>
              <a:t>12/9/2024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F218B4-3197-4862-911C-A2D67309322E}" type="slidenum">
              <a:rPr lang="en-US" smtClean="0"/>
              <a:t>‹#›</a:t>
            </a:fld>
            <a:endParaRPr lang="en-US"/>
          </a:p>
        </p:txBody>
      </p:sp>
    </p:spTree>
    <p:extLst>
      <p:ext uri="{BB962C8B-B14F-4D97-AF65-F5344CB8AC3E}">
        <p14:creationId xmlns:p14="http://schemas.microsoft.com/office/powerpoint/2010/main" val="2898817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498699B-9F6B-46D7-9AA1-6EE194CD7379}" type="datetimeFigureOut">
              <a:rPr lang="en-US" smtClean="0"/>
              <a:t>12/9/2024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F218B4-3197-4862-911C-A2D67309322E}" type="slidenum">
              <a:rPr lang="en-US" smtClean="0"/>
              <a:t>‹#›</a:t>
            </a:fld>
            <a:endParaRPr lang="en-US"/>
          </a:p>
        </p:txBody>
      </p:sp>
    </p:spTree>
    <p:extLst>
      <p:ext uri="{BB962C8B-B14F-4D97-AF65-F5344CB8AC3E}">
        <p14:creationId xmlns:p14="http://schemas.microsoft.com/office/powerpoint/2010/main" val="672371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98699B-9F6B-46D7-9AA1-6EE194CD7379}" type="datetimeFigureOut">
              <a:rPr lang="en-US" smtClean="0"/>
              <a:t>12/9/2024</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EF218B4-3197-4862-911C-A2D67309322E}" type="slidenum">
              <a:rPr lang="en-US" smtClean="0"/>
              <a:t>‹#›</a:t>
            </a:fld>
            <a:endParaRPr lang="en-US"/>
          </a:p>
        </p:txBody>
      </p:sp>
    </p:spTree>
    <p:extLst>
      <p:ext uri="{BB962C8B-B14F-4D97-AF65-F5344CB8AC3E}">
        <p14:creationId xmlns:p14="http://schemas.microsoft.com/office/powerpoint/2010/main" val="4055536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98699B-9F6B-46D7-9AA1-6EE194CD7379}" type="datetimeFigureOut">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EF218B4-3197-4862-911C-A2D67309322E}" type="slidenum">
              <a:rPr lang="en-US" smtClean="0"/>
              <a:t>‹#›</a:t>
            </a:fld>
            <a:endParaRPr lang="en-US"/>
          </a:p>
        </p:txBody>
      </p:sp>
    </p:spTree>
    <p:extLst>
      <p:ext uri="{BB962C8B-B14F-4D97-AF65-F5344CB8AC3E}">
        <p14:creationId xmlns:p14="http://schemas.microsoft.com/office/powerpoint/2010/main" val="438314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98699B-9F6B-46D7-9AA1-6EE194CD7379}" type="datetimeFigureOut">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EF218B4-3197-4862-911C-A2D67309322E}" type="slidenum">
              <a:rPr lang="en-US" smtClean="0"/>
              <a:t>‹#›</a:t>
            </a:fld>
            <a:endParaRPr lang="en-US"/>
          </a:p>
        </p:txBody>
      </p:sp>
    </p:spTree>
    <p:extLst>
      <p:ext uri="{BB962C8B-B14F-4D97-AF65-F5344CB8AC3E}">
        <p14:creationId xmlns:p14="http://schemas.microsoft.com/office/powerpoint/2010/main" val="972166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E498699B-9F6B-46D7-9AA1-6EE194CD7379}" type="datetimeFigureOut">
              <a:rPr lang="en-US" smtClean="0"/>
              <a:t>12/9/2024</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3EF218B4-3197-4862-911C-A2D67309322E}" type="slidenum">
              <a:rPr lang="en-US" smtClean="0"/>
              <a:t>‹#›</a:t>
            </a:fld>
            <a:endParaRPr lang="en-US"/>
          </a:p>
        </p:txBody>
      </p:sp>
    </p:spTree>
    <p:extLst>
      <p:ext uri="{BB962C8B-B14F-4D97-AF65-F5344CB8AC3E}">
        <p14:creationId xmlns:p14="http://schemas.microsoft.com/office/powerpoint/2010/main" val="8046846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pixabay.com/en/mathematics-graphic-square-triangle-67319/" TargetMode="External"/><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AA6FB-F895-4F15-B0B0-75B6F805F509}"/>
              </a:ext>
            </a:extLst>
          </p:cNvPr>
          <p:cNvSpPr>
            <a:spLocks noGrp="1"/>
          </p:cNvSpPr>
          <p:nvPr>
            <p:ph type="ctrTitle"/>
          </p:nvPr>
        </p:nvSpPr>
        <p:spPr>
          <a:xfrm>
            <a:off x="3998703" y="1562297"/>
            <a:ext cx="6733465" cy="1655762"/>
          </a:xfrm>
        </p:spPr>
        <p:txBody>
          <a:bodyPr/>
          <a:lstStyle/>
          <a:p>
            <a:r>
              <a:rPr lang="en-US" b="1" dirty="0">
                <a:latin typeface="Times New Roman" panose="02020603050405020304" pitchFamily="18" charset="0"/>
                <a:cs typeface="Times New Roman" panose="02020603050405020304" pitchFamily="18" charset="0"/>
              </a:rPr>
              <a:t>EDGE Final Project</a:t>
            </a:r>
          </a:p>
        </p:txBody>
      </p:sp>
      <p:pic>
        <p:nvPicPr>
          <p:cNvPr id="4" name="Picture 3">
            <a:extLst>
              <a:ext uri="{FF2B5EF4-FFF2-40B4-BE49-F238E27FC236}">
                <a16:creationId xmlns:a16="http://schemas.microsoft.com/office/drawing/2014/main" id="{E8859472-43E5-4F07-B886-E0371C0E5981}"/>
              </a:ext>
            </a:extLst>
          </p:cNvPr>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667016" y="2223834"/>
            <a:ext cx="2231216" cy="1510768"/>
          </a:xfrm>
          <a:prstGeom prst="rect">
            <a:avLst/>
          </a:prstGeom>
        </p:spPr>
      </p:pic>
      <p:sp>
        <p:nvSpPr>
          <p:cNvPr id="10" name="TextBox 9">
            <a:extLst>
              <a:ext uri="{FF2B5EF4-FFF2-40B4-BE49-F238E27FC236}">
                <a16:creationId xmlns:a16="http://schemas.microsoft.com/office/drawing/2014/main" id="{F62E2424-4A1E-47A5-B65C-60BA1FD82FF7}"/>
              </a:ext>
            </a:extLst>
          </p:cNvPr>
          <p:cNvSpPr txBox="1"/>
          <p:nvPr/>
        </p:nvSpPr>
        <p:spPr>
          <a:xfrm>
            <a:off x="3998702" y="3218059"/>
            <a:ext cx="6733465" cy="369332"/>
          </a:xfrm>
          <a:prstGeom prst="rect">
            <a:avLst/>
          </a:prstGeom>
          <a:noFill/>
        </p:spPr>
        <p:txBody>
          <a:bodyPr wrap="square" rtlCol="0">
            <a:spAutoFit/>
          </a:bodyPr>
          <a:lstStyle/>
          <a:p>
            <a:r>
              <a:rPr lang="en-US" dirty="0">
                <a:solidFill>
                  <a:schemeClr val="bg2"/>
                </a:solidFill>
              </a:rPr>
              <a:t>3</a:t>
            </a:r>
            <a:r>
              <a:rPr lang="en-US" baseline="30000" dirty="0">
                <a:solidFill>
                  <a:schemeClr val="bg2"/>
                </a:solidFill>
              </a:rPr>
              <a:t>rd</a:t>
            </a:r>
            <a:r>
              <a:rPr lang="en-US" dirty="0">
                <a:solidFill>
                  <a:schemeClr val="bg2"/>
                </a:solidFill>
              </a:rPr>
              <a:t> December,2024             mujahidul.mi25@gmail.com</a:t>
            </a:r>
          </a:p>
        </p:txBody>
      </p:sp>
    </p:spTree>
    <p:extLst>
      <p:ext uri="{BB962C8B-B14F-4D97-AF65-F5344CB8AC3E}">
        <p14:creationId xmlns:p14="http://schemas.microsoft.com/office/powerpoint/2010/main" val="23454341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0C076FC-27DD-4924-A191-133B1DF8ED6A}"/>
                  </a:ext>
                </a:extLst>
              </p:cNvPr>
              <p:cNvSpPr>
                <a:spLocks noGrp="1"/>
              </p:cNvSpPr>
              <p:nvPr>
                <p:ph idx="1"/>
              </p:nvPr>
            </p:nvSpPr>
            <p:spPr>
              <a:xfrm>
                <a:off x="528320" y="2194560"/>
                <a:ext cx="11206480" cy="4257040"/>
              </a:xfrm>
            </p:spPr>
            <p:txBody>
              <a:bodyPr>
                <a:normAutofit fontScale="92500" lnSpcReduction="20000"/>
              </a:bodyPr>
              <a:lstStyle/>
              <a:p>
                <a:pPr marL="0" marR="0" indent="0">
                  <a:lnSpc>
                    <a:spcPct val="107000"/>
                  </a:lnSpc>
                  <a:spcBef>
                    <a:spcPts val="0"/>
                  </a:spcBef>
                  <a:spcAft>
                    <a:spcPts val="800"/>
                  </a:spcAft>
                  <a:buNone/>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By definition, a derivative is</a:t>
                </a:r>
              </a:p>
              <a:p>
                <a:pPr marL="0" marR="0" indent="0">
                  <a:lnSpc>
                    <a:spcPct val="107000"/>
                  </a:lnSpc>
                  <a:spcBef>
                    <a:spcPts val="0"/>
                  </a:spcBef>
                  <a:spcAft>
                    <a:spcPts val="800"/>
                  </a:spcAft>
                  <a:buNone/>
                </a:pPr>
                <a14:m>
                  <m:oMathPara xmlns:m="http://schemas.openxmlformats.org/officeDocument/2006/math">
                    <m:oMathParaPr>
                      <m:jc m:val="centerGroup"/>
                    </m:oMathParaPr>
                    <m:oMath xmlns:m="http://schemas.openxmlformats.org/officeDocument/2006/math">
                      <m:f>
                        <m:f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i="1">
                              <a:effectLst/>
                              <a:latin typeface="Cambria Math" panose="02040503050406030204" pitchFamily="18" charset="0"/>
                              <a:ea typeface="Calibri" panose="020F0502020204030204" pitchFamily="34" charset="0"/>
                              <a:cs typeface="Times New Roman" panose="02020603050405020304" pitchFamily="18" charset="0"/>
                            </a:rPr>
                            <m:t>𝑑𝑓</m:t>
                          </m:r>
                        </m:num>
                        <m:den>
                          <m:r>
                            <a:rPr lang="en-US" sz="2000" i="1">
                              <a:effectLst/>
                              <a:latin typeface="Cambria Math" panose="02040503050406030204" pitchFamily="18" charset="0"/>
                              <a:ea typeface="Calibri" panose="020F0502020204030204" pitchFamily="34" charset="0"/>
                              <a:cs typeface="Times New Roman" panose="02020603050405020304" pitchFamily="18" charset="0"/>
                            </a:rPr>
                            <m:t>𝑑𝑡</m:t>
                          </m:r>
                        </m:den>
                      </m:f>
                      <m:r>
                        <a:rPr lang="en-US" sz="2000" i="1">
                          <a:effectLst/>
                          <a:latin typeface="Cambria Math" panose="02040503050406030204" pitchFamily="18" charset="0"/>
                          <a:ea typeface="Calibri" panose="020F0502020204030204" pitchFamily="34" charset="0"/>
                          <a:cs typeface="Times New Roman" panose="02020603050405020304" pitchFamily="18" charset="0"/>
                        </a:rPr>
                        <m:t>=</m:t>
                      </m:r>
                      <m:func>
                        <m:func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funcPr>
                        <m:fName>
                          <m:limLow>
                            <m:limLow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limLowPr>
                            <m:e>
                              <m:r>
                                <m:rPr>
                                  <m:sty m:val="p"/>
                                </m:rPr>
                                <a:rPr lang="en-US" sz="2000">
                                  <a:effectLst/>
                                  <a:latin typeface="Cambria Math" panose="02040503050406030204" pitchFamily="18" charset="0"/>
                                  <a:ea typeface="Calibri" panose="020F0502020204030204" pitchFamily="34" charset="0"/>
                                  <a:cs typeface="Times New Roman" panose="02020603050405020304" pitchFamily="18" charset="0"/>
                                </a:rPr>
                                <m:t>lim</m:t>
                              </m:r>
                            </m:e>
                            <m:lim>
                              <m:r>
                                <a:rPr lang="en-US" sz="2000" i="1">
                                  <a:effectLst/>
                                  <a:latin typeface="Cambria Math" panose="02040503050406030204" pitchFamily="18" charset="0"/>
                                  <a:ea typeface="Calibri" panose="020F0502020204030204" pitchFamily="34" charset="0"/>
                                  <a:cs typeface="Times New Roman" panose="02020603050405020304" pitchFamily="18" charset="0"/>
                                </a:rPr>
                                <m:t>𝛿</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𝑡</m:t>
                              </m:r>
                              <m:r>
                                <a:rPr lang="en-US" sz="2000" i="1">
                                  <a:effectLst/>
                                  <a:latin typeface="Cambria Math" panose="02040503050406030204" pitchFamily="18" charset="0"/>
                                  <a:ea typeface="Calibri" panose="020F0502020204030204" pitchFamily="34" charset="0"/>
                                  <a:cs typeface="Times New Roman" panose="02020603050405020304" pitchFamily="18" charset="0"/>
                                </a:rPr>
                                <m:t>→0</m:t>
                              </m:r>
                            </m:lim>
                          </m:limLow>
                        </m:fName>
                        <m:e>
                          <m:sSup>
                            <m:sSup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pPr>
                            <m:e>
                              <m:d>
                                <m:d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dPr>
                                <m:e>
                                  <m:f>
                                    <m:f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i="1">
                                          <a:effectLst/>
                                          <a:latin typeface="Cambria Math" panose="02040503050406030204" pitchFamily="18" charset="0"/>
                                          <a:ea typeface="Calibri" panose="020F0502020204030204" pitchFamily="34" charset="0"/>
                                          <a:cs typeface="Times New Roman" panose="02020603050405020304" pitchFamily="18" charset="0"/>
                                        </a:rPr>
                                        <m:t>𝑓</m:t>
                                      </m:r>
                                      <m:d>
                                        <m:d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𝑥</m:t>
                                          </m:r>
                                          <m:r>
                                            <a:rPr lang="en-US" sz="2000" i="1">
                                              <a:effectLst/>
                                              <a:latin typeface="Cambria Math" panose="02040503050406030204" pitchFamily="18" charset="0"/>
                                              <a:ea typeface="Calibri" panose="020F0502020204030204" pitchFamily="34" charset="0"/>
                                              <a:cs typeface="Times New Roman" panose="02020603050405020304" pitchFamily="18" charset="0"/>
                                            </a:rPr>
                                            <m:t>+</m:t>
                                          </m:r>
                                          <m:r>
                                            <a:rPr lang="en-US" sz="2000" i="1">
                                              <a:effectLst/>
                                              <a:latin typeface="Cambria Math" panose="02040503050406030204" pitchFamily="18" charset="0"/>
                                              <a:ea typeface="Calibri" panose="020F0502020204030204" pitchFamily="34" charset="0"/>
                                              <a:cs typeface="Times New Roman" panose="02020603050405020304" pitchFamily="18" charset="0"/>
                                            </a:rPr>
                                            <m:t>𝛿</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𝑡</m:t>
                                          </m:r>
                                        </m:e>
                                      </m:d>
                                      <m:r>
                                        <a:rPr lang="en-US" sz="2000" i="1">
                                          <a:effectLst/>
                                          <a:latin typeface="Cambria Math" panose="02040503050406030204" pitchFamily="18" charset="0"/>
                                          <a:ea typeface="Calibri" panose="020F0502020204030204" pitchFamily="34" charset="0"/>
                                          <a:cs typeface="Times New Roman" panose="02020603050405020304" pitchFamily="18" charset="0"/>
                                        </a:rPr>
                                        <m:t>−</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𝑓</m:t>
                                      </m:r>
                                      <m:r>
                                        <a:rPr lang="en-US" sz="2000" i="1">
                                          <a:effectLst/>
                                          <a:latin typeface="Cambria Math" panose="02040503050406030204" pitchFamily="18" charset="0"/>
                                          <a:ea typeface="Calibri" panose="020F0502020204030204" pitchFamily="34" charset="0"/>
                                          <a:cs typeface="Times New Roman" panose="02020603050405020304" pitchFamily="18" charset="0"/>
                                        </a:rPr>
                                        <m:t>(</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𝑥</m:t>
                                      </m:r>
                                      <m:r>
                                        <a:rPr lang="en-US" sz="2000" i="1">
                                          <a:effectLst/>
                                          <a:latin typeface="Cambria Math" panose="02040503050406030204" pitchFamily="18" charset="0"/>
                                          <a:ea typeface="Calibri" panose="020F0502020204030204" pitchFamily="34" charset="0"/>
                                          <a:cs typeface="Times New Roman" panose="02020603050405020304" pitchFamily="18" charset="0"/>
                                        </a:rPr>
                                        <m:t>)</m:t>
                                      </m:r>
                                    </m:num>
                                    <m:den>
                                      <m:r>
                                        <a:rPr lang="en-US" sz="2000" i="1">
                                          <a:effectLst/>
                                          <a:latin typeface="Cambria Math" panose="02040503050406030204" pitchFamily="18" charset="0"/>
                                          <a:ea typeface="Calibri" panose="020F0502020204030204" pitchFamily="34" charset="0"/>
                                          <a:cs typeface="Times New Roman" panose="02020603050405020304" pitchFamily="18" charset="0"/>
                                        </a:rPr>
                                        <m:t>𝛿</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𝑡</m:t>
                                      </m:r>
                                    </m:den>
                                  </m:f>
                                </m:e>
                              </m:d>
                            </m:e>
                            <m:sup>
                              <m:r>
                                <a:rPr lang="en-US" sz="2000" i="1">
                                  <a:effectLst/>
                                  <a:latin typeface="Cambria Math" panose="02040503050406030204" pitchFamily="18" charset="0"/>
                                  <a:ea typeface="Calibri" panose="020F0502020204030204" pitchFamily="34" charset="0"/>
                                  <a:cs typeface="Times New Roman" panose="02020603050405020304" pitchFamily="18" charset="0"/>
                                </a:rPr>
                                <m:t>1</m:t>
                              </m:r>
                            </m:sup>
                          </m:sSup>
                        </m:e>
                      </m:func>
                    </m:oMath>
                  </m:oMathPara>
                </a14:m>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Applying this to the first three differential equations we get</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14:m>
                  <m:oMathPara xmlns:m="http://schemas.openxmlformats.org/officeDocument/2006/math">
                    <m:oMathParaPr>
                      <m:jc m:val="centerGroup"/>
                    </m:oMathParaPr>
                    <m:oMath xmlns:m="http://schemas.openxmlformats.org/officeDocument/2006/math">
                      <m:f>
                        <m:f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𝐶</m:t>
                              </m:r>
                              <m:r>
                                <a:rPr lang="en-US" sz="2000" i="1">
                                  <a:effectLst/>
                                  <a:latin typeface="Cambria Math" panose="02040503050406030204" pitchFamily="18" charset="0"/>
                                  <a:ea typeface="Calibri" panose="020F0502020204030204" pitchFamily="34" charset="0"/>
                                  <a:cs typeface="Times New Roman" panose="02020603050405020304" pitchFamily="18" charset="0"/>
                                </a:rPr>
                                <m:t> </m:t>
                              </m:r>
                            </m:sub>
                          </m:sSub>
                          <m:d>
                            <m:d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𝑡</m:t>
                              </m:r>
                              <m:r>
                                <a:rPr lang="en-US" sz="2000" i="1">
                                  <a:effectLst/>
                                  <a:latin typeface="Cambria Math" panose="02040503050406030204" pitchFamily="18" charset="0"/>
                                  <a:ea typeface="Calibri" panose="020F0502020204030204" pitchFamily="34" charset="0"/>
                                  <a:cs typeface="Times New Roman" panose="02020603050405020304" pitchFamily="18" charset="0"/>
                                </a:rPr>
                                <m:t>+</m:t>
                              </m:r>
                              <m:r>
                                <a:rPr lang="en-US" sz="2000" i="1">
                                  <a:effectLst/>
                                  <a:latin typeface="Cambria Math" panose="02040503050406030204" pitchFamily="18" charset="0"/>
                                  <a:ea typeface="Calibri" panose="020F0502020204030204" pitchFamily="34" charset="0"/>
                                  <a:cs typeface="Times New Roman" panose="02020603050405020304" pitchFamily="18" charset="0"/>
                                </a:rPr>
                                <m:t>𝛿</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𝑡</m:t>
                              </m:r>
                            </m:e>
                          </m:d>
                          <m:r>
                            <a:rPr lang="en-US"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𝐶</m:t>
                              </m:r>
                            </m:sub>
                          </m:sSub>
                          <m:r>
                            <a:rPr lang="en-US" sz="2000" i="1">
                              <a:effectLst/>
                              <a:latin typeface="Cambria Math" panose="02040503050406030204" pitchFamily="18" charset="0"/>
                              <a:ea typeface="Calibri" panose="020F0502020204030204" pitchFamily="34" charset="0"/>
                              <a:cs typeface="Times New Roman" panose="02020603050405020304" pitchFamily="18" charset="0"/>
                            </a:rPr>
                            <m:t>(</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𝑡</m:t>
                          </m:r>
                          <m:r>
                            <a:rPr lang="en-US" sz="2000" i="1">
                              <a:effectLst/>
                              <a:latin typeface="Cambria Math" panose="02040503050406030204" pitchFamily="18" charset="0"/>
                              <a:ea typeface="Calibri" panose="020F0502020204030204" pitchFamily="34" charset="0"/>
                              <a:cs typeface="Times New Roman" panose="02020603050405020304" pitchFamily="18" charset="0"/>
                            </a:rPr>
                            <m:t>)</m:t>
                          </m:r>
                        </m:num>
                        <m:den>
                          <m:r>
                            <a:rPr lang="en-US" sz="2000" i="1">
                              <a:effectLst/>
                              <a:latin typeface="Cambria Math" panose="02040503050406030204" pitchFamily="18" charset="0"/>
                              <a:ea typeface="Calibri" panose="020F0502020204030204" pitchFamily="34" charset="0"/>
                              <a:cs typeface="Times New Roman" panose="02020603050405020304" pitchFamily="18" charset="0"/>
                            </a:rPr>
                            <m:t>𝛿</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𝑡</m:t>
                          </m:r>
                        </m:den>
                      </m:f>
                      <m:r>
                        <a:rPr lang="en-US"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𝜆</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𝐵</m:t>
                          </m:r>
                        </m:sub>
                      </m:sSub>
                      <m:sSub>
                        <m:sSub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𝐵</m:t>
                          </m:r>
                          <m:r>
                            <a:rPr lang="en-US" sz="2000" i="1">
                              <a:effectLst/>
                              <a:latin typeface="Cambria Math" panose="02040503050406030204" pitchFamily="18" charset="0"/>
                              <a:ea typeface="Calibri" panose="020F0502020204030204" pitchFamily="34" charset="0"/>
                              <a:cs typeface="Times New Roman" panose="02020603050405020304" pitchFamily="18" charset="0"/>
                            </a:rPr>
                            <m:t> </m:t>
                          </m:r>
                        </m:sub>
                      </m:sSub>
                      <m:r>
                        <a:rPr lang="en-US" sz="2000" i="1">
                          <a:effectLst/>
                          <a:latin typeface="Cambria Math" panose="02040503050406030204" pitchFamily="18" charset="0"/>
                          <a:ea typeface="Calibri" panose="020F0502020204030204" pitchFamily="34" charset="0"/>
                          <a:cs typeface="Times New Roman" panose="02020603050405020304" pitchFamily="18" charset="0"/>
                        </a:rPr>
                        <m:t>(</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𝑡</m:t>
                      </m:r>
                      <m:r>
                        <a:rPr lang="en-US" sz="2000" i="1">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After re-arranging we find,</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14:m>
                  <m:oMathPara xmlns:m="http://schemas.openxmlformats.org/officeDocument/2006/math">
                    <m:oMathParaPr>
                      <m:jc m:val="centerGroup"/>
                    </m:oMathParaPr>
                    <m:oMath xmlns:m="http://schemas.openxmlformats.org/officeDocument/2006/math">
                      <m:sSub>
                        <m:sSub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𝑁</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𝐶</m:t>
                          </m:r>
                        </m:sub>
                      </m:sSub>
                      <m:d>
                        <m:d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𝑡</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𝛿</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𝑡</m:t>
                          </m:r>
                        </m:e>
                      </m:d>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𝜆</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𝐶</m:t>
                          </m:r>
                        </m:sub>
                      </m:sSub>
                      <m:sSub>
                        <m:sSub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𝑁</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𝐶</m:t>
                          </m:r>
                        </m:sub>
                      </m:sSub>
                      <m:d>
                        <m:d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𝑡</m:t>
                          </m:r>
                        </m:e>
                      </m:d>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𝛿</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𝑡</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𝑁</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𝐶</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𝑡</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It is to be noted that three different values of were considered, 1 hour, 0.5 hours and 0.25 hours and their impacts on the model were mainly in increasing the granularity of the different curves.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mc:Choice>
        <mc:Fallback>
          <p:sp>
            <p:nvSpPr>
              <p:cNvPr id="3" name="Content Placeholder 2">
                <a:extLst>
                  <a:ext uri="{FF2B5EF4-FFF2-40B4-BE49-F238E27FC236}">
                    <a16:creationId xmlns:a16="http://schemas.microsoft.com/office/drawing/2014/main" id="{D0C076FC-27DD-4924-A191-133B1DF8ED6A}"/>
                  </a:ext>
                </a:extLst>
              </p:cNvPr>
              <p:cNvSpPr>
                <a:spLocks noGrp="1" noRot="1" noChangeAspect="1" noMove="1" noResize="1" noEditPoints="1" noAdjustHandles="1" noChangeArrowheads="1" noChangeShapeType="1" noTextEdit="1"/>
              </p:cNvSpPr>
              <p:nvPr>
                <p:ph idx="1"/>
              </p:nvPr>
            </p:nvSpPr>
            <p:spPr>
              <a:xfrm>
                <a:off x="528320" y="2194560"/>
                <a:ext cx="11206480" cy="4257040"/>
              </a:xfrm>
              <a:blipFill>
                <a:blip r:embed="rId2"/>
                <a:stretch>
                  <a:fillRect l="-544" t="-1576" r="-490"/>
                </a:stretch>
              </a:blipFill>
            </p:spPr>
            <p:txBody>
              <a:bodyPr/>
              <a:lstStyle/>
              <a:p>
                <a:r>
                  <a:rPr lang="en-US">
                    <a:noFill/>
                  </a:rPr>
                  <a:t> </a:t>
                </a:r>
              </a:p>
            </p:txBody>
          </p:sp>
        </mc:Fallback>
      </mc:AlternateContent>
    </p:spTree>
    <p:extLst>
      <p:ext uri="{BB962C8B-B14F-4D97-AF65-F5344CB8AC3E}">
        <p14:creationId xmlns:p14="http://schemas.microsoft.com/office/powerpoint/2010/main" val="125405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5A6B4-10FD-459C-BFBC-2304892ADBE9}"/>
              </a:ext>
            </a:extLst>
          </p:cNvPr>
          <p:cNvSpPr>
            <a:spLocks noGrp="1"/>
          </p:cNvSpPr>
          <p:nvPr>
            <p:ph type="title"/>
          </p:nvPr>
        </p:nvSpPr>
        <p:spPr>
          <a:xfrm>
            <a:off x="1187076" y="955040"/>
            <a:ext cx="8761413" cy="1648460"/>
          </a:xfrm>
        </p:spPr>
        <p:txBody>
          <a:bodyPr/>
          <a:lstStyle/>
          <a:p>
            <a:pPr marL="0" marR="0" algn="ctr">
              <a:lnSpc>
                <a:spcPct val="107000"/>
              </a:lnSpc>
              <a:spcBef>
                <a:spcPts val="200"/>
              </a:spcBef>
              <a:spcAft>
                <a:spcPts val="0"/>
              </a:spcAft>
            </a:pPr>
            <a:r>
              <a:rPr lang="en-US" sz="40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Final Discussion</a:t>
            </a:r>
            <a:br>
              <a:rPr lang="en-US" sz="3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CBEE8421-1EAE-45C5-A25E-48166599D54B}"/>
              </a:ext>
            </a:extLst>
          </p:cNvPr>
          <p:cNvSpPr>
            <a:spLocks noGrp="1"/>
          </p:cNvSpPr>
          <p:nvPr>
            <p:ph idx="1"/>
          </p:nvPr>
        </p:nvSpPr>
        <p:spPr>
          <a:xfrm>
            <a:off x="477520" y="2603500"/>
            <a:ext cx="11226800" cy="3416300"/>
          </a:xfrm>
        </p:spPr>
        <p:txBody>
          <a:bodyPr>
            <a:normAutofit lnSpcReduction="10000"/>
          </a:bodyPr>
          <a:lstStyle/>
          <a:p>
            <a:pPr marL="0" marR="0" indent="0" algn="just">
              <a:lnSpc>
                <a:spcPct val="107000"/>
              </a:lnSpc>
              <a:spcBef>
                <a:spcPts val="0"/>
              </a:spcBef>
              <a:spcAft>
                <a:spcPts val="800"/>
              </a:spcAft>
              <a:buNone/>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key observation is that in our world there are not two but three main kinds of reality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Halmos</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1980). Mind and matter are familiar. But they do not help with our puzzle, because mathematical objects are not material, and they are not mental, in the sense of being part of anyone's private subjectivity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Kemeny</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1959). But they are not the only things that are neither mind nor matter (Hersh, 1998).</a:t>
            </a:r>
          </a:p>
          <a:p>
            <a:pPr marL="0" indent="0">
              <a:buNone/>
            </a:pPr>
            <a:r>
              <a:rPr lang="en-US" sz="2800" b="1" dirty="0">
                <a:latin typeface="Times New Roman" panose="02020603050405020304" pitchFamily="18" charset="0"/>
                <a:cs typeface="Times New Roman" panose="02020603050405020304" pitchFamily="18" charset="0"/>
              </a:rPr>
              <a:t>References</a:t>
            </a:r>
          </a:p>
          <a:p>
            <a:r>
              <a:rPr lang="en-US" sz="2000" dirty="0" err="1">
                <a:latin typeface="Times New Roman" panose="02020603050405020304" pitchFamily="18" charset="0"/>
                <a:cs typeface="Times New Roman" panose="02020603050405020304" pitchFamily="18" charset="0"/>
              </a:rPr>
              <a:t>Halmos</a:t>
            </a:r>
            <a:r>
              <a:rPr lang="en-US" sz="2000" dirty="0">
                <a:latin typeface="Times New Roman" panose="02020603050405020304" pitchFamily="18" charset="0"/>
                <a:cs typeface="Times New Roman" panose="02020603050405020304" pitchFamily="18" charset="0"/>
              </a:rPr>
              <a:t>, P. R. (1980). The Heart of Mathematics. The American Mathematical Monthly.</a:t>
            </a:r>
          </a:p>
          <a:p>
            <a:r>
              <a:rPr lang="en-US" sz="2000" dirty="0">
                <a:latin typeface="Times New Roman" panose="02020603050405020304" pitchFamily="18" charset="0"/>
                <a:cs typeface="Times New Roman" panose="02020603050405020304" pitchFamily="18" charset="0"/>
              </a:rPr>
              <a:t>Hersh, R. ( 1998). What is Mathematics, Really? </a:t>
            </a:r>
            <a:r>
              <a:rPr lang="en-US" sz="2000" dirty="0" err="1">
                <a:latin typeface="Times New Roman" panose="02020603050405020304" pitchFamily="18" charset="0"/>
                <a:cs typeface="Times New Roman" panose="02020603050405020304" pitchFamily="18" charset="0"/>
              </a:rPr>
              <a:t>Mitteilungen</a:t>
            </a:r>
            <a:r>
              <a:rPr lang="en-US" sz="2000" dirty="0">
                <a:latin typeface="Times New Roman" panose="02020603050405020304" pitchFamily="18" charset="0"/>
                <a:cs typeface="Times New Roman" panose="02020603050405020304" pitchFamily="18" charset="0"/>
              </a:rPr>
              <a:t> der </a:t>
            </a:r>
            <a:r>
              <a:rPr lang="en-US" sz="2000" dirty="0" err="1">
                <a:latin typeface="Times New Roman" panose="02020603050405020304" pitchFamily="18" charset="0"/>
                <a:cs typeface="Times New Roman" panose="02020603050405020304" pitchFamily="18" charset="0"/>
              </a:rPr>
              <a:t>Deutschen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Mathematiker-Vereinigung</a:t>
            </a:r>
            <a:r>
              <a:rPr lang="en-US" sz="2000" dirty="0">
                <a:latin typeface="Times New Roman" panose="02020603050405020304" pitchFamily="18" charset="0"/>
                <a:cs typeface="Times New Roman" panose="02020603050405020304" pitchFamily="18" charset="0"/>
              </a:rPr>
              <a:t>.</a:t>
            </a:r>
          </a:p>
          <a:p>
            <a:r>
              <a:rPr lang="en-US" sz="2000" dirty="0" err="1">
                <a:latin typeface="Times New Roman" panose="02020603050405020304" pitchFamily="18" charset="0"/>
                <a:cs typeface="Times New Roman" panose="02020603050405020304" pitchFamily="18" charset="0"/>
              </a:rPr>
              <a:t>Kemeny</a:t>
            </a:r>
            <a:r>
              <a:rPr lang="en-US" sz="2000" dirty="0">
                <a:latin typeface="Times New Roman" panose="02020603050405020304" pitchFamily="18" charset="0"/>
                <a:cs typeface="Times New Roman" panose="02020603050405020304" pitchFamily="18" charset="0"/>
              </a:rPr>
              <a:t>, J. G. (1959). Mathematics without Numbers. Daedalus 88, no. 4 .</a:t>
            </a:r>
          </a:p>
          <a:p>
            <a:endParaRPr lang="en-US" sz="20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897050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B52E9-EC4B-46C9-B16A-9D6365AA80A6}"/>
              </a:ext>
            </a:extLst>
          </p:cNvPr>
          <p:cNvSpPr>
            <a:spLocks noGrp="1"/>
          </p:cNvSpPr>
          <p:nvPr>
            <p:ph type="title"/>
          </p:nvPr>
        </p:nvSpPr>
        <p:spPr>
          <a:xfrm>
            <a:off x="1154954" y="1330960"/>
            <a:ext cx="8761413" cy="772160"/>
          </a:xfrm>
        </p:spPr>
        <p:txBody>
          <a:bodyPr/>
          <a:lstStyle/>
          <a:p>
            <a:pPr marL="0" marR="0" algn="ctr">
              <a:lnSpc>
                <a:spcPct val="107000"/>
              </a:lnSpc>
              <a:spcBef>
                <a:spcPts val="200"/>
              </a:spcBef>
              <a:spcAft>
                <a:spcPts val="0"/>
              </a:spcAft>
            </a:pPr>
            <a:r>
              <a:rPr lang="en-US" sz="40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Conclusion</a:t>
            </a:r>
            <a:br>
              <a:rPr lang="en-US" sz="4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lang="en-US" sz="4000" dirty="0"/>
          </a:p>
        </p:txBody>
      </p:sp>
      <p:sp>
        <p:nvSpPr>
          <p:cNvPr id="3" name="Content Placeholder 2">
            <a:extLst>
              <a:ext uri="{FF2B5EF4-FFF2-40B4-BE49-F238E27FC236}">
                <a16:creationId xmlns:a16="http://schemas.microsoft.com/office/drawing/2014/main" id="{74A1DAF0-0A4D-4DCB-AEF3-839AA6619277}"/>
              </a:ext>
            </a:extLst>
          </p:cNvPr>
          <p:cNvSpPr>
            <a:spLocks noGrp="1"/>
          </p:cNvSpPr>
          <p:nvPr>
            <p:ph idx="1"/>
          </p:nvPr>
        </p:nvSpPr>
        <p:spPr>
          <a:xfrm>
            <a:off x="467360" y="2908300"/>
            <a:ext cx="11084560" cy="2476500"/>
          </a:xfrm>
        </p:spPr>
        <p:txBody>
          <a:bodyPr/>
          <a:lstStyle/>
          <a:p>
            <a:pPr marL="0" marR="0" indent="0" algn="just">
              <a:lnSpc>
                <a:spcPct val="107000"/>
              </a:lnSpc>
              <a:spcBef>
                <a:spcPts val="0"/>
              </a:spcBef>
              <a:spcAft>
                <a:spcPts val="800"/>
              </a:spcAft>
              <a:buNone/>
              <a:tabLst>
                <a:tab pos="185420"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Differential equations are vital in science and engineering, serving as essential tools for modeling and solving real-world problems like population dynamics, heat transfer, and mechanical systems. They bridge theoretical science and practical applications, enabling the analysis of complex systems across disciplines. With advances in computational tools, their impact continues to grow, driving innovation in areas such as climate modeling, quantum mechanics, and modern technology. This study highlights their importance and versatility in understanding and solving dynamic challenges.</a:t>
            </a:r>
          </a:p>
          <a:p>
            <a:endParaRPr lang="en-US" dirty="0"/>
          </a:p>
        </p:txBody>
      </p:sp>
    </p:spTree>
    <p:extLst>
      <p:ext uri="{BB962C8B-B14F-4D97-AF65-F5344CB8AC3E}">
        <p14:creationId xmlns:p14="http://schemas.microsoft.com/office/powerpoint/2010/main" val="91870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9DF4F-4550-46B7-9432-B9795179620B}"/>
              </a:ext>
            </a:extLst>
          </p:cNvPr>
          <p:cNvSpPr>
            <a:spLocks noGrp="1"/>
          </p:cNvSpPr>
          <p:nvPr>
            <p:ph type="title"/>
          </p:nvPr>
        </p:nvSpPr>
        <p:spPr>
          <a:xfrm>
            <a:off x="1280082" y="1222407"/>
            <a:ext cx="8761413" cy="1597793"/>
          </a:xfrm>
        </p:spPr>
        <p:txBody>
          <a:bodyPr>
            <a:noAutofit/>
          </a:bodyPr>
          <a:lstStyle/>
          <a:p>
            <a:pPr marL="0" marR="0" algn="ctr">
              <a:lnSpc>
                <a:spcPct val="107000"/>
              </a:lnSpc>
              <a:spcBef>
                <a:spcPts val="1200"/>
              </a:spcBef>
              <a:spcAft>
                <a:spcPts val="0"/>
              </a:spcAft>
            </a:pPr>
            <a:r>
              <a:rPr lang="en-US" sz="6000" b="1"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Project Title</a:t>
            </a:r>
            <a:br>
              <a:rPr lang="en-US" sz="60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lang="en-US" sz="6000" dirty="0"/>
          </a:p>
        </p:txBody>
      </p:sp>
      <p:sp>
        <p:nvSpPr>
          <p:cNvPr id="3" name="Content Placeholder 2">
            <a:extLst>
              <a:ext uri="{FF2B5EF4-FFF2-40B4-BE49-F238E27FC236}">
                <a16:creationId xmlns:a16="http://schemas.microsoft.com/office/drawing/2014/main" id="{AF8D9514-A911-42CF-81AA-60C0B3BF6094}"/>
              </a:ext>
            </a:extLst>
          </p:cNvPr>
          <p:cNvSpPr>
            <a:spLocks noGrp="1"/>
          </p:cNvSpPr>
          <p:nvPr>
            <p:ph idx="1"/>
          </p:nvPr>
        </p:nvSpPr>
        <p:spPr>
          <a:xfrm>
            <a:off x="528320" y="3205215"/>
            <a:ext cx="11125200" cy="1665171"/>
          </a:xfrm>
        </p:spPr>
        <p:txBody>
          <a:bodyPr/>
          <a:lstStyle/>
          <a:p>
            <a:pPr marL="0" marR="0" indent="0" algn="ctr">
              <a:lnSpc>
                <a:spcPct val="107000"/>
              </a:lnSpc>
              <a:spcBef>
                <a:spcPts val="0"/>
              </a:spcBef>
              <a:spcAft>
                <a:spcPts val="800"/>
              </a:spcAft>
              <a:buNone/>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Investigating the application of differential equations in Science and Engineering.</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735958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B72A0-4FE3-41D1-AD68-32A1493A339C}"/>
              </a:ext>
            </a:extLst>
          </p:cNvPr>
          <p:cNvSpPr>
            <a:spLocks noGrp="1"/>
          </p:cNvSpPr>
          <p:nvPr>
            <p:ph type="title"/>
          </p:nvPr>
        </p:nvSpPr>
        <p:spPr>
          <a:xfrm>
            <a:off x="1154954" y="635266"/>
            <a:ext cx="8761413" cy="1771050"/>
          </a:xfrm>
        </p:spPr>
        <p:txBody>
          <a:bodyPr/>
          <a:lstStyle/>
          <a:p>
            <a:pPr marL="0" marR="0" algn="ctr">
              <a:lnSpc>
                <a:spcPct val="107000"/>
              </a:lnSpc>
              <a:spcBef>
                <a:spcPts val="1200"/>
              </a:spcBef>
              <a:spcAft>
                <a:spcPts val="0"/>
              </a:spcAft>
            </a:pPr>
            <a:r>
              <a:rPr lang="en-US" sz="6000" b="1"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Abstract</a:t>
            </a:r>
            <a:br>
              <a:rPr lang="en-US" sz="3600" b="1"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lang="en-US" dirty="0">
              <a:solidFill>
                <a:schemeClr val="bg1"/>
              </a:solidFill>
            </a:endParaRPr>
          </a:p>
        </p:txBody>
      </p:sp>
      <p:sp>
        <p:nvSpPr>
          <p:cNvPr id="3" name="Content Placeholder 2">
            <a:extLst>
              <a:ext uri="{FF2B5EF4-FFF2-40B4-BE49-F238E27FC236}">
                <a16:creationId xmlns:a16="http://schemas.microsoft.com/office/drawing/2014/main" id="{9C7A74E5-28B6-4A29-8672-7B6DC1E5F266}"/>
              </a:ext>
            </a:extLst>
          </p:cNvPr>
          <p:cNvSpPr>
            <a:spLocks noGrp="1"/>
          </p:cNvSpPr>
          <p:nvPr>
            <p:ph idx="1"/>
          </p:nvPr>
        </p:nvSpPr>
        <p:spPr>
          <a:xfrm>
            <a:off x="1154954" y="2603499"/>
            <a:ext cx="10048852" cy="3912803"/>
          </a:xfrm>
        </p:spPr>
        <p:txBody>
          <a:bodyPr>
            <a:normAutofit lnSpcReduction="10000"/>
          </a:bodyPr>
          <a:lstStyle/>
          <a:p>
            <a:pPr marL="0" marR="0" algn="just">
              <a:lnSpc>
                <a:spcPct val="107000"/>
              </a:lnSpc>
              <a:spcBef>
                <a:spcPts val="0"/>
              </a:spcBef>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This project explores the pivotal role of differential equations in the fields of science and engineering, emphasizing their utility in modeling, analyzing, and solving real-world problems. Differential equations serve as fundamental tools for describing dynamic systems, enabling the prediction of natural phenomena and the design of engineering solutions. The project investigates key applications across diverse disciplines, including physics, biology, chemistry, and engineering domains such as structural mechanics, fluid dynamics, and electrical circuits. Case studies will be presented to illustrate how differential equations are used to model processes like heat conduction, population dynamics, and electromagnetic wave propagation. Advanced computational techniques and numerical methods are also explored to address challenges in solving complex equations. By demonstrating the interdisciplinary significance of differential equations, this project underscores their essential contribution to scientific discovery and technological innovation.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265945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91AF1-328E-4C8B-8DC1-9285CCFB694F}"/>
              </a:ext>
            </a:extLst>
          </p:cNvPr>
          <p:cNvSpPr>
            <a:spLocks noGrp="1"/>
          </p:cNvSpPr>
          <p:nvPr>
            <p:ph type="title"/>
          </p:nvPr>
        </p:nvSpPr>
        <p:spPr>
          <a:xfrm>
            <a:off x="1154954" y="838200"/>
            <a:ext cx="8761413" cy="1962752"/>
          </a:xfrm>
        </p:spPr>
        <p:txBody>
          <a:bodyPr/>
          <a:lstStyle/>
          <a:p>
            <a:pPr marL="0" marR="0" algn="ctr">
              <a:lnSpc>
                <a:spcPct val="107000"/>
              </a:lnSpc>
              <a:spcBef>
                <a:spcPts val="200"/>
              </a:spcBef>
              <a:spcAft>
                <a:spcPts val="0"/>
              </a:spcAft>
            </a:pPr>
            <a:r>
              <a:rPr lang="en-US" sz="60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Introduction</a:t>
            </a:r>
            <a:br>
              <a:rPr lang="en-US" sz="36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lang="en-US" dirty="0">
              <a:solidFill>
                <a:schemeClr val="bg1"/>
              </a:solidFill>
            </a:endParaRPr>
          </a:p>
        </p:txBody>
      </p:sp>
      <p:sp>
        <p:nvSpPr>
          <p:cNvPr id="3" name="Content Placeholder 2">
            <a:extLst>
              <a:ext uri="{FF2B5EF4-FFF2-40B4-BE49-F238E27FC236}">
                <a16:creationId xmlns:a16="http://schemas.microsoft.com/office/drawing/2014/main" id="{E4DE1A93-28EF-4128-A890-0BC4C089D7C0}"/>
              </a:ext>
            </a:extLst>
          </p:cNvPr>
          <p:cNvSpPr>
            <a:spLocks noGrp="1"/>
          </p:cNvSpPr>
          <p:nvPr>
            <p:ph idx="1"/>
          </p:nvPr>
        </p:nvSpPr>
        <p:spPr>
          <a:xfrm>
            <a:off x="477520" y="2603500"/>
            <a:ext cx="11236960" cy="3416300"/>
          </a:xfrm>
        </p:spPr>
        <p:txBody>
          <a:bodyPr>
            <a:normAutofit/>
          </a:bodyPr>
          <a:lstStyle/>
          <a:p>
            <a:pPr marL="0" marR="0" algn="just">
              <a:lnSpc>
                <a:spcPct val="107000"/>
              </a:lnSpc>
              <a:spcBef>
                <a:spcPts val="0"/>
              </a:spcBef>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Differential equations are a cornerstone of mathematical modeling, providing a powerful framework for describing how physical, chemical, and biological systems evolve over time or space. They are fundamental to understanding and predicting dynamic behavior in various fields, from the motion of celestial bodies in physics to the diffusion of heat in engineering. In this project, we delve into the diverse applications of differential equations, highlighting their significance in solving real-world problems. By bridging theoretical mathematics and practical applications, we aim to showcase how differential equations serve as indispensable tools in science and engineering. This study will also explore modern computational approaches to solving these equations, addressing complex challenges and opening new pathways for innovation.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951488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1233E-AB7F-43BA-B522-E7BBA129289E}"/>
              </a:ext>
            </a:extLst>
          </p:cNvPr>
          <p:cNvSpPr>
            <a:spLocks noGrp="1"/>
          </p:cNvSpPr>
          <p:nvPr>
            <p:ph type="title"/>
          </p:nvPr>
        </p:nvSpPr>
        <p:spPr>
          <a:xfrm>
            <a:off x="1144543" y="1183908"/>
            <a:ext cx="9431973" cy="1029904"/>
          </a:xfrm>
        </p:spPr>
        <p:txBody>
          <a:bodyPr/>
          <a:lstStyle/>
          <a:p>
            <a:pPr marL="0" marR="0" algn="ctr">
              <a:lnSpc>
                <a:spcPct val="107000"/>
              </a:lnSpc>
              <a:spcBef>
                <a:spcPts val="200"/>
              </a:spcBef>
              <a:spcAft>
                <a:spcPts val="0"/>
              </a:spcAft>
            </a:pPr>
            <a:r>
              <a:rPr lang="en-US" sz="40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Types of Differential Equations</a:t>
            </a:r>
            <a:br>
              <a:rPr lang="en-US" sz="40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lang="en-US" sz="4000" dirty="0">
              <a:solidFill>
                <a:schemeClr val="bg1"/>
              </a:solidFill>
            </a:endParaRPr>
          </a:p>
        </p:txBody>
      </p:sp>
      <p:pic>
        <p:nvPicPr>
          <p:cNvPr id="4" name="Content Placeholder 3">
            <a:extLst>
              <a:ext uri="{FF2B5EF4-FFF2-40B4-BE49-F238E27FC236}">
                <a16:creationId xmlns:a16="http://schemas.microsoft.com/office/drawing/2014/main" id="{2CE3EAB3-19A3-49EA-B830-D6852504BC97}"/>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386038" y="2598821"/>
            <a:ext cx="9586762" cy="3738613"/>
          </a:xfrm>
          <a:prstGeom prst="rect">
            <a:avLst/>
          </a:prstGeom>
        </p:spPr>
      </p:pic>
    </p:spTree>
    <p:extLst>
      <p:ext uri="{BB962C8B-B14F-4D97-AF65-F5344CB8AC3E}">
        <p14:creationId xmlns:p14="http://schemas.microsoft.com/office/powerpoint/2010/main" val="3354865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2F199-89F7-4641-A971-95242DE7F10C}"/>
              </a:ext>
            </a:extLst>
          </p:cNvPr>
          <p:cNvSpPr>
            <a:spLocks noGrp="1"/>
          </p:cNvSpPr>
          <p:nvPr>
            <p:ph type="title"/>
          </p:nvPr>
        </p:nvSpPr>
        <p:spPr>
          <a:xfrm>
            <a:off x="1154954" y="1549666"/>
            <a:ext cx="8761413" cy="130965"/>
          </a:xfrm>
        </p:spPr>
        <p:txBody>
          <a:bodyPr/>
          <a:lstStyle/>
          <a:p>
            <a:pPr marL="0" marR="0" algn="ctr">
              <a:lnSpc>
                <a:spcPct val="107000"/>
              </a:lnSpc>
              <a:spcBef>
                <a:spcPts val="200"/>
              </a:spcBef>
              <a:spcAft>
                <a:spcPts val="0"/>
              </a:spcAft>
            </a:pPr>
            <a:r>
              <a:rPr lang="en-US" sz="40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Applied sector of Differential Equation in Science and Engineering</a:t>
            </a:r>
            <a:br>
              <a:rPr lang="en-US" sz="3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D17FE6CE-CF12-47DA-94F4-60DDA3F83AA1}"/>
              </a:ext>
            </a:extLst>
          </p:cNvPr>
          <p:cNvSpPr>
            <a:spLocks noGrp="1"/>
          </p:cNvSpPr>
          <p:nvPr>
            <p:ph idx="1"/>
          </p:nvPr>
        </p:nvSpPr>
        <p:spPr>
          <a:xfrm>
            <a:off x="497840" y="2333993"/>
            <a:ext cx="11165840" cy="3416300"/>
          </a:xfrm>
        </p:spPr>
        <p:txBody>
          <a:bodyPr/>
          <a:lstStyle/>
          <a:p>
            <a:pPr marL="0" marR="0" indent="0" algn="just">
              <a:lnSpc>
                <a:spcPct val="107000"/>
              </a:lnSpc>
              <a:spcBef>
                <a:spcPts val="0"/>
              </a:spcBef>
              <a:spcAft>
                <a:spcPts val="800"/>
              </a:spcAft>
              <a:buNone/>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Differential equations are fundamental tools in science and engineering, used to model and analyze a wide range of phenomena. Here are some key applications: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 Physics:</a:t>
            </a:r>
          </a:p>
          <a:p>
            <a:pPr marL="342900" marR="0" lvl="0" indent="-342900" algn="just">
              <a:lnSpc>
                <a:spcPct val="107000"/>
              </a:lnSpc>
              <a:spcBef>
                <a:spcPts val="0"/>
              </a:spcBef>
              <a:spcAft>
                <a:spcPts val="800"/>
              </a:spcAft>
              <a:buFont typeface="+mj-lt"/>
              <a:buAutoNum type="romanUcPeriod"/>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Classical Mechanics: Newton's laws of motion are expressed as differential equations, describing the motion of objects under the influence of forces.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p>
            <a:endParaRPr lang="en-US" dirty="0"/>
          </a:p>
        </p:txBody>
      </p:sp>
      <p:pic>
        <p:nvPicPr>
          <p:cNvPr id="4" name="Picture 3">
            <a:extLst>
              <a:ext uri="{FF2B5EF4-FFF2-40B4-BE49-F238E27FC236}">
                <a16:creationId xmlns:a16="http://schemas.microsoft.com/office/drawing/2014/main" id="{C33B9D17-69DC-4065-A2B8-4F9445B0050C}"/>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2033938" y="4411079"/>
            <a:ext cx="1790700" cy="1794510"/>
          </a:xfrm>
          <a:prstGeom prst="rect">
            <a:avLst/>
          </a:prstGeom>
          <a:ln w="28575">
            <a:solidFill>
              <a:sysClr val="windowText" lastClr="000000">
                <a:lumMod val="85000"/>
                <a:lumOff val="15000"/>
              </a:sysClr>
            </a:solidFill>
          </a:ln>
        </p:spPr>
      </p:pic>
      <p:pic>
        <p:nvPicPr>
          <p:cNvPr id="5" name="Picture 4">
            <a:extLst>
              <a:ext uri="{FF2B5EF4-FFF2-40B4-BE49-F238E27FC236}">
                <a16:creationId xmlns:a16="http://schemas.microsoft.com/office/drawing/2014/main" id="{009D10A6-250D-4398-9495-1CF16978F9C8}"/>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4968273" y="4411079"/>
            <a:ext cx="1774190" cy="1797050"/>
          </a:xfrm>
          <a:prstGeom prst="rect">
            <a:avLst/>
          </a:prstGeom>
          <a:ln w="28575">
            <a:solidFill>
              <a:sysClr val="windowText" lastClr="000000">
                <a:lumMod val="95000"/>
                <a:lumOff val="5000"/>
              </a:sysClr>
            </a:solidFill>
          </a:ln>
        </p:spPr>
      </p:pic>
      <p:pic>
        <p:nvPicPr>
          <p:cNvPr id="6" name="Picture 5">
            <a:extLst>
              <a:ext uri="{FF2B5EF4-FFF2-40B4-BE49-F238E27FC236}">
                <a16:creationId xmlns:a16="http://schemas.microsoft.com/office/drawing/2014/main" id="{251E2889-8A77-4F5B-90FF-496EAFF1CCB4}"/>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7765548" y="4422509"/>
            <a:ext cx="1685290" cy="1783080"/>
          </a:xfrm>
          <a:prstGeom prst="rect">
            <a:avLst/>
          </a:prstGeom>
          <a:ln w="28575">
            <a:solidFill>
              <a:sysClr val="windowText" lastClr="000000">
                <a:lumMod val="85000"/>
                <a:lumOff val="15000"/>
              </a:sysClr>
            </a:solidFill>
          </a:ln>
        </p:spPr>
      </p:pic>
    </p:spTree>
    <p:extLst>
      <p:ext uri="{BB962C8B-B14F-4D97-AF65-F5344CB8AC3E}">
        <p14:creationId xmlns:p14="http://schemas.microsoft.com/office/powerpoint/2010/main" val="3923061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501E36D-9ADF-4755-960F-8E241E93BF1A}"/>
                  </a:ext>
                </a:extLst>
              </p:cNvPr>
              <p:cNvSpPr>
                <a:spLocks noGrp="1"/>
              </p:cNvSpPr>
              <p:nvPr>
                <p:ph idx="1"/>
              </p:nvPr>
            </p:nvSpPr>
            <p:spPr>
              <a:xfrm>
                <a:off x="497840" y="2603500"/>
                <a:ext cx="11135360" cy="3416300"/>
              </a:xfrm>
            </p:spPr>
            <p:txBody>
              <a:bodyPr>
                <a:normAutofit/>
              </a:bodyPr>
              <a:lstStyle/>
              <a:p>
                <a:pPr marL="0" marR="0">
                  <a:spcBef>
                    <a:spcPts val="0"/>
                  </a:spcBef>
                  <a:spcAft>
                    <a:spcPts val="0"/>
                  </a:spcAft>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 Science:</a:t>
                </a:r>
              </a:p>
              <a:p>
                <a:pPr marL="342900" marR="0" lvl="0" indent="-342900">
                  <a:lnSpc>
                    <a:spcPct val="107000"/>
                  </a:lnSpc>
                  <a:spcBef>
                    <a:spcPts val="0"/>
                  </a:spcBef>
                  <a:spcAft>
                    <a:spcPts val="0"/>
                  </a:spcAft>
                  <a:buFont typeface="+mj-lt"/>
                  <a:buAutoNum type="romanUcPeriod"/>
                </a:pPr>
                <a:r>
                  <a:rPr lang="en-US"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Modelling Radioactive Decay:</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704850" marR="0" indent="0" algn="just">
                  <a:lnSpc>
                    <a:spcPct val="107000"/>
                  </a:lnSpc>
                  <a:spcBef>
                    <a:spcPts val="0"/>
                  </a:spcBef>
                  <a:spcAft>
                    <a:spcPts val="800"/>
                  </a:spcAft>
                  <a:buNone/>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Radioactive decay is the process by which an unstable atomic nucleus emits radiation such as an alpha particle, beta particle or gamma particle with a neutrino. This process is a good example of exponential decay.</a:t>
                </a:r>
              </a:p>
              <a:p>
                <a:pPr marL="1047750" marR="0" algn="just">
                  <a:lnSpc>
                    <a:spcPct val="107000"/>
                  </a:lnSpc>
                  <a:spcBef>
                    <a:spcPts val="0"/>
                  </a:spcBef>
                  <a:spcAft>
                    <a:spcPts val="800"/>
                  </a:spcAft>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Consider the case of  </a:t>
                </a:r>
                <a14:m>
                  <m:oMath xmlns:m="http://schemas.openxmlformats.org/officeDocument/2006/math">
                    <m:sSub>
                      <m:sSub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𝐴</m:t>
                        </m:r>
                      </m:sub>
                    </m:sSub>
                  </m:oMath>
                </a14:m>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decaying to </a:t>
                </a:r>
                <a14:m>
                  <m:oMath xmlns:m="http://schemas.openxmlformats.org/officeDocument/2006/math">
                    <m:sSub>
                      <m:sSub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𝐵</m:t>
                        </m:r>
                      </m:sub>
                    </m:sSub>
                  </m:oMath>
                </a14:m>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𝑁</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𝐴</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𝑁</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𝐵</m:t>
                        </m:r>
                      </m:sub>
                    </m:sSub>
                  </m:oMath>
                </a14:m>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In this case decay rate is proportional to number of atoms present </a:t>
                </a:r>
                <a14:m>
                  <m:oMath xmlns:m="http://schemas.openxmlformats.org/officeDocument/2006/math">
                    <m:sSub>
                      <m:sSub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𝐴</m:t>
                        </m:r>
                      </m:sub>
                    </m:sSub>
                  </m:oMath>
                </a14:m>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 Adding, a constant of proportionality or the decay constant, which is unique to every element, we get a general differential equation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endParaRPr lang="en-US"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mc:Choice>
        <mc:Fallback>
          <p:sp>
            <p:nvSpPr>
              <p:cNvPr id="3" name="Content Placeholder 2">
                <a:extLst>
                  <a:ext uri="{FF2B5EF4-FFF2-40B4-BE49-F238E27FC236}">
                    <a16:creationId xmlns:a16="http://schemas.microsoft.com/office/drawing/2014/main" id="{3501E36D-9ADF-4755-960F-8E241E93BF1A}"/>
                  </a:ext>
                </a:extLst>
              </p:cNvPr>
              <p:cNvSpPr>
                <a:spLocks noGrp="1" noRot="1" noChangeAspect="1" noMove="1" noResize="1" noEditPoints="1" noAdjustHandles="1" noChangeArrowheads="1" noChangeShapeType="1" noTextEdit="1"/>
              </p:cNvSpPr>
              <p:nvPr>
                <p:ph idx="1"/>
              </p:nvPr>
            </p:nvSpPr>
            <p:spPr>
              <a:xfrm>
                <a:off x="497840" y="2603500"/>
                <a:ext cx="11135360" cy="3416300"/>
              </a:xfrm>
              <a:blipFill>
                <a:blip r:embed="rId2"/>
                <a:stretch>
                  <a:fillRect l="-602" t="-891" r="-602"/>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167B97CD-1D5D-4A18-9055-DA9D568E9FE9}"/>
              </a:ext>
            </a:extLst>
          </p:cNvPr>
          <p:cNvSpPr txBox="1"/>
          <p:nvPr/>
        </p:nvSpPr>
        <p:spPr>
          <a:xfrm>
            <a:off x="914401" y="750771"/>
            <a:ext cx="9355755" cy="1323439"/>
          </a:xfrm>
          <a:prstGeom prst="rect">
            <a:avLst/>
          </a:prstGeom>
          <a:noFill/>
        </p:spPr>
        <p:txBody>
          <a:bodyPr wrap="square" rtlCol="0">
            <a:spAutoFit/>
          </a:bodyPr>
          <a:lstStyle/>
          <a:p>
            <a:pPr algn="ctr"/>
            <a:r>
              <a:rPr kumimoji="0" lang="en-US" sz="4000" b="1" i="0" u="none" strike="noStrike" kern="1200" cap="none" spc="0" normalizeH="0" baseline="0" noProof="0" dirty="0">
                <a:ln>
                  <a:noFill/>
                </a:ln>
                <a:solidFill>
                  <a:prstClr val="white"/>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Applied sector of Differential Equation in Science and Engineering</a:t>
            </a:r>
            <a:endParaRPr lang="en-US" dirty="0"/>
          </a:p>
        </p:txBody>
      </p:sp>
    </p:spTree>
    <p:extLst>
      <p:ext uri="{BB962C8B-B14F-4D97-AF65-F5344CB8AC3E}">
        <p14:creationId xmlns:p14="http://schemas.microsoft.com/office/powerpoint/2010/main" val="2059630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5F3F7A7-C4B0-49F8-ADF9-1EFD39FB15DB}"/>
                  </a:ext>
                </a:extLst>
              </p:cNvPr>
              <p:cNvSpPr>
                <a:spLocks noGrp="1"/>
              </p:cNvSpPr>
              <p:nvPr>
                <p:ph idx="1"/>
              </p:nvPr>
            </p:nvSpPr>
            <p:spPr>
              <a:xfrm>
                <a:off x="1155700" y="2603500"/>
                <a:ext cx="8824913" cy="3746500"/>
              </a:xfrm>
            </p:spPr>
            <p:txBody>
              <a:bodyPr>
                <a:normAutofit/>
              </a:bodyPr>
              <a:lstStyle/>
              <a:p>
                <a:pPr marL="0" indent="0">
                  <a:buNone/>
                </a:pPr>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sSub>
                            <m:sSubPr>
                              <m:ctrlPr>
                                <a:rPr lang="en-US" i="1">
                                  <a:latin typeface="Cambria Math" panose="02040503050406030204" pitchFamily="18" charset="0"/>
                                </a:rPr>
                              </m:ctrlPr>
                            </m:sSubPr>
                            <m:e>
                              <m:r>
                                <a:rPr lang="en-US">
                                  <a:latin typeface="Cambria Math" panose="02040503050406030204" pitchFamily="18" charset="0"/>
                                </a:rPr>
                                <m:t>𝑑𝑁</m:t>
                              </m:r>
                            </m:e>
                            <m:sub>
                              <m:r>
                                <a:rPr lang="en-US">
                                  <a:latin typeface="Cambria Math" panose="02040503050406030204" pitchFamily="18" charset="0"/>
                                </a:rPr>
                                <m:t>𝐴</m:t>
                              </m:r>
                            </m:sub>
                          </m:sSub>
                        </m:num>
                        <m:den>
                          <m:r>
                            <a:rPr lang="en-US">
                              <a:latin typeface="Cambria Math" panose="02040503050406030204" pitchFamily="18" charset="0"/>
                            </a:rPr>
                            <m:t>𝑑𝑡</m:t>
                          </m:r>
                        </m:den>
                      </m:f>
                      <m:r>
                        <a:rPr lang="en-US">
                          <a:latin typeface="Cambria Math" panose="02040503050406030204" pitchFamily="18" charset="0"/>
                        </a:rPr>
                        <m:t>=−</m:t>
                      </m:r>
                      <m:sSub>
                        <m:sSubPr>
                          <m:ctrlPr>
                            <a:rPr lang="en-US" i="1">
                              <a:latin typeface="Cambria Math" panose="02040503050406030204" pitchFamily="18" charset="0"/>
                            </a:rPr>
                          </m:ctrlPr>
                        </m:sSubPr>
                        <m:e>
                          <m:r>
                            <a:rPr lang="en-US">
                              <a:latin typeface="Cambria Math" panose="02040503050406030204" pitchFamily="18" charset="0"/>
                            </a:rPr>
                            <m:t>𝜆</m:t>
                          </m:r>
                        </m:e>
                        <m:sub>
                          <m:r>
                            <a:rPr lang="en-US">
                              <a:latin typeface="Cambria Math" panose="02040503050406030204" pitchFamily="18" charset="0"/>
                            </a:rPr>
                            <m:t>𝐴</m:t>
                          </m:r>
                        </m:sub>
                      </m:sSub>
                      <m:sSub>
                        <m:sSubPr>
                          <m:ctrlPr>
                            <a:rPr lang="en-US" i="1">
                              <a:latin typeface="Cambria Math" panose="02040503050406030204" pitchFamily="18" charset="0"/>
                            </a:rPr>
                          </m:ctrlPr>
                        </m:sSubPr>
                        <m:e>
                          <m:r>
                            <a:rPr lang="en-US">
                              <a:latin typeface="Cambria Math" panose="02040503050406030204" pitchFamily="18" charset="0"/>
                            </a:rPr>
                            <m:t>𝑁</m:t>
                          </m:r>
                        </m:e>
                        <m:sub>
                          <m:r>
                            <a:rPr lang="en-US">
                              <a:latin typeface="Cambria Math" panose="02040503050406030204" pitchFamily="18" charset="0"/>
                            </a:rPr>
                            <m:t>𝐴</m:t>
                          </m:r>
                        </m:sub>
                      </m:sSub>
                    </m:oMath>
                  </m:oMathPara>
                </a14:m>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In the case of element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𝑁</m:t>
                        </m:r>
                      </m:e>
                      <m:sub>
                        <m:r>
                          <a:rPr lang="en-US">
                            <a:latin typeface="Cambria Math" panose="02040503050406030204" pitchFamily="18" charset="0"/>
                          </a:rPr>
                          <m:t>𝐴</m:t>
                        </m:r>
                      </m:sub>
                    </m:sSub>
                  </m:oMath>
                </a14:m>
                <a:r>
                  <a:rPr lang="en-US" dirty="0">
                    <a:latin typeface="Times New Roman" panose="02020603050405020304" pitchFamily="18" charset="0"/>
                    <a:cs typeface="Times New Roman" panose="02020603050405020304" pitchFamily="18" charset="0"/>
                  </a:rPr>
                  <a:t> decaying to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𝑁</m:t>
                        </m:r>
                      </m:e>
                      <m:sub>
                        <m:r>
                          <a:rPr lang="en-US">
                            <a:latin typeface="Cambria Math" panose="02040503050406030204" pitchFamily="18" charset="0"/>
                          </a:rPr>
                          <m:t>𝐵</m:t>
                        </m:r>
                      </m:sub>
                    </m:sSub>
                  </m:oMath>
                </a14:m>
                <a:r>
                  <a:rPr lang="en-US" dirty="0">
                    <a:latin typeface="Times New Roman" panose="02020603050405020304" pitchFamily="18" charset="0"/>
                    <a:cs typeface="Times New Roman" panose="02020603050405020304" pitchFamily="18" charset="0"/>
                  </a:rPr>
                  <a:t> decaying to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𝑁</m:t>
                        </m:r>
                      </m:e>
                      <m:sub>
                        <m:r>
                          <a:rPr lang="en-US">
                            <a:latin typeface="Cambria Math" panose="02040503050406030204" pitchFamily="18" charset="0"/>
                          </a:rPr>
                          <m:t>𝐶</m:t>
                        </m:r>
                      </m:sub>
                    </m:sSub>
                  </m:oMath>
                </a14:m>
                <a:r>
                  <a:rPr lang="en-US"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𝑁</m:t>
                        </m:r>
                      </m:e>
                      <m:sub>
                        <m:r>
                          <a:rPr lang="en-US">
                            <a:latin typeface="Cambria Math" panose="02040503050406030204" pitchFamily="18" charset="0"/>
                          </a:rPr>
                          <m:t>𝐴</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a:latin typeface="Cambria Math" panose="02040503050406030204" pitchFamily="18" charset="0"/>
                          </a:rPr>
                          <m:t>𝑁</m:t>
                        </m:r>
                      </m:e>
                      <m:sub>
                        <m:r>
                          <a:rPr lang="en-US">
                            <a:latin typeface="Cambria Math" panose="02040503050406030204" pitchFamily="18" charset="0"/>
                          </a:rPr>
                          <m:t>𝐵</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a:latin typeface="Cambria Math" panose="02040503050406030204" pitchFamily="18" charset="0"/>
                          </a:rPr>
                          <m:t>𝑁</m:t>
                        </m:r>
                      </m:e>
                      <m:sub>
                        <m:r>
                          <a:rPr lang="en-US">
                            <a:latin typeface="Cambria Math" panose="02040503050406030204" pitchFamily="18" charset="0"/>
                          </a:rPr>
                          <m:t>𝐶</m:t>
                        </m:r>
                      </m:sub>
                    </m:sSub>
                  </m:oMath>
                </a14:m>
                <a:r>
                  <a:rPr lang="en-US" dirty="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a:latin typeface="Cambria Math" panose="02040503050406030204" pitchFamily="18" charset="0"/>
                                </a:rPr>
                                <m:t>𝑑𝑁</m:t>
                              </m:r>
                            </m:e>
                            <m:sub>
                              <m:r>
                                <a:rPr lang="en-US">
                                  <a:latin typeface="Cambria Math" panose="02040503050406030204" pitchFamily="18" charset="0"/>
                                </a:rPr>
                                <m:t>𝐵</m:t>
                              </m:r>
                            </m:sub>
                          </m:sSub>
                        </m:num>
                        <m:den>
                          <m:box>
                            <m:boxPr>
                              <m:diff m:val="on"/>
                              <m:ctrlPr>
                                <a:rPr lang="en-US" i="1">
                                  <a:latin typeface="Cambria Math" panose="02040503050406030204" pitchFamily="18" charset="0"/>
                                </a:rPr>
                              </m:ctrlPr>
                            </m:boxPr>
                            <m:e>
                              <m:r>
                                <a:rPr lang="en-US">
                                  <a:latin typeface="Cambria Math" panose="02040503050406030204" pitchFamily="18" charset="0"/>
                                </a:rPr>
                                <m:t>𝑑𝑡</m:t>
                              </m:r>
                            </m:e>
                          </m:box>
                        </m:den>
                      </m:f>
                      <m:r>
                        <a:rPr lang="en-US">
                          <a:latin typeface="Cambria Math" panose="02040503050406030204" pitchFamily="18" charset="0"/>
                        </a:rPr>
                        <m:t>=−</m:t>
                      </m:r>
                      <m:sSub>
                        <m:sSubPr>
                          <m:ctrlPr>
                            <a:rPr lang="en-US" i="1">
                              <a:latin typeface="Cambria Math" panose="02040503050406030204" pitchFamily="18" charset="0"/>
                            </a:rPr>
                          </m:ctrlPr>
                        </m:sSubPr>
                        <m:e>
                          <m:r>
                            <a:rPr lang="en-US">
                              <a:latin typeface="Cambria Math" panose="02040503050406030204" pitchFamily="18" charset="0"/>
                            </a:rPr>
                            <m:t>𝜆</m:t>
                          </m:r>
                        </m:e>
                        <m:sub>
                          <m:r>
                            <a:rPr lang="en-US">
                              <a:latin typeface="Cambria Math" panose="02040503050406030204" pitchFamily="18" charset="0"/>
                            </a:rPr>
                            <m:t>𝐵</m:t>
                          </m:r>
                        </m:sub>
                      </m:sSub>
                      <m:sSub>
                        <m:sSubPr>
                          <m:ctrlPr>
                            <a:rPr lang="en-US" i="1">
                              <a:latin typeface="Cambria Math" panose="02040503050406030204" pitchFamily="18" charset="0"/>
                            </a:rPr>
                          </m:ctrlPr>
                        </m:sSubPr>
                        <m:e>
                          <m:r>
                            <a:rPr lang="en-US">
                              <a:latin typeface="Cambria Math" panose="02040503050406030204" pitchFamily="18" charset="0"/>
                            </a:rPr>
                            <m:t>𝑁</m:t>
                          </m:r>
                        </m:e>
                        <m:sub>
                          <m:r>
                            <a:rPr lang="en-US">
                              <a:latin typeface="Cambria Math" panose="02040503050406030204" pitchFamily="18" charset="0"/>
                            </a:rPr>
                            <m:t>𝐵</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a:latin typeface="Cambria Math" panose="02040503050406030204" pitchFamily="18" charset="0"/>
                            </a:rPr>
                            <m:t>𝜆</m:t>
                          </m:r>
                        </m:e>
                        <m:sub>
                          <m:r>
                            <a:rPr lang="en-US">
                              <a:latin typeface="Cambria Math" panose="02040503050406030204" pitchFamily="18" charset="0"/>
                            </a:rPr>
                            <m:t>𝐵</m:t>
                          </m:r>
                        </m:sub>
                      </m:sSub>
                      <m:sSub>
                        <m:sSubPr>
                          <m:ctrlPr>
                            <a:rPr lang="en-US" i="1">
                              <a:latin typeface="Cambria Math" panose="02040503050406030204" pitchFamily="18" charset="0"/>
                            </a:rPr>
                          </m:ctrlPr>
                        </m:sSubPr>
                        <m:e>
                          <m:r>
                            <a:rPr lang="en-US">
                              <a:latin typeface="Cambria Math" panose="02040503050406030204" pitchFamily="18" charset="0"/>
                            </a:rPr>
                            <m:t>𝑁</m:t>
                          </m:r>
                        </m:e>
                        <m:sub>
                          <m:r>
                            <a:rPr lang="en-US">
                              <a:latin typeface="Cambria Math" panose="02040503050406030204" pitchFamily="18" charset="0"/>
                            </a:rPr>
                            <m:t>𝐴</m:t>
                          </m:r>
                        </m:sub>
                      </m:sSub>
                    </m:oMath>
                  </m:oMathPara>
                </a14:m>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a:latin typeface="Cambria Math" panose="02040503050406030204" pitchFamily="18" charset="0"/>
                                </a:rPr>
                                <m:t>𝑑𝑁</m:t>
                              </m:r>
                            </m:e>
                            <m:sub>
                              <m:r>
                                <a:rPr lang="en-US">
                                  <a:latin typeface="Cambria Math" panose="02040503050406030204" pitchFamily="18" charset="0"/>
                                </a:rPr>
                                <m:t>𝑐</m:t>
                              </m:r>
                            </m:sub>
                          </m:sSub>
                        </m:num>
                        <m:den>
                          <m:r>
                            <a:rPr lang="en-US">
                              <a:latin typeface="Cambria Math" panose="02040503050406030204" pitchFamily="18" charset="0"/>
                            </a:rPr>
                            <m:t>𝑑𝑡</m:t>
                          </m:r>
                        </m:den>
                      </m:f>
                      <m:r>
                        <a:rPr lang="en-US">
                          <a:latin typeface="Cambria Math" panose="02040503050406030204" pitchFamily="18" charset="0"/>
                        </a:rPr>
                        <m:t>=</m:t>
                      </m:r>
                      <m:sSub>
                        <m:sSubPr>
                          <m:ctrlPr>
                            <a:rPr lang="en-US" i="1">
                              <a:latin typeface="Cambria Math" panose="02040503050406030204" pitchFamily="18" charset="0"/>
                            </a:rPr>
                          </m:ctrlPr>
                        </m:sSubPr>
                        <m:e>
                          <m:r>
                            <a:rPr lang="en-US">
                              <a:latin typeface="Cambria Math" panose="02040503050406030204" pitchFamily="18" charset="0"/>
                            </a:rPr>
                            <m:t>𝜆</m:t>
                          </m:r>
                        </m:e>
                        <m:sub>
                          <m:r>
                            <a:rPr lang="en-US">
                              <a:latin typeface="Cambria Math" panose="02040503050406030204" pitchFamily="18" charset="0"/>
                            </a:rPr>
                            <m:t>𝐵</m:t>
                          </m:r>
                        </m:sub>
                      </m:sSub>
                      <m:sSub>
                        <m:sSubPr>
                          <m:ctrlPr>
                            <a:rPr lang="en-US" i="1">
                              <a:latin typeface="Cambria Math" panose="02040503050406030204" pitchFamily="18" charset="0"/>
                            </a:rPr>
                          </m:ctrlPr>
                        </m:sSubPr>
                        <m:e>
                          <m:r>
                            <a:rPr lang="en-US">
                              <a:latin typeface="Cambria Math" panose="02040503050406030204" pitchFamily="18" charset="0"/>
                            </a:rPr>
                            <m:t>𝑁</m:t>
                          </m:r>
                        </m:e>
                        <m:sub>
                          <m:r>
                            <a:rPr lang="en-US">
                              <a:latin typeface="Cambria Math" panose="02040503050406030204" pitchFamily="18" charset="0"/>
                            </a:rPr>
                            <m:t>𝐵</m:t>
                          </m:r>
                        </m:sub>
                      </m:sSub>
                    </m:oMath>
                  </m:oMathPara>
                </a14:m>
                <a:endParaRPr lang="en-US" dirty="0">
                  <a:latin typeface="Times New Roman" panose="02020603050405020304" pitchFamily="18" charset="0"/>
                  <a:cs typeface="Times New Roman" panose="02020603050405020304" pitchFamily="18" charset="0"/>
                </a:endParaRPr>
              </a:p>
              <a:p>
                <a:endParaRPr lang="en-US" dirty="0"/>
              </a:p>
            </p:txBody>
          </p:sp>
        </mc:Choice>
        <mc:Fallback>
          <p:sp>
            <p:nvSpPr>
              <p:cNvPr id="3" name="Content Placeholder 2">
                <a:extLst>
                  <a:ext uri="{FF2B5EF4-FFF2-40B4-BE49-F238E27FC236}">
                    <a16:creationId xmlns:a16="http://schemas.microsoft.com/office/drawing/2014/main" id="{75F3F7A7-C4B0-49F8-ADF9-1EFD39FB15DB}"/>
                  </a:ext>
                </a:extLst>
              </p:cNvPr>
              <p:cNvSpPr>
                <a:spLocks noGrp="1" noRot="1" noChangeAspect="1" noMove="1" noResize="1" noEditPoints="1" noAdjustHandles="1" noChangeArrowheads="1" noChangeShapeType="1" noTextEdit="1"/>
              </p:cNvSpPr>
              <p:nvPr>
                <p:ph idx="1"/>
              </p:nvPr>
            </p:nvSpPr>
            <p:spPr>
              <a:xfrm>
                <a:off x="1155700" y="2603500"/>
                <a:ext cx="8824913" cy="3746500"/>
              </a:xfr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613905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226F9-CAE0-4750-B415-8AD29B306450}"/>
              </a:ext>
            </a:extLst>
          </p:cNvPr>
          <p:cNvSpPr>
            <a:spLocks noGrp="1"/>
          </p:cNvSpPr>
          <p:nvPr>
            <p:ph type="title"/>
          </p:nvPr>
        </p:nvSpPr>
        <p:spPr>
          <a:xfrm>
            <a:off x="1154954" y="1308948"/>
            <a:ext cx="8761413" cy="706964"/>
          </a:xfrm>
        </p:spPr>
        <p:txBody>
          <a:bodyPr/>
          <a:lstStyle/>
          <a:p>
            <a:pPr marL="0" marR="0">
              <a:lnSpc>
                <a:spcPct val="107000"/>
              </a:lnSpc>
              <a:spcBef>
                <a:spcPts val="0"/>
              </a:spcBef>
              <a:spcAft>
                <a:spcPts val="800"/>
              </a:spcAft>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For this model, the following values were assumed:</a:t>
            </a:r>
            <a:br>
              <a:rPr lang="en-US" sz="2800" dirty="0">
                <a:effectLst/>
                <a:latin typeface="Calibri" panose="020F0502020204030204" pitchFamily="34" charset="0"/>
                <a:ea typeface="Calibri" panose="020F0502020204030204" pitchFamily="34" charset="0"/>
                <a:cs typeface="Times New Roman" panose="02020603050405020304" pitchFamily="18" charset="0"/>
              </a:rPr>
            </a:br>
            <a:endParaRPr lang="en-US" sz="2800" dirty="0"/>
          </a:p>
        </p:txBody>
      </p:sp>
      <mc:AlternateContent xmlns:mc="http://schemas.openxmlformats.org/markup-compatibility/2006">
        <mc:Choice xmlns:a14="http://schemas.microsoft.com/office/drawing/2010/main" Requires="a14">
          <p:graphicFrame>
            <p:nvGraphicFramePr>
              <p:cNvPr id="4" name="Content Placeholder 3">
                <a:extLst>
                  <a:ext uri="{FF2B5EF4-FFF2-40B4-BE49-F238E27FC236}">
                    <a16:creationId xmlns:a16="http://schemas.microsoft.com/office/drawing/2014/main" id="{514CF9C1-2298-4101-A26E-D280C1C5617A}"/>
                  </a:ext>
                </a:extLst>
              </p:cNvPr>
              <p:cNvGraphicFramePr>
                <a:graphicFrameLocks noGrp="1"/>
              </p:cNvGraphicFramePr>
              <p:nvPr>
                <p:ph idx="1"/>
                <p:extLst>
                  <p:ext uri="{D42A27DB-BD31-4B8C-83A1-F6EECF244321}">
                    <p14:modId xmlns:p14="http://schemas.microsoft.com/office/powerpoint/2010/main" val="3469776207"/>
                  </p:ext>
                </p:extLst>
              </p:nvPr>
            </p:nvGraphicFramePr>
            <p:xfrm>
              <a:off x="711200" y="2529840"/>
              <a:ext cx="10800080" cy="3505199"/>
            </p:xfrm>
            <a:graphic>
              <a:graphicData uri="http://schemas.openxmlformats.org/drawingml/2006/table">
                <a:tbl>
                  <a:tblPr firstRow="1" firstCol="1" bandRow="1"/>
                  <a:tblGrid>
                    <a:gridCol w="2069584">
                      <a:extLst>
                        <a:ext uri="{9D8B030D-6E8A-4147-A177-3AD203B41FA5}">
                          <a16:colId xmlns:a16="http://schemas.microsoft.com/office/drawing/2014/main" val="529692967"/>
                        </a:ext>
                      </a:extLst>
                    </a:gridCol>
                    <a:gridCol w="2901486">
                      <a:extLst>
                        <a:ext uri="{9D8B030D-6E8A-4147-A177-3AD203B41FA5}">
                          <a16:colId xmlns:a16="http://schemas.microsoft.com/office/drawing/2014/main" val="2199876073"/>
                        </a:ext>
                      </a:extLst>
                    </a:gridCol>
                    <a:gridCol w="5829010">
                      <a:extLst>
                        <a:ext uri="{9D8B030D-6E8A-4147-A177-3AD203B41FA5}">
                          <a16:colId xmlns:a16="http://schemas.microsoft.com/office/drawing/2014/main" val="3484814947"/>
                        </a:ext>
                      </a:extLst>
                    </a:gridCol>
                  </a:tblGrid>
                  <a:tr h="538292">
                    <a:tc>
                      <a:txBody>
                        <a:bodyPr/>
                        <a:lstStyle/>
                        <a:p>
                          <a:pPr marL="0" marR="0" algn="just">
                            <a:lnSpc>
                              <a:spcPct val="107000"/>
                            </a:lnSpc>
                            <a:spcBef>
                              <a:spcPts val="0"/>
                            </a:spcBef>
                            <a:spcAft>
                              <a:spcPts val="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Command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2400">
                              <a:effectLst/>
                              <a:latin typeface="Times New Roman" panose="02020603050405020304" pitchFamily="18" charset="0"/>
                              <a:ea typeface="Calibri" panose="020F0502020204030204" pitchFamily="34" charset="0"/>
                              <a:cs typeface="Times New Roman" panose="02020603050405020304" pitchFamily="18" charset="0"/>
                            </a:rPr>
                            <a:t>Value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2400">
                              <a:effectLst/>
                              <a:latin typeface="Times New Roman" panose="02020603050405020304" pitchFamily="18" charset="0"/>
                              <a:ea typeface="Calibri" panose="020F0502020204030204" pitchFamily="34" charset="0"/>
                              <a:cs typeface="Times New Roman" panose="02020603050405020304" pitchFamily="18" charset="0"/>
                            </a:rPr>
                            <a:t>Description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34163637"/>
                      </a:ext>
                    </a:extLst>
                  </a:tr>
                  <a:tr h="611523">
                    <a:tc>
                      <a:txBody>
                        <a:bodyPr/>
                        <a:lstStyle/>
                        <a:p>
                          <a:pPr marL="0" marR="0" algn="just">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𝑡</m:t>
                                    </m:r>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h𝑎𝑙𝑓</m:t>
                                    </m:r>
                                  </m:sub>
                                </m:sSub>
                                <m:r>
                                  <a:rPr lang="en-US" sz="2400" i="1">
                                    <a:effectLst/>
                                    <a:latin typeface="Cambria Math" panose="02040503050406030204" pitchFamily="18" charset="0"/>
                                    <a:ea typeface="Calibri" panose="020F0502020204030204" pitchFamily="34" charset="0"/>
                                    <a:cs typeface="Times New Roman" panose="02020603050405020304" pitchFamily="18" charset="0"/>
                                  </a:rPr>
                                  <m:t>𝐴</m:t>
                                </m:r>
                              </m:oMath>
                            </m:oMathPara>
                          </a14:m>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1.1 hours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2400">
                              <a:effectLst/>
                              <a:latin typeface="Times New Roman" panose="02020603050405020304" pitchFamily="18" charset="0"/>
                              <a:ea typeface="Calibri" panose="020F0502020204030204" pitchFamily="34" charset="0"/>
                              <a:cs typeface="Times New Roman" panose="02020603050405020304" pitchFamily="18" charset="0"/>
                            </a:rPr>
                            <a:t>Time for half of </a:t>
                          </a:r>
                          <a14:m>
                            <m:oMath xmlns:m="http://schemas.openxmlformats.org/officeDocument/2006/math">
                              <m:sSub>
                                <m:sSub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𝐴</m:t>
                                  </m:r>
                                </m:sub>
                              </m:sSub>
                            </m:oMath>
                          </a14:m>
                          <a:r>
                            <a:rPr lang="en-US" sz="2400">
                              <a:effectLst/>
                              <a:latin typeface="Times New Roman" panose="02020603050405020304" pitchFamily="18" charset="0"/>
                              <a:ea typeface="Times New Roman" panose="02020603050405020304" pitchFamily="18" charset="0"/>
                              <a:cs typeface="Times New Roman" panose="02020603050405020304" pitchFamily="18" charset="0"/>
                            </a:rPr>
                            <a:t> atoms to decay.</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93896311"/>
                      </a:ext>
                    </a:extLst>
                  </a:tr>
                  <a:tr h="611523">
                    <a:tc>
                      <a:txBody>
                        <a:bodyPr/>
                        <a:lstStyle/>
                        <a:p>
                          <a:pPr marL="0" marR="0" algn="just">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𝑡</m:t>
                                    </m:r>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h𝑎𝑙𝑓</m:t>
                                    </m:r>
                                  </m:sub>
                                </m:sSub>
                                <m:r>
                                  <a:rPr lang="en-US" sz="2400" i="1">
                                    <a:effectLst/>
                                    <a:latin typeface="Cambria Math" panose="02040503050406030204" pitchFamily="18" charset="0"/>
                                    <a:ea typeface="Calibri" panose="020F0502020204030204" pitchFamily="34" charset="0"/>
                                    <a:cs typeface="Times New Roman" panose="02020603050405020304" pitchFamily="18" charset="0"/>
                                  </a:rPr>
                                  <m:t>𝐵</m:t>
                                </m:r>
                              </m:oMath>
                            </m:oMathPara>
                          </a14:m>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9.2 hours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2400">
                              <a:effectLst/>
                              <a:latin typeface="Times New Roman" panose="02020603050405020304" pitchFamily="18" charset="0"/>
                              <a:ea typeface="Calibri" panose="020F0502020204030204" pitchFamily="34" charset="0"/>
                              <a:cs typeface="Times New Roman" panose="02020603050405020304" pitchFamily="18" charset="0"/>
                            </a:rPr>
                            <a:t>Time for half of </a:t>
                          </a:r>
                          <a14:m>
                            <m:oMath xmlns:m="http://schemas.openxmlformats.org/officeDocument/2006/math">
                              <m:sSub>
                                <m:sSub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𝐵</m:t>
                                  </m:r>
                                </m:sub>
                              </m:sSub>
                            </m:oMath>
                          </a14:m>
                          <a:r>
                            <a:rPr lang="en-US" sz="2400">
                              <a:effectLst/>
                              <a:latin typeface="Times New Roman" panose="02020603050405020304" pitchFamily="18" charset="0"/>
                              <a:ea typeface="Times New Roman" panose="02020603050405020304" pitchFamily="18" charset="0"/>
                              <a:cs typeface="Times New Roman" panose="02020603050405020304" pitchFamily="18" charset="0"/>
                            </a:rPr>
                            <a:t> atoms to decay.</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09036349"/>
                      </a:ext>
                    </a:extLst>
                  </a:tr>
                  <a:tr h="566169">
                    <a:tc>
                      <a:txBody>
                        <a:bodyPr/>
                        <a:lstStyle/>
                        <a:p>
                          <a:pPr marL="0" marR="0" algn="just">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𝐵</m:t>
                                    </m:r>
                                  </m:sub>
                                </m:sSub>
                                <m:r>
                                  <a:rPr lang="en-US" sz="2400" i="1">
                                    <a:effectLst/>
                                    <a:latin typeface="Cambria Math" panose="02040503050406030204" pitchFamily="18" charset="0"/>
                                    <a:ea typeface="Calibri" panose="020F0502020204030204" pitchFamily="34" charset="0"/>
                                    <a:cs typeface="Times New Roman" panose="02020603050405020304" pitchFamily="18" charset="0"/>
                                  </a:rPr>
                                  <m:t>(0)</m:t>
                                </m:r>
                              </m:oMath>
                            </m:oMathPara>
                          </a14:m>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Number of atoms of </a:t>
                          </a:r>
                          <a14:m>
                            <m:oMath xmlns:m="http://schemas.openxmlformats.org/officeDocument/2006/math">
                              <m:sSub>
                                <m:sSub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𝐵</m:t>
                                  </m:r>
                                </m:sub>
                              </m:sSub>
                            </m:oMath>
                          </a14:m>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t = 0</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83715758"/>
                      </a:ext>
                    </a:extLst>
                  </a:tr>
                  <a:tr h="566169">
                    <a:tc>
                      <a:txBody>
                        <a:bodyPr/>
                        <a:lstStyle/>
                        <a:p>
                          <a:pPr marL="0" marR="0" algn="just">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𝐶</m:t>
                                    </m:r>
                                  </m:sub>
                                </m:sSub>
                                <m:r>
                                  <a:rPr lang="en-US" sz="2400" i="1">
                                    <a:effectLst/>
                                    <a:latin typeface="Cambria Math" panose="02040503050406030204" pitchFamily="18" charset="0"/>
                                    <a:ea typeface="Calibri" panose="020F0502020204030204" pitchFamily="34" charset="0"/>
                                    <a:cs typeface="Times New Roman" panose="02020603050405020304" pitchFamily="18" charset="0"/>
                                  </a:rPr>
                                  <m:t>(0)</m:t>
                                </m:r>
                              </m:oMath>
                            </m:oMathPara>
                          </a14:m>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2400">
                              <a:effectLst/>
                              <a:latin typeface="Times New Roman" panose="02020603050405020304" pitchFamily="18" charset="0"/>
                              <a:ea typeface="Calibri" panose="020F0502020204030204" pitchFamily="34" charset="0"/>
                              <a:cs typeface="Times New Roman" panose="02020603050405020304" pitchFamily="18"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Number of atoms of </a:t>
                          </a:r>
                          <a14:m>
                            <m:oMath xmlns:m="http://schemas.openxmlformats.org/officeDocument/2006/math">
                              <m:sSub>
                                <m:sSub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𝐶</m:t>
                                  </m:r>
                                </m:sub>
                              </m:sSub>
                            </m:oMath>
                          </a14:m>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t = 0</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19607669"/>
                      </a:ext>
                    </a:extLst>
                  </a:tr>
                  <a:tr h="611523">
                    <a:tc>
                      <a:txBody>
                        <a:bodyPr/>
                        <a:lstStyle/>
                        <a:p>
                          <a:pPr marL="0" marR="0" algn="just">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𝑡</m:t>
                                    </m:r>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𝑓𝑖𝑛𝑎𝑙</m:t>
                                    </m:r>
                                  </m:sub>
                                </m:sSub>
                              </m:oMath>
                            </m:oMathPara>
                          </a14:m>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2400">
                              <a:effectLst/>
                              <a:latin typeface="Times New Roman" panose="02020603050405020304" pitchFamily="18" charset="0"/>
                              <a:ea typeface="Calibri" panose="020F0502020204030204" pitchFamily="34" charset="0"/>
                              <a:cs typeface="Times New Roman" panose="02020603050405020304" pitchFamily="18" charset="0"/>
                            </a:rPr>
                            <a:t>50 hours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Time for full simulation.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13519099"/>
                      </a:ext>
                    </a:extLst>
                  </a:tr>
                </a:tbl>
              </a:graphicData>
            </a:graphic>
          </p:graphicFrame>
        </mc:Choice>
        <mc:Fallback>
          <p:graphicFrame>
            <p:nvGraphicFramePr>
              <p:cNvPr id="4" name="Content Placeholder 3">
                <a:extLst>
                  <a:ext uri="{FF2B5EF4-FFF2-40B4-BE49-F238E27FC236}">
                    <a16:creationId xmlns:a16="http://schemas.microsoft.com/office/drawing/2014/main" id="{514CF9C1-2298-4101-A26E-D280C1C5617A}"/>
                  </a:ext>
                </a:extLst>
              </p:cNvPr>
              <p:cNvGraphicFramePr>
                <a:graphicFrameLocks noGrp="1"/>
              </p:cNvGraphicFramePr>
              <p:nvPr>
                <p:ph idx="1"/>
                <p:extLst>
                  <p:ext uri="{D42A27DB-BD31-4B8C-83A1-F6EECF244321}">
                    <p14:modId xmlns:p14="http://schemas.microsoft.com/office/powerpoint/2010/main" val="3469776207"/>
                  </p:ext>
                </p:extLst>
              </p:nvPr>
            </p:nvGraphicFramePr>
            <p:xfrm>
              <a:off x="711200" y="2529840"/>
              <a:ext cx="10800080" cy="3505199"/>
            </p:xfrm>
            <a:graphic>
              <a:graphicData uri="http://schemas.openxmlformats.org/drawingml/2006/table">
                <a:tbl>
                  <a:tblPr firstRow="1" firstCol="1" bandRow="1"/>
                  <a:tblGrid>
                    <a:gridCol w="2069584">
                      <a:extLst>
                        <a:ext uri="{9D8B030D-6E8A-4147-A177-3AD203B41FA5}">
                          <a16:colId xmlns:a16="http://schemas.microsoft.com/office/drawing/2014/main" val="529692967"/>
                        </a:ext>
                      </a:extLst>
                    </a:gridCol>
                    <a:gridCol w="2901486">
                      <a:extLst>
                        <a:ext uri="{9D8B030D-6E8A-4147-A177-3AD203B41FA5}">
                          <a16:colId xmlns:a16="http://schemas.microsoft.com/office/drawing/2014/main" val="2199876073"/>
                        </a:ext>
                      </a:extLst>
                    </a:gridCol>
                    <a:gridCol w="5829010">
                      <a:extLst>
                        <a:ext uri="{9D8B030D-6E8A-4147-A177-3AD203B41FA5}">
                          <a16:colId xmlns:a16="http://schemas.microsoft.com/office/drawing/2014/main" val="3484814947"/>
                        </a:ext>
                      </a:extLst>
                    </a:gridCol>
                  </a:tblGrid>
                  <a:tr h="538292">
                    <a:tc>
                      <a:txBody>
                        <a:bodyPr/>
                        <a:lstStyle/>
                        <a:p>
                          <a:pPr marL="0" marR="0" algn="just">
                            <a:lnSpc>
                              <a:spcPct val="107000"/>
                            </a:lnSpc>
                            <a:spcBef>
                              <a:spcPts val="0"/>
                            </a:spcBef>
                            <a:spcAft>
                              <a:spcPts val="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Command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2400">
                              <a:effectLst/>
                              <a:latin typeface="Times New Roman" panose="02020603050405020304" pitchFamily="18" charset="0"/>
                              <a:ea typeface="Calibri" panose="020F0502020204030204" pitchFamily="34" charset="0"/>
                              <a:cs typeface="Times New Roman" panose="02020603050405020304" pitchFamily="18" charset="0"/>
                            </a:rPr>
                            <a:t>Value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2400">
                              <a:effectLst/>
                              <a:latin typeface="Times New Roman" panose="02020603050405020304" pitchFamily="18" charset="0"/>
                              <a:ea typeface="Calibri" panose="020F0502020204030204" pitchFamily="34" charset="0"/>
                              <a:cs typeface="Times New Roman" panose="02020603050405020304" pitchFamily="18" charset="0"/>
                            </a:rPr>
                            <a:t>Description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34163637"/>
                      </a:ext>
                    </a:extLst>
                  </a:tr>
                  <a:tr h="611523">
                    <a:tc>
                      <a:txBody>
                        <a:bodyPr/>
                        <a:lstStyle/>
                        <a:p>
                          <a:endParaRPr lang="en-US"/>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294" t="-101980" r="-422059" b="-385149"/>
                          </a:stretch>
                        </a:blipFill>
                      </a:tcPr>
                    </a:tc>
                    <a:tc>
                      <a:txBody>
                        <a:bodyPr/>
                        <a:lstStyle/>
                        <a:p>
                          <a:pPr marL="0" marR="0" algn="just">
                            <a:lnSpc>
                              <a:spcPct val="107000"/>
                            </a:lnSpc>
                            <a:spcBef>
                              <a:spcPts val="0"/>
                            </a:spcBef>
                            <a:spcAft>
                              <a:spcPts val="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1.1 hours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85371" t="-101980" r="-209" b="-385149"/>
                          </a:stretch>
                        </a:blipFill>
                      </a:tcPr>
                    </a:tc>
                    <a:extLst>
                      <a:ext uri="{0D108BD9-81ED-4DB2-BD59-A6C34878D82A}">
                        <a16:rowId xmlns:a16="http://schemas.microsoft.com/office/drawing/2014/main" val="4093896311"/>
                      </a:ext>
                    </a:extLst>
                  </a:tr>
                  <a:tr h="611523">
                    <a:tc>
                      <a:txBody>
                        <a:bodyPr/>
                        <a:lstStyle/>
                        <a:p>
                          <a:endParaRPr lang="en-US"/>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294" t="-204000" r="-422059" b="-289000"/>
                          </a:stretch>
                        </a:blipFill>
                      </a:tcPr>
                    </a:tc>
                    <a:tc>
                      <a:txBody>
                        <a:bodyPr/>
                        <a:lstStyle/>
                        <a:p>
                          <a:pPr marL="0" marR="0" algn="just">
                            <a:lnSpc>
                              <a:spcPct val="107000"/>
                            </a:lnSpc>
                            <a:spcBef>
                              <a:spcPts val="0"/>
                            </a:spcBef>
                            <a:spcAft>
                              <a:spcPts val="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9.2 hours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85371" t="-204000" r="-209" b="-289000"/>
                          </a:stretch>
                        </a:blipFill>
                      </a:tcPr>
                    </a:tc>
                    <a:extLst>
                      <a:ext uri="{0D108BD9-81ED-4DB2-BD59-A6C34878D82A}">
                        <a16:rowId xmlns:a16="http://schemas.microsoft.com/office/drawing/2014/main" val="1809036349"/>
                      </a:ext>
                    </a:extLst>
                  </a:tr>
                  <a:tr h="566169">
                    <a:tc>
                      <a:txBody>
                        <a:bodyPr/>
                        <a:lstStyle/>
                        <a:p>
                          <a:endParaRPr lang="en-US"/>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294" t="-326882" r="-422059" b="-210753"/>
                          </a:stretch>
                        </a:blipFill>
                      </a:tcPr>
                    </a:tc>
                    <a:tc>
                      <a:txBody>
                        <a:bodyPr/>
                        <a:lstStyle/>
                        <a:p>
                          <a:pPr marL="0" marR="0" algn="just">
                            <a:lnSpc>
                              <a:spcPct val="107000"/>
                            </a:lnSpc>
                            <a:spcBef>
                              <a:spcPts val="0"/>
                            </a:spcBef>
                            <a:spcAft>
                              <a:spcPts val="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85371" t="-326882" r="-209" b="-210753"/>
                          </a:stretch>
                        </a:blipFill>
                      </a:tcPr>
                    </a:tc>
                    <a:extLst>
                      <a:ext uri="{0D108BD9-81ED-4DB2-BD59-A6C34878D82A}">
                        <a16:rowId xmlns:a16="http://schemas.microsoft.com/office/drawing/2014/main" val="2783715758"/>
                      </a:ext>
                    </a:extLst>
                  </a:tr>
                  <a:tr h="566169">
                    <a:tc>
                      <a:txBody>
                        <a:bodyPr/>
                        <a:lstStyle/>
                        <a:p>
                          <a:endParaRPr lang="en-US"/>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294" t="-426882" r="-422059" b="-110753"/>
                          </a:stretch>
                        </a:blipFill>
                      </a:tcPr>
                    </a:tc>
                    <a:tc>
                      <a:txBody>
                        <a:bodyPr/>
                        <a:lstStyle/>
                        <a:p>
                          <a:pPr marL="0" marR="0" algn="just">
                            <a:lnSpc>
                              <a:spcPct val="107000"/>
                            </a:lnSpc>
                            <a:spcBef>
                              <a:spcPts val="0"/>
                            </a:spcBef>
                            <a:spcAft>
                              <a:spcPts val="0"/>
                            </a:spcAft>
                          </a:pPr>
                          <a:r>
                            <a:rPr lang="en-US" sz="2400">
                              <a:effectLst/>
                              <a:latin typeface="Times New Roman" panose="02020603050405020304" pitchFamily="18" charset="0"/>
                              <a:ea typeface="Calibri" panose="020F0502020204030204" pitchFamily="34" charset="0"/>
                              <a:cs typeface="Times New Roman" panose="02020603050405020304" pitchFamily="18"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85371" t="-426882" r="-209" b="-110753"/>
                          </a:stretch>
                        </a:blipFill>
                      </a:tcPr>
                    </a:tc>
                    <a:extLst>
                      <a:ext uri="{0D108BD9-81ED-4DB2-BD59-A6C34878D82A}">
                        <a16:rowId xmlns:a16="http://schemas.microsoft.com/office/drawing/2014/main" val="3619607669"/>
                      </a:ext>
                    </a:extLst>
                  </a:tr>
                  <a:tr h="611523">
                    <a:tc>
                      <a:txBody>
                        <a:bodyPr/>
                        <a:lstStyle/>
                        <a:p>
                          <a:endParaRPr lang="en-US"/>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294" t="-490000" r="-422059" b="-3000"/>
                          </a:stretch>
                        </a:blipFill>
                      </a:tcPr>
                    </a:tc>
                    <a:tc>
                      <a:txBody>
                        <a:bodyPr/>
                        <a:lstStyle/>
                        <a:p>
                          <a:pPr marL="0" marR="0" algn="just">
                            <a:lnSpc>
                              <a:spcPct val="107000"/>
                            </a:lnSpc>
                            <a:spcBef>
                              <a:spcPts val="0"/>
                            </a:spcBef>
                            <a:spcAft>
                              <a:spcPts val="0"/>
                            </a:spcAft>
                          </a:pPr>
                          <a:r>
                            <a:rPr lang="en-US" sz="2400">
                              <a:effectLst/>
                              <a:latin typeface="Times New Roman" panose="02020603050405020304" pitchFamily="18" charset="0"/>
                              <a:ea typeface="Calibri" panose="020F0502020204030204" pitchFamily="34" charset="0"/>
                              <a:cs typeface="Times New Roman" panose="02020603050405020304" pitchFamily="18" charset="0"/>
                            </a:rPr>
                            <a:t>50 hours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Time for full simulation.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13519099"/>
                      </a:ext>
                    </a:extLst>
                  </a:tr>
                </a:tbl>
              </a:graphicData>
            </a:graphic>
          </p:graphicFrame>
        </mc:Fallback>
      </mc:AlternateContent>
    </p:spTree>
    <p:extLst>
      <p:ext uri="{BB962C8B-B14F-4D97-AF65-F5344CB8AC3E}">
        <p14:creationId xmlns:p14="http://schemas.microsoft.com/office/powerpoint/2010/main" val="16381332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108</TotalTime>
  <Words>916</Words>
  <Application>Microsoft Office PowerPoint</Application>
  <PresentationFormat>Widescreen</PresentationFormat>
  <Paragraphs>63</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Cambria Math</vt:lpstr>
      <vt:lpstr>Century Gothic</vt:lpstr>
      <vt:lpstr>Times New Roman</vt:lpstr>
      <vt:lpstr>Wingdings 3</vt:lpstr>
      <vt:lpstr>Ion Boardroom</vt:lpstr>
      <vt:lpstr>EDGE Final Project</vt:lpstr>
      <vt:lpstr>Project Title </vt:lpstr>
      <vt:lpstr>Abstract </vt:lpstr>
      <vt:lpstr>Introduction </vt:lpstr>
      <vt:lpstr>Types of Differential Equations </vt:lpstr>
      <vt:lpstr>Applied sector of Differential Equation in Science and Engineering </vt:lpstr>
      <vt:lpstr>PowerPoint Presentation</vt:lpstr>
      <vt:lpstr>PowerPoint Presentation</vt:lpstr>
      <vt:lpstr>For this model, the following values were assumed: </vt:lpstr>
      <vt:lpstr>PowerPoint Presentation</vt:lpstr>
      <vt:lpstr>Final Discussion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EDGE Final Project</dc:title>
  <dc:creator>mujahidul.mi25@gmail.com</dc:creator>
  <cp:lastModifiedBy>mujahidul.mi25@gmail.com</cp:lastModifiedBy>
  <cp:revision>1</cp:revision>
  <dcterms:created xsi:type="dcterms:W3CDTF">2024-12-09T15:15:11Z</dcterms:created>
  <dcterms:modified xsi:type="dcterms:W3CDTF">2024-12-09T17:03:35Z</dcterms:modified>
</cp:coreProperties>
</file>