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sldIdLst>
    <p:sldId id="256" r:id="rId2"/>
    <p:sldId id="257" r:id="rId3"/>
    <p:sldId id="369" r:id="rId4"/>
    <p:sldId id="370" r:id="rId5"/>
    <p:sldId id="260" r:id="rId6"/>
    <p:sldId id="379" r:id="rId7"/>
    <p:sldId id="372" r:id="rId8"/>
    <p:sldId id="373" r:id="rId9"/>
    <p:sldId id="374" r:id="rId10"/>
    <p:sldId id="376" r:id="rId11"/>
    <p:sldId id="380"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8" d="100"/>
          <a:sy n="58" d="100"/>
        </p:scale>
        <p:origin x="988"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2f0499ac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2f0499ac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82f0499ac9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82f0499ac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82f0499ac9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82f0499ac9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spTree>
    <p:extLst>
      <p:ext uri="{BB962C8B-B14F-4D97-AF65-F5344CB8AC3E}">
        <p14:creationId xmlns:p14="http://schemas.microsoft.com/office/powerpoint/2010/main" val="162015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1CF0-7E48-435B-982E-41ABE9260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3BD12-4961-42A4-B25D-1E6D5BFF8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80F06-1411-439D-A0DB-9EDCF67C595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86F20F23-2728-4648-9206-F21549C5DC8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1270FD0D-3B30-4498-8D8A-C55913D41A02}"/>
              </a:ext>
            </a:extLst>
          </p:cNvPr>
          <p:cNvSpPr>
            <a:spLocks noGrp="1"/>
          </p:cNvSpPr>
          <p:nvPr>
            <p:ph type="sldNum" sz="quarter" idx="12"/>
          </p:nvPr>
        </p:nvSpPr>
        <p:spPr/>
        <p:txBody>
          <a:bodyPr/>
          <a:lstStyle/>
          <a:p>
            <a:pPr>
              <a:defRPr/>
            </a:pPr>
            <a:fld id="{D8F95DA7-9E0E-467D-A139-0471DC1777CB}" type="slidenum">
              <a:rPr lang="en-US" altLang="en-US" smtClean="0"/>
              <a:pPr>
                <a:defRPr/>
              </a:pPr>
              <a:t>‹#›</a:t>
            </a:fld>
            <a:endParaRPr lang="en-US" altLang="en-US"/>
          </a:p>
        </p:txBody>
      </p:sp>
    </p:spTree>
    <p:extLst>
      <p:ext uri="{BB962C8B-B14F-4D97-AF65-F5344CB8AC3E}">
        <p14:creationId xmlns:p14="http://schemas.microsoft.com/office/powerpoint/2010/main" val="330846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558A-171C-4505-B011-6195DE4AE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5BFC58-5272-4987-BF92-4896D3F5A5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3D201-AF6D-483A-B5C8-11E8A1B0F125}"/>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5450516D-3CA0-43E3-97BF-67F2C86D558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3673A0-3B3B-4B48-BE54-B46194446791}"/>
              </a:ext>
            </a:extLst>
          </p:cNvPr>
          <p:cNvSpPr>
            <a:spLocks noGrp="1"/>
          </p:cNvSpPr>
          <p:nvPr>
            <p:ph type="sldNum" sz="quarter" idx="12"/>
          </p:nvPr>
        </p:nvSpPr>
        <p:spPr/>
        <p:txBody>
          <a:bodyPr/>
          <a:lstStyle/>
          <a:p>
            <a:pPr>
              <a:defRPr/>
            </a:pPr>
            <a:fld id="{5367E6EB-B6CA-430B-8761-75C737CF7AF1}" type="slidenum">
              <a:rPr lang="en-US" altLang="en-US" smtClean="0"/>
              <a:pPr>
                <a:defRPr/>
              </a:pPr>
              <a:t>‹#›</a:t>
            </a:fld>
            <a:endParaRPr lang="en-US" altLang="en-US"/>
          </a:p>
        </p:txBody>
      </p:sp>
    </p:spTree>
    <p:extLst>
      <p:ext uri="{BB962C8B-B14F-4D97-AF65-F5344CB8AC3E}">
        <p14:creationId xmlns:p14="http://schemas.microsoft.com/office/powerpoint/2010/main" val="169446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501EC-740F-4488-B73F-BA1F7C30C9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4FA770-64EA-430B-8024-5834B405A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19362-752E-4DA7-9916-8726544A4D0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D596C557-F189-49ED-A737-0489C8C60ED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92F7D6A-65F9-4BD2-86DF-4EBD71B90E6C}"/>
              </a:ext>
            </a:extLst>
          </p:cNvPr>
          <p:cNvSpPr>
            <a:spLocks noGrp="1"/>
          </p:cNvSpPr>
          <p:nvPr>
            <p:ph type="sldNum" sz="quarter" idx="12"/>
          </p:nvPr>
        </p:nvSpPr>
        <p:spPr/>
        <p:txBody>
          <a:bodyPr/>
          <a:lstStyle/>
          <a:p>
            <a:pPr>
              <a:defRPr/>
            </a:pPr>
            <a:fld id="{3031276A-AAE7-4DAF-B5DC-CD9EE96B703D}" type="slidenum">
              <a:rPr lang="en-US" altLang="en-US" smtClean="0"/>
              <a:pPr>
                <a:defRPr/>
              </a:pPr>
              <a:t>‹#›</a:t>
            </a:fld>
            <a:endParaRPr lang="en-US" altLang="en-US"/>
          </a:p>
        </p:txBody>
      </p:sp>
    </p:spTree>
    <p:extLst>
      <p:ext uri="{BB962C8B-B14F-4D97-AF65-F5344CB8AC3E}">
        <p14:creationId xmlns:p14="http://schemas.microsoft.com/office/powerpoint/2010/main" val="358081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5039-D8F3-426E-B8BC-8D1A3B3521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918DEF-89DA-4452-B525-7B7499192F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69AF9-2E6A-4B78-8DA0-06F27463C63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A4CF0935-C4E1-4F1F-BA2B-1B049A2E291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9167908-4250-4007-B704-0AC7A2DE74BE}"/>
              </a:ext>
            </a:extLst>
          </p:cNvPr>
          <p:cNvSpPr>
            <a:spLocks noGrp="1"/>
          </p:cNvSpPr>
          <p:nvPr>
            <p:ph type="sldNum" sz="quarter" idx="12"/>
          </p:nvPr>
        </p:nvSpPr>
        <p:spPr/>
        <p:txBody>
          <a:bodyPr/>
          <a:lstStyle/>
          <a:p>
            <a:pPr>
              <a:defRPr/>
            </a:pPr>
            <a:fld id="{BDC2143B-610F-499C-A392-DFFBE135A7B2}" type="slidenum">
              <a:rPr lang="en-US" altLang="en-US" smtClean="0"/>
              <a:pPr>
                <a:defRPr/>
              </a:pPr>
              <a:t>‹#›</a:t>
            </a:fld>
            <a:endParaRPr lang="en-US" altLang="en-US"/>
          </a:p>
        </p:txBody>
      </p:sp>
    </p:spTree>
    <p:extLst>
      <p:ext uri="{BB962C8B-B14F-4D97-AF65-F5344CB8AC3E}">
        <p14:creationId xmlns:p14="http://schemas.microsoft.com/office/powerpoint/2010/main" val="34857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F120-8B2F-4979-9DC2-68C954D9E0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CBD533-A134-42CD-B8EB-38C72632CD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D31482-E270-43CE-8AE8-06EB62EF6889}"/>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8EEBDAA-970D-46B7-996C-69A9BF9B121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B62BC4E-81A0-44C6-BDEC-DC42C7FB293A}"/>
              </a:ext>
            </a:extLst>
          </p:cNvPr>
          <p:cNvSpPr>
            <a:spLocks noGrp="1"/>
          </p:cNvSpPr>
          <p:nvPr>
            <p:ph type="sldNum" sz="quarter" idx="12"/>
          </p:nvPr>
        </p:nvSpPr>
        <p:spPr/>
        <p:txBody>
          <a:bodyPr/>
          <a:lstStyle/>
          <a:p>
            <a:pPr>
              <a:defRPr/>
            </a:pPr>
            <a:fld id="{575C213C-AC18-4D5A-BA73-4550FF50B842}" type="slidenum">
              <a:rPr lang="en-US" altLang="en-US" smtClean="0"/>
              <a:pPr>
                <a:defRPr/>
              </a:pPr>
              <a:t>‹#›</a:t>
            </a:fld>
            <a:endParaRPr lang="en-US" altLang="en-US"/>
          </a:p>
        </p:txBody>
      </p:sp>
    </p:spTree>
    <p:extLst>
      <p:ext uri="{BB962C8B-B14F-4D97-AF65-F5344CB8AC3E}">
        <p14:creationId xmlns:p14="http://schemas.microsoft.com/office/powerpoint/2010/main" val="266361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A923-EB23-48C8-9CFA-8B3D2CFCD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4D81B-A7EC-43ED-B4C8-B9BA215506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FD33B-9238-4186-AD02-F53298F98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E5F35A-ADCD-42C7-8EB0-873A7A108559}"/>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3DFE3C54-E40E-4C2A-BDCA-C9EF9880C356}"/>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F78FD207-D07B-4DF7-A839-1189D4DA6953}"/>
              </a:ext>
            </a:extLst>
          </p:cNvPr>
          <p:cNvSpPr>
            <a:spLocks noGrp="1"/>
          </p:cNvSpPr>
          <p:nvPr>
            <p:ph type="sldNum" sz="quarter" idx="12"/>
          </p:nvPr>
        </p:nvSpPr>
        <p:spPr/>
        <p:txBody>
          <a:bodyPr/>
          <a:lstStyle/>
          <a:p>
            <a:pPr>
              <a:defRPr/>
            </a:pPr>
            <a:fld id="{7A8ED4EA-E359-45F1-B86A-A40772B25C23}" type="slidenum">
              <a:rPr lang="en-US" altLang="en-US" smtClean="0"/>
              <a:pPr>
                <a:defRPr/>
              </a:pPr>
              <a:t>‹#›</a:t>
            </a:fld>
            <a:endParaRPr lang="en-US" altLang="en-US"/>
          </a:p>
        </p:txBody>
      </p:sp>
    </p:spTree>
    <p:extLst>
      <p:ext uri="{BB962C8B-B14F-4D97-AF65-F5344CB8AC3E}">
        <p14:creationId xmlns:p14="http://schemas.microsoft.com/office/powerpoint/2010/main" val="179416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5383-B90C-4DF1-8FFA-7EDE5E368F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A1EFFA-AD96-4D4A-8533-311A434B8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CC975-4E9C-4C2D-91ED-2765B38498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141719-74A3-4204-A6C6-1A476B749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AEC6D-08B6-4737-9C93-806B33C805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8371DC-4E24-4A88-B5DC-91B2ABD8A7F2}"/>
              </a:ext>
            </a:extLst>
          </p:cNvPr>
          <p:cNvSpPr>
            <a:spLocks noGrp="1"/>
          </p:cNvSpPr>
          <p:nvPr>
            <p:ph type="dt" sz="half" idx="10"/>
          </p:nvPr>
        </p:nvSpPr>
        <p:spPr/>
        <p:txBody>
          <a:bodyPr/>
          <a:lstStyle/>
          <a:p>
            <a:pPr>
              <a:defRPr/>
            </a:pPr>
            <a:r>
              <a:rPr lang="en-US"/>
              <a:t>Second Review</a:t>
            </a:r>
          </a:p>
        </p:txBody>
      </p:sp>
      <p:sp>
        <p:nvSpPr>
          <p:cNvPr id="8" name="Footer Placeholder 7">
            <a:extLst>
              <a:ext uri="{FF2B5EF4-FFF2-40B4-BE49-F238E27FC236}">
                <a16:creationId xmlns:a16="http://schemas.microsoft.com/office/drawing/2014/main" id="{A39D2E40-6BC6-42E6-A42C-857B26D2639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EB8BA80B-62E1-494A-9C14-3287BE1A5333}"/>
              </a:ext>
            </a:extLst>
          </p:cNvPr>
          <p:cNvSpPr>
            <a:spLocks noGrp="1"/>
          </p:cNvSpPr>
          <p:nvPr>
            <p:ph type="sldNum" sz="quarter" idx="12"/>
          </p:nvPr>
        </p:nvSpPr>
        <p:spPr/>
        <p:txBody>
          <a:bodyPr/>
          <a:lstStyle/>
          <a:p>
            <a:pPr>
              <a:defRPr/>
            </a:pPr>
            <a:fld id="{E637AD66-1F60-49BE-A2E9-D91D10CB91F3}" type="slidenum">
              <a:rPr lang="en-US" altLang="en-US" smtClean="0"/>
              <a:pPr>
                <a:defRPr/>
              </a:pPr>
              <a:t>‹#›</a:t>
            </a:fld>
            <a:endParaRPr lang="en-US" altLang="en-US"/>
          </a:p>
        </p:txBody>
      </p:sp>
    </p:spTree>
    <p:extLst>
      <p:ext uri="{BB962C8B-B14F-4D97-AF65-F5344CB8AC3E}">
        <p14:creationId xmlns:p14="http://schemas.microsoft.com/office/powerpoint/2010/main" val="327734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1993-36A7-4EBA-8A03-DB2E5AD5D9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3268C-EB38-482D-B804-3A4403917135}"/>
              </a:ext>
            </a:extLst>
          </p:cNvPr>
          <p:cNvSpPr>
            <a:spLocks noGrp="1"/>
          </p:cNvSpPr>
          <p:nvPr>
            <p:ph type="dt" sz="half" idx="10"/>
          </p:nvPr>
        </p:nvSpPr>
        <p:spPr/>
        <p:txBody>
          <a:bodyPr/>
          <a:lstStyle/>
          <a:p>
            <a:pPr>
              <a:defRPr/>
            </a:pPr>
            <a:r>
              <a:rPr lang="en-US"/>
              <a:t>Second Review</a:t>
            </a:r>
          </a:p>
        </p:txBody>
      </p:sp>
      <p:sp>
        <p:nvSpPr>
          <p:cNvPr id="4" name="Footer Placeholder 3">
            <a:extLst>
              <a:ext uri="{FF2B5EF4-FFF2-40B4-BE49-F238E27FC236}">
                <a16:creationId xmlns:a16="http://schemas.microsoft.com/office/drawing/2014/main" id="{3AE40B12-A869-461B-B0B4-24AEC96BA5FB}"/>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9F387624-3509-4FD8-B275-43DA07BA1567}"/>
              </a:ext>
            </a:extLst>
          </p:cNvPr>
          <p:cNvSpPr>
            <a:spLocks noGrp="1"/>
          </p:cNvSpPr>
          <p:nvPr>
            <p:ph type="sldNum" sz="quarter" idx="12"/>
          </p:nvPr>
        </p:nvSpPr>
        <p:spPr/>
        <p:txBody>
          <a:bodyPr/>
          <a:lstStyle/>
          <a:p>
            <a:pPr>
              <a:defRPr/>
            </a:pPr>
            <a:fld id="{F583B680-F650-469F-A231-392F163461F6}" type="slidenum">
              <a:rPr lang="en-US" altLang="en-US" smtClean="0"/>
              <a:pPr>
                <a:defRPr/>
              </a:pPr>
              <a:t>‹#›</a:t>
            </a:fld>
            <a:endParaRPr lang="en-US" altLang="en-US"/>
          </a:p>
        </p:txBody>
      </p:sp>
    </p:spTree>
    <p:extLst>
      <p:ext uri="{BB962C8B-B14F-4D97-AF65-F5344CB8AC3E}">
        <p14:creationId xmlns:p14="http://schemas.microsoft.com/office/powerpoint/2010/main" val="85535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9CDA0-76F8-4CB9-8146-B30F3C0CBFF7}"/>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2058A400-9A71-41F3-9E83-B257A2626423}"/>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BFA55E6C-5FE1-4045-9226-EFCCD06E5FA5}"/>
              </a:ext>
            </a:extLst>
          </p:cNvPr>
          <p:cNvSpPr>
            <a:spLocks noGrp="1"/>
          </p:cNvSpPr>
          <p:nvPr>
            <p:ph type="sldNum" sz="quarter" idx="12"/>
          </p:nvPr>
        </p:nvSpPr>
        <p:spPr/>
        <p:txBody>
          <a:bodyPr/>
          <a:lstStyle/>
          <a:p>
            <a:pPr>
              <a:defRPr/>
            </a:pPr>
            <a:fld id="{DD537315-F462-4C74-88B4-A900525A3FAA}" type="slidenum">
              <a:rPr lang="en-US" altLang="en-US" smtClean="0"/>
              <a:pPr>
                <a:defRPr/>
              </a:pPr>
              <a:t>‹#›</a:t>
            </a:fld>
            <a:endParaRPr lang="en-US" altLang="en-US"/>
          </a:p>
        </p:txBody>
      </p:sp>
    </p:spTree>
    <p:extLst>
      <p:ext uri="{BB962C8B-B14F-4D97-AF65-F5344CB8AC3E}">
        <p14:creationId xmlns:p14="http://schemas.microsoft.com/office/powerpoint/2010/main" val="241499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EE7B-6740-4D47-BDF9-A2CF81582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020174-6887-4954-9BAB-4E12853D5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B6D38F-295D-4C4A-B560-A946F58ED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5AF71-4C34-4AF0-B4A2-D8DBFD3B9CD4}"/>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EEC57B3C-48A5-4244-8286-1917ABA41DE5}"/>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D25B258B-2822-4538-BE5F-CAE08A912621}"/>
              </a:ext>
            </a:extLst>
          </p:cNvPr>
          <p:cNvSpPr>
            <a:spLocks noGrp="1"/>
          </p:cNvSpPr>
          <p:nvPr>
            <p:ph type="sldNum" sz="quarter" idx="12"/>
          </p:nvPr>
        </p:nvSpPr>
        <p:spPr/>
        <p:txBody>
          <a:bodyPr/>
          <a:lstStyle/>
          <a:p>
            <a:pPr>
              <a:defRPr/>
            </a:pPr>
            <a:fld id="{379B2829-DA13-4801-8FBD-6D5729CB9593}" type="slidenum">
              <a:rPr lang="en-US" altLang="en-US" smtClean="0"/>
              <a:pPr>
                <a:defRPr/>
              </a:pPr>
              <a:t>‹#›</a:t>
            </a:fld>
            <a:endParaRPr lang="en-US" altLang="en-US"/>
          </a:p>
        </p:txBody>
      </p:sp>
    </p:spTree>
    <p:extLst>
      <p:ext uri="{BB962C8B-B14F-4D97-AF65-F5344CB8AC3E}">
        <p14:creationId xmlns:p14="http://schemas.microsoft.com/office/powerpoint/2010/main" val="230904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1A1E-72DF-48A6-B48F-EE80AF590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0B3F59-AAD0-4FA1-83B6-CBC86D9FD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0E4EF-23EC-4E28-B807-15D8F2490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98E67-9105-41B9-9149-90EAE70D5CAC}"/>
              </a:ext>
            </a:extLst>
          </p:cNvPr>
          <p:cNvSpPr>
            <a:spLocks noGrp="1"/>
          </p:cNvSpPr>
          <p:nvPr>
            <p:ph type="dt" sz="half" idx="10"/>
          </p:nvPr>
        </p:nvSpPr>
        <p:spPr/>
        <p:txBody>
          <a:bodyPr/>
          <a:lstStyle/>
          <a:p>
            <a:pPr>
              <a:defRPr/>
            </a:pPr>
            <a:r>
              <a:rPr lang="en-US"/>
              <a:t>Second Review</a:t>
            </a:r>
          </a:p>
        </p:txBody>
      </p:sp>
      <p:sp>
        <p:nvSpPr>
          <p:cNvPr id="6" name="Footer Placeholder 5">
            <a:extLst>
              <a:ext uri="{FF2B5EF4-FFF2-40B4-BE49-F238E27FC236}">
                <a16:creationId xmlns:a16="http://schemas.microsoft.com/office/drawing/2014/main" id="{7D2BB51C-2785-48B4-BEE6-DBEF2F504066}"/>
              </a:ext>
            </a:extLst>
          </p:cNvPr>
          <p:cNvSpPr>
            <a:spLocks noGrp="1"/>
          </p:cNvSpPr>
          <p:nvPr>
            <p:ph type="ftr" sz="quarter" idx="11"/>
          </p:nvPr>
        </p:nvSpPr>
        <p:spPr/>
        <p:txBody>
          <a:bodyPr/>
          <a:lstStyle/>
          <a:p>
            <a:pPr>
              <a:defRPr/>
            </a:pPr>
            <a:r>
              <a:rPr lang="en-US"/>
              <a:t>Department of Computer Science and Engineering</a:t>
            </a:r>
          </a:p>
        </p:txBody>
      </p:sp>
      <p:sp>
        <p:nvSpPr>
          <p:cNvPr id="7" name="Slide Number Placeholder 6">
            <a:extLst>
              <a:ext uri="{FF2B5EF4-FFF2-40B4-BE49-F238E27FC236}">
                <a16:creationId xmlns:a16="http://schemas.microsoft.com/office/drawing/2014/main" id="{EF8CCDB6-1245-4282-A18A-8B7C492E2CBD}"/>
              </a:ext>
            </a:extLst>
          </p:cNvPr>
          <p:cNvSpPr>
            <a:spLocks noGrp="1"/>
          </p:cNvSpPr>
          <p:nvPr>
            <p:ph type="sldNum" sz="quarter" idx="12"/>
          </p:nvPr>
        </p:nvSpPr>
        <p:spPr/>
        <p:txBody>
          <a:bodyPr/>
          <a:lstStyle/>
          <a:p>
            <a:pPr>
              <a:defRPr/>
            </a:pPr>
            <a:fld id="{B5B0EEF8-84AE-4BCB-9844-5B22523396C9}" type="slidenum">
              <a:rPr lang="en-US" altLang="en-US" smtClean="0"/>
              <a:pPr>
                <a:defRPr/>
              </a:pPr>
              <a:t>‹#›</a:t>
            </a:fld>
            <a:endParaRPr lang="en-US" altLang="en-US"/>
          </a:p>
        </p:txBody>
      </p:sp>
    </p:spTree>
    <p:extLst>
      <p:ext uri="{BB962C8B-B14F-4D97-AF65-F5344CB8AC3E}">
        <p14:creationId xmlns:p14="http://schemas.microsoft.com/office/powerpoint/2010/main" val="2591235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DA43B-E75D-46E7-8D5A-408A2967E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7DD3FC-C3C8-4F11-A9B7-6D825DA09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E6751-48B9-42EA-AE3C-6CA3AA104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Second Review</a:t>
            </a:r>
          </a:p>
        </p:txBody>
      </p:sp>
      <p:sp>
        <p:nvSpPr>
          <p:cNvPr id="5" name="Footer Placeholder 4">
            <a:extLst>
              <a:ext uri="{FF2B5EF4-FFF2-40B4-BE49-F238E27FC236}">
                <a16:creationId xmlns:a16="http://schemas.microsoft.com/office/drawing/2014/main" id="{B259EC57-61B0-4590-8FC6-39EE9523C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8D51A57-4886-4ED0-BD22-CBA46AD7A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6AFA5A-A15D-402B-9810-66A481E98194}" type="slidenum">
              <a:rPr lang="en-US" altLang="en-US" smtClean="0"/>
              <a:pPr>
                <a:defRPr/>
              </a:pPr>
              <a:t>‹#›</a:t>
            </a:fld>
            <a:endParaRPr lang="en-US" altLang="en-US"/>
          </a:p>
        </p:txBody>
      </p:sp>
    </p:spTree>
    <p:extLst>
      <p:ext uri="{BB962C8B-B14F-4D97-AF65-F5344CB8AC3E}">
        <p14:creationId xmlns:p14="http://schemas.microsoft.com/office/powerpoint/2010/main" val="903048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drive/folders/1R71jC2_uMO9QfI_S3nEOqpr_Y74NHUBX?usp=drive_li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3"/>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4"/>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268535" y="2902726"/>
            <a:ext cx="11396311" cy="1387559"/>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Verdana" panose="020B0604030504040204" pitchFamily="34" charset="0"/>
              </a:rPr>
              <a:t>JOBTAKE - A GIG PLATFORM FOR  JOBS USING HYBRID RECOMMENDATION</a:t>
            </a:r>
          </a:p>
          <a:p>
            <a:r>
              <a:rPr lang="en-US" sz="4000" b="1" dirty="0">
                <a:solidFill>
                  <a:srgbClr val="7030A0"/>
                </a:solidFill>
                <a:latin typeface="Verdana" panose="020B0604030504040204" pitchFamily="34" charset="0"/>
                <a:ea typeface="Verdana" panose="020B0604030504040204" pitchFamily="34" charset="0"/>
              </a:rPr>
              <a:t> SYSTEM</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189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12700" marR="5715" algn="ctr">
              <a:lnSpc>
                <a:spcPct val="99200"/>
              </a:lnSpc>
              <a:spcBef>
                <a:spcPts val="120"/>
              </a:spcBef>
              <a:buNone/>
            </a:pPr>
            <a:r>
              <a:rPr lang="en-US" sz="2400" b="1" i="0" dirty="0">
                <a:solidFill>
                  <a:srgbClr val="FF0000"/>
                </a:solidFill>
                <a:effectLst/>
                <a:latin typeface="Verdana" panose="020B0604030504040204" pitchFamily="34" charset="0"/>
                <a:ea typeface="Verdana" panose="020B0604030504040204" pitchFamily="34" charset="0"/>
              </a:rPr>
              <a:t>DR.S.ANANTHA SIVAPRAKASAM </a:t>
            </a:r>
            <a:r>
              <a:rPr lang="en-US" sz="2400" b="1" spc="-110" dirty="0">
                <a:solidFill>
                  <a:srgbClr val="FF0000"/>
                </a:solidFill>
                <a:latin typeface="Verdana"/>
                <a:cs typeface="Verdana"/>
              </a:rPr>
              <a:t>Professor</a:t>
            </a:r>
            <a:endParaRPr lang="en-US" sz="2400" dirty="0">
              <a:latin typeface="Verdana"/>
              <a:cs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431378" y="5024165"/>
            <a:ext cx="4479639" cy="183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12700">
              <a:lnSpc>
                <a:spcPct val="100000"/>
              </a:lnSpc>
              <a:spcBef>
                <a:spcPts val="630"/>
              </a:spcBef>
              <a:buNone/>
            </a:pPr>
            <a:r>
              <a:rPr lang="da-DK" sz="2400" b="1" dirty="0">
                <a:solidFill>
                  <a:srgbClr val="FF0000"/>
                </a:solidFill>
                <a:latin typeface="Verdana"/>
                <a:cs typeface="Times New Roman" panose="02020603050405020304" pitchFamily="18" charset="0"/>
              </a:rPr>
              <a:t>ID: B21A2425C27</a:t>
            </a:r>
          </a:p>
          <a:p>
            <a:pPr marL="12700">
              <a:lnSpc>
                <a:spcPct val="100000"/>
              </a:lnSpc>
              <a:spcBef>
                <a:spcPts val="630"/>
              </a:spcBef>
              <a:buNone/>
            </a:pPr>
            <a:r>
              <a:rPr lang="da-DK" sz="2000" b="1" dirty="0">
                <a:solidFill>
                  <a:srgbClr val="FF0000"/>
                </a:solidFill>
                <a:latin typeface="Verdana"/>
                <a:cs typeface="Verdana"/>
              </a:rPr>
              <a:t>MUHAMMED JAZIL</a:t>
            </a:r>
            <a:r>
              <a:rPr lang="da-DK" sz="2000" b="1" spc="-50" dirty="0">
                <a:solidFill>
                  <a:srgbClr val="FF0000"/>
                </a:solidFill>
                <a:latin typeface="Verdana"/>
                <a:cs typeface="Verdana"/>
              </a:rPr>
              <a:t> </a:t>
            </a:r>
            <a:r>
              <a:rPr lang="da-DK" sz="2000" b="1" spc="-5" dirty="0">
                <a:solidFill>
                  <a:srgbClr val="FF0000"/>
                </a:solidFill>
                <a:latin typeface="Verdana"/>
                <a:cs typeface="Verdana"/>
              </a:rPr>
              <a:t>(210701168)</a:t>
            </a:r>
            <a:endParaRPr lang="da-DK" sz="2000" dirty="0">
              <a:latin typeface="Verdana"/>
              <a:cs typeface="Verdana"/>
            </a:endParaRPr>
          </a:p>
          <a:p>
            <a:pPr marL="12700">
              <a:lnSpc>
                <a:spcPct val="100000"/>
              </a:lnSpc>
              <a:spcBef>
                <a:spcPts val="530"/>
              </a:spcBef>
              <a:buNone/>
            </a:pPr>
            <a:r>
              <a:rPr lang="da-DK" sz="2000" b="1" spc="-5" dirty="0">
                <a:solidFill>
                  <a:srgbClr val="FF0000"/>
                </a:solidFill>
                <a:latin typeface="Verdana"/>
                <a:cs typeface="Verdana"/>
              </a:rPr>
              <a:t>PRAGADEESHWARAN</a:t>
            </a:r>
            <a:r>
              <a:rPr lang="da-DK" sz="2000" b="1" spc="-30" dirty="0">
                <a:solidFill>
                  <a:srgbClr val="FF0000"/>
                </a:solidFill>
                <a:latin typeface="Verdana"/>
                <a:cs typeface="Verdana"/>
              </a:rPr>
              <a:t> </a:t>
            </a:r>
            <a:r>
              <a:rPr lang="da-DK" sz="2000" b="1" dirty="0">
                <a:solidFill>
                  <a:srgbClr val="FF0000"/>
                </a:solidFill>
                <a:latin typeface="Verdana"/>
                <a:cs typeface="Verdana"/>
              </a:rPr>
              <a:t>S</a:t>
            </a:r>
            <a:r>
              <a:rPr lang="da-DK" sz="2000" b="1" spc="-20" dirty="0">
                <a:solidFill>
                  <a:srgbClr val="FF0000"/>
                </a:solidFill>
                <a:latin typeface="Verdana"/>
                <a:cs typeface="Verdana"/>
              </a:rPr>
              <a:t> </a:t>
            </a:r>
            <a:r>
              <a:rPr lang="da-DK" sz="2000" b="1" spc="-5" dirty="0">
                <a:solidFill>
                  <a:srgbClr val="FF0000"/>
                </a:solidFill>
                <a:latin typeface="Verdana"/>
                <a:cs typeface="Verdana"/>
              </a:rPr>
              <a:t>(210701190)</a:t>
            </a:r>
            <a:endParaRPr lang="da-DK" sz="2000" dirty="0">
              <a:latin typeface="Verdana"/>
              <a:cs typeface="Verdana"/>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04801"/>
            <a:ext cx="10668000" cy="792479"/>
          </a:xfrm>
        </p:spPr>
        <p:txBody>
          <a:bodyPr/>
          <a:lstStyle/>
          <a:p>
            <a:r>
              <a:rPr lang="en-US" altLang="en-US" sz="3200" b="1" dirty="0">
                <a:solidFill>
                  <a:srgbClr val="FF0000"/>
                </a:solidFill>
              </a:rPr>
              <a:t>Job Posting for User And Service Provider</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
        <p:nvSpPr>
          <p:cNvPr id="9" name="TextBox 8">
            <a:extLst>
              <a:ext uri="{FF2B5EF4-FFF2-40B4-BE49-F238E27FC236}">
                <a16:creationId xmlns:a16="http://schemas.microsoft.com/office/drawing/2014/main" id="{4C06FAEA-A5BF-4E1B-827D-9D6B36713CE4}"/>
              </a:ext>
            </a:extLst>
          </p:cNvPr>
          <p:cNvSpPr txBox="1"/>
          <p:nvPr/>
        </p:nvSpPr>
        <p:spPr>
          <a:xfrm>
            <a:off x="7669686" y="1786255"/>
            <a:ext cx="3764547" cy="2308324"/>
          </a:xfrm>
          <a:prstGeom prst="rect">
            <a:avLst/>
          </a:prstGeom>
          <a:noFill/>
        </p:spPr>
        <p:txBody>
          <a:bodyPr wrap="square" rtlCol="0">
            <a:spAutoFit/>
          </a:bodyPr>
          <a:lstStyle/>
          <a:p>
            <a:pPr algn="just"/>
            <a:r>
              <a:rPr lang="en-US" sz="2400" dirty="0"/>
              <a:t>Provides an user interface for posting jobs, editing and deleting and for servicemen to accept the job</a:t>
            </a:r>
          </a:p>
        </p:txBody>
      </p:sp>
      <p:pic>
        <p:nvPicPr>
          <p:cNvPr id="10" name="Picture 9">
            <a:extLst>
              <a:ext uri="{FF2B5EF4-FFF2-40B4-BE49-F238E27FC236}">
                <a16:creationId xmlns:a16="http://schemas.microsoft.com/office/drawing/2014/main" id="{983B0A9A-8ADD-4C34-9588-02F4F258AF00}"/>
              </a:ext>
            </a:extLst>
          </p:cNvPr>
          <p:cNvPicPr>
            <a:picLocks noChangeAspect="1"/>
          </p:cNvPicPr>
          <p:nvPr/>
        </p:nvPicPr>
        <p:blipFill>
          <a:blip r:embed="rId2"/>
          <a:stretch>
            <a:fillRect/>
          </a:stretch>
        </p:blipFill>
        <p:spPr>
          <a:xfrm>
            <a:off x="1278037" y="1039482"/>
            <a:ext cx="5816825" cy="5077127"/>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4F05-94CE-49D7-A0FC-6380B9AE72D2}"/>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Profile Review Module</a:t>
            </a:r>
          </a:p>
        </p:txBody>
      </p:sp>
      <p:pic>
        <p:nvPicPr>
          <p:cNvPr id="8" name="Content Placeholder 7">
            <a:extLst>
              <a:ext uri="{FF2B5EF4-FFF2-40B4-BE49-F238E27FC236}">
                <a16:creationId xmlns:a16="http://schemas.microsoft.com/office/drawing/2014/main" id="{78BAC515-E80A-4A9B-A0F8-B7F7E5012C78}"/>
              </a:ext>
            </a:extLst>
          </p:cNvPr>
          <p:cNvPicPr>
            <a:picLocks noGrp="1" noChangeAspect="1"/>
          </p:cNvPicPr>
          <p:nvPr>
            <p:ph idx="1"/>
          </p:nvPr>
        </p:nvPicPr>
        <p:blipFill>
          <a:blip r:embed="rId2"/>
          <a:stretch>
            <a:fillRect/>
          </a:stretch>
        </p:blipFill>
        <p:spPr>
          <a:xfrm>
            <a:off x="838200" y="1690688"/>
            <a:ext cx="7500395" cy="4192438"/>
          </a:xfrm>
        </p:spPr>
      </p:pic>
      <p:sp>
        <p:nvSpPr>
          <p:cNvPr id="4" name="Date Placeholder 3">
            <a:extLst>
              <a:ext uri="{FF2B5EF4-FFF2-40B4-BE49-F238E27FC236}">
                <a16:creationId xmlns:a16="http://schemas.microsoft.com/office/drawing/2014/main" id="{C50F60DD-5180-466E-9500-0C7C49EAC53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42FF9F19-299B-4F86-8CEB-BE7947A06E2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4528C50-4A72-46E0-82E5-56BBBE4D166C}"/>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
        <p:nvSpPr>
          <p:cNvPr id="9" name="TextBox 8">
            <a:extLst>
              <a:ext uri="{FF2B5EF4-FFF2-40B4-BE49-F238E27FC236}">
                <a16:creationId xmlns:a16="http://schemas.microsoft.com/office/drawing/2014/main" id="{18C14716-1901-4897-BDDE-FE5310A19C6F}"/>
              </a:ext>
            </a:extLst>
          </p:cNvPr>
          <p:cNvSpPr txBox="1"/>
          <p:nvPr/>
        </p:nvSpPr>
        <p:spPr>
          <a:xfrm>
            <a:off x="8956713" y="2049137"/>
            <a:ext cx="2655065"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Helps user identify if the gig service provider can take up the task and see if he is trustable</a:t>
            </a:r>
          </a:p>
        </p:txBody>
      </p:sp>
    </p:spTree>
    <p:extLst>
      <p:ext uri="{BB962C8B-B14F-4D97-AF65-F5344CB8AC3E}">
        <p14:creationId xmlns:p14="http://schemas.microsoft.com/office/powerpoint/2010/main" val="166180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838200" y="136525"/>
            <a:ext cx="10515600" cy="1325563"/>
          </a:xfrm>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38200" y="1035586"/>
            <a:ext cx="10515600" cy="5141377"/>
          </a:xfrm>
        </p:spPr>
        <p:txBody>
          <a:bodyPr>
            <a:normAutofit fontScale="25000" lnSpcReduction="20000"/>
          </a:bodyPr>
          <a:lstStyle/>
          <a:p>
            <a:pPr marL="469900" marR="0" lvl="0" indent="-469900" algn="just" defTabSz="914400" rtl="0" eaLnBrk="0" fontAlgn="base" latinLnBrk="0" hangingPunct="0">
              <a:lnSpc>
                <a:spcPct val="120000"/>
              </a:lnSpc>
              <a:spcBef>
                <a:spcPct val="20000"/>
              </a:spcBef>
              <a:spcAft>
                <a:spcPct val="0"/>
              </a:spcAft>
              <a:buClr>
                <a:srgbClr val="CC0000"/>
              </a:buClr>
              <a:buSzTx/>
              <a:buFont typeface="Wingdings" panose="05000000000000000000" pitchFamily="2" charset="2"/>
              <a:buChar char="o"/>
              <a:tabLst/>
              <a:defRPr/>
            </a:pPr>
            <a:r>
              <a:rPr lang="en-US" altLang="en-US" sz="9600" dirty="0">
                <a:solidFill>
                  <a:srgbClr val="000000"/>
                </a:solidFill>
                <a:latin typeface="Times New Roman" panose="02020603050405020304" pitchFamily="18" charset="0"/>
                <a:cs typeface="Times New Roman" panose="02020603050405020304" pitchFamily="18" charset="0"/>
              </a:rPr>
              <a:t>Established a unified interface for seamless interaction between users and gig workers.  </a:t>
            </a:r>
          </a:p>
          <a:p>
            <a:pPr marL="469900" marR="0" lvl="0" indent="-469900" algn="just" defTabSz="914400" rtl="0" eaLnBrk="0" fontAlgn="base" latinLnBrk="0" hangingPunct="0">
              <a:lnSpc>
                <a:spcPct val="120000"/>
              </a:lnSpc>
              <a:spcBef>
                <a:spcPct val="20000"/>
              </a:spcBef>
              <a:spcAft>
                <a:spcPct val="0"/>
              </a:spcAft>
              <a:buClr>
                <a:srgbClr val="CC0000"/>
              </a:buClr>
              <a:buSzTx/>
              <a:buFont typeface="Wingdings" panose="05000000000000000000" pitchFamily="2" charset="2"/>
              <a:buChar char="o"/>
              <a:tabLst/>
              <a:defRPr/>
            </a:pPr>
            <a:r>
              <a:rPr lang="en-US" altLang="en-US" sz="9600" dirty="0">
                <a:solidFill>
                  <a:srgbClr val="000000"/>
                </a:solidFill>
                <a:latin typeface="Times New Roman" panose="02020603050405020304" pitchFamily="18" charset="0"/>
                <a:cs typeface="Times New Roman" panose="02020603050405020304" pitchFamily="18" charset="0"/>
              </a:rPr>
              <a:t>Introduced intuitive job posting, peer-to-peer connectivity, and a basic chat feature for real-time communication.  </a:t>
            </a:r>
          </a:p>
          <a:p>
            <a:pPr marL="469900" marR="0" lvl="0" indent="-469900" algn="just" defTabSz="914400" rtl="0" eaLnBrk="0" fontAlgn="base" latinLnBrk="0" hangingPunct="0">
              <a:lnSpc>
                <a:spcPct val="120000"/>
              </a:lnSpc>
              <a:spcBef>
                <a:spcPct val="20000"/>
              </a:spcBef>
              <a:spcAft>
                <a:spcPct val="0"/>
              </a:spcAft>
              <a:buClr>
                <a:srgbClr val="CC0000"/>
              </a:buClr>
              <a:buSzTx/>
              <a:buFont typeface="Wingdings" panose="05000000000000000000" pitchFamily="2" charset="2"/>
              <a:buChar char="o"/>
              <a:tabLst/>
              <a:defRPr/>
            </a:pPr>
            <a:r>
              <a:rPr lang="en-US" altLang="en-US" sz="9600" dirty="0">
                <a:solidFill>
                  <a:srgbClr val="000000"/>
                </a:solidFill>
                <a:latin typeface="Times New Roman" panose="02020603050405020304" pitchFamily="18" charset="0"/>
                <a:cs typeface="Times New Roman" panose="02020603050405020304" pitchFamily="18" charset="0"/>
              </a:rPr>
              <a:t>Integrated a feedback system to ensure trust, accountability, and quality service.  </a:t>
            </a:r>
          </a:p>
          <a:p>
            <a:pPr marL="0" marR="0" lvl="0" indent="0" algn="just" defTabSz="914400" rtl="0" eaLnBrk="0" fontAlgn="base" latinLnBrk="0" hangingPunct="0">
              <a:lnSpc>
                <a:spcPct val="120000"/>
              </a:lnSpc>
              <a:spcBef>
                <a:spcPct val="20000"/>
              </a:spcBef>
              <a:spcAft>
                <a:spcPct val="0"/>
              </a:spcAft>
              <a:buClr>
                <a:srgbClr val="CC0000"/>
              </a:buClr>
              <a:buSzTx/>
              <a:buNone/>
              <a:tabLst/>
              <a:defRPr/>
            </a:pPr>
            <a:endParaRPr lang="en-US" altLang="en-US" sz="112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20000"/>
              </a:lnSpc>
              <a:spcBef>
                <a:spcPct val="20000"/>
              </a:spcBef>
              <a:spcAft>
                <a:spcPct val="0"/>
              </a:spcAft>
              <a:buClr>
                <a:srgbClr val="CC0000"/>
              </a:buClr>
              <a:buSzTx/>
              <a:buNone/>
              <a:tabLst/>
              <a:defRPr/>
            </a:pPr>
            <a:r>
              <a:rPr lang="en-US" altLang="en-US" sz="11200" dirty="0">
                <a:solidFill>
                  <a:srgbClr val="000000"/>
                </a:solidFill>
                <a:latin typeface="Times New Roman" panose="02020603050405020304" pitchFamily="18" charset="0"/>
                <a:cs typeface="Times New Roman" panose="02020603050405020304" pitchFamily="18" charset="0"/>
              </a:rPr>
              <a:t>Phase 2 Objectives: </a:t>
            </a:r>
          </a:p>
          <a:p>
            <a:pPr marL="469900" marR="0" lvl="0" indent="-469900" algn="just" defTabSz="914400" rtl="0" eaLnBrk="0" fontAlgn="base" latinLnBrk="0" hangingPunct="0">
              <a:lnSpc>
                <a:spcPct val="120000"/>
              </a:lnSpc>
              <a:spcBef>
                <a:spcPct val="20000"/>
              </a:spcBef>
              <a:spcAft>
                <a:spcPct val="0"/>
              </a:spcAft>
              <a:buClr>
                <a:srgbClr val="CC0000"/>
              </a:buClr>
              <a:buSzTx/>
              <a:buFont typeface="Wingdings" panose="05000000000000000000" pitchFamily="2" charset="2"/>
              <a:buChar char="o"/>
              <a:tabLst/>
              <a:defRPr/>
            </a:pPr>
            <a:r>
              <a:rPr lang="en-US" altLang="en-US" sz="9600" dirty="0">
                <a:solidFill>
                  <a:srgbClr val="000000"/>
                </a:solidFill>
                <a:latin typeface="Times New Roman" panose="02020603050405020304" pitchFamily="18" charset="0"/>
                <a:cs typeface="Times New Roman" panose="02020603050405020304" pitchFamily="18" charset="0"/>
              </a:rPr>
              <a:t>Implement a hybrid recommendation system combining collaborative and content-based filtering for personalized job matching.  </a:t>
            </a:r>
          </a:p>
          <a:p>
            <a:pPr marL="469900" marR="0" lvl="0" indent="-469900" algn="just" defTabSz="914400" rtl="0" eaLnBrk="0" fontAlgn="base" latinLnBrk="0" hangingPunct="0">
              <a:lnSpc>
                <a:spcPct val="120000"/>
              </a:lnSpc>
              <a:spcBef>
                <a:spcPct val="20000"/>
              </a:spcBef>
              <a:spcAft>
                <a:spcPct val="0"/>
              </a:spcAft>
              <a:buClr>
                <a:srgbClr val="CC0000"/>
              </a:buClr>
              <a:buSzTx/>
              <a:buFont typeface="Wingdings" panose="05000000000000000000" pitchFamily="2" charset="2"/>
              <a:buChar char="o"/>
              <a:tabLst/>
              <a:defRPr/>
            </a:pPr>
            <a:r>
              <a:rPr lang="en-US" altLang="en-US" sz="9600" dirty="0">
                <a:solidFill>
                  <a:srgbClr val="000000"/>
                </a:solidFill>
                <a:latin typeface="Times New Roman" panose="02020603050405020304" pitchFamily="18" charset="0"/>
                <a:cs typeface="Times New Roman" panose="02020603050405020304" pitchFamily="18" charset="0"/>
              </a:rPr>
              <a:t>Introduce a localized service model within a 3 km radius for faster, community-driven connections.  </a:t>
            </a:r>
          </a:p>
          <a:p>
            <a:pPr marL="469900" marR="0" lvl="0" indent="-469900" defTabSz="914400" rtl="0" eaLnBrk="0" fontAlgn="base" latinLnBrk="0" hangingPunct="0">
              <a:lnSpc>
                <a:spcPct val="120000"/>
              </a:lnSpc>
              <a:spcBef>
                <a:spcPct val="20000"/>
              </a:spcBef>
              <a:spcAft>
                <a:spcPct val="0"/>
              </a:spcAft>
              <a:buClr>
                <a:srgbClr val="CC0000"/>
              </a:buClr>
              <a:buSzTx/>
              <a:buFont typeface="Wingdings" panose="05000000000000000000" pitchFamily="2" charset="2"/>
              <a:buChar char="o"/>
              <a:tabLst/>
              <a:defRPr/>
            </a:pPr>
            <a:r>
              <a:rPr lang="en-US" altLang="en-US" sz="9600" dirty="0">
                <a:solidFill>
                  <a:srgbClr val="000000"/>
                </a:solidFill>
                <a:latin typeface="Times New Roman" panose="02020603050405020304" pitchFamily="18" charset="0"/>
                <a:cs typeface="Times New Roman" panose="02020603050405020304" pitchFamily="18" charset="0"/>
              </a:rPr>
              <a:t>Enhance platform scalability, efficiency, and user satisfaction. </a:t>
            </a:r>
            <a:br>
              <a:rPr kumimoji="0" lang="en-IN" altLang="en-US" sz="51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51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Kumar P, S. P. S and K. S, ”Using Genetic Algorithms to Optimize Job Scheduling in Google Cloud Platform,” 2024 2nd International Conference on Networking and Communications (ICNWC), Chennai, India, 2024 ,pp.16, doi:10.1109/ICNWC60771.2024.10537412.</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 S. Herman and N. Sen, “Disruptive Transformation </a:t>
            </a:r>
            <a:r>
              <a:rPr kumimoji="0" lang="en-IN" altLang="en-US" sz="20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Fueling</a:t>
            </a:r>
            <a: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Gig Economies,” 2021 IEEE Technology and Engineering Management Conference - Europe, TEMSCON- EUR 2021.</a:t>
            </a:r>
            <a:endParaRPr lang="en-IN" altLang="en-US" sz="2000" kern="0" dirty="0">
              <a:solidFill>
                <a:srgbClr val="000000"/>
              </a:solidFill>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Siddique, M. Z., Basit, M., &amp; Fatima, I. (2022). Empirical study for improving project allocation on freelancing Platform. 2022 International Conference on Innovation and Intelligence for Informatics, Computing, and Technologies (3ICT).</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Bates, O., Lord, C., Alter, H., Friday, A., &amp; Kirman, B. (2021). Lessons From One Future of Work: Opportunities to Flip the Gig Economy. IEEE Pervasive Computing, 20(4), 26–34. https://doi.org/10.1109/mprv.2021.3113825.</a:t>
            </a: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hlinkClick r:id="rId2"/>
              </a:rPr>
              <a:t>https://drive.google.com/drive/folders/1R71jC2_uMO9QfI_S3nEOqpr_Y74NHUBX?usp=drive_link</a:t>
            </a: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2000" kern="0" dirty="0">
              <a:solidFill>
                <a:srgbClr val="000000"/>
              </a:solidFill>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kumimoji="0" lang="en-IN" altLang="en-US" sz="20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38200" y="1322024"/>
            <a:ext cx="10515600" cy="4854939"/>
          </a:xfrm>
        </p:spPr>
        <p:txBody>
          <a:bodyPr>
            <a:normAutofit fontScale="25000" lnSpcReduction="20000"/>
          </a:bodyPr>
          <a:lstStyle/>
          <a:p>
            <a:pPr marL="0" lvl="0" indent="0">
              <a:buClr>
                <a:srgbClr val="CC0000"/>
              </a:buClr>
              <a:buNone/>
              <a:defRPr/>
            </a:pPr>
            <a:r>
              <a:rPr lang="en-US" altLang="en-US" sz="9600" b="1" dirty="0">
                <a:solidFill>
                  <a:srgbClr val="000000"/>
                </a:solidFill>
                <a:latin typeface="Times New Roman" panose="02020603050405020304" pitchFamily="18" charset="0"/>
                <a:cs typeface="Times New Roman" panose="02020603050405020304" pitchFamily="18" charset="0"/>
              </a:rPr>
              <a:t>TITLE: </a:t>
            </a:r>
            <a:r>
              <a:rPr lang="en-US" altLang="en-US" sz="9600" dirty="0">
                <a:solidFill>
                  <a:srgbClr val="000000"/>
                </a:solidFill>
                <a:latin typeface="Times New Roman" panose="02020603050405020304" pitchFamily="18" charset="0"/>
                <a:cs typeface="Times New Roman" panose="02020603050405020304" pitchFamily="18" charset="0"/>
              </a:rPr>
              <a:t>JOBTAKE - A GIG PLATFORM FOR  JOBS USING HYBRID 	RECOMMENDATION SYSTEM</a:t>
            </a:r>
          </a:p>
          <a:p>
            <a:pPr marL="0" lvl="0" indent="0">
              <a:buClr>
                <a:srgbClr val="CC0000"/>
              </a:buClr>
              <a:buNone/>
              <a:defRPr/>
            </a:pPr>
            <a:endParaRPr lang="en-US" altLang="en-US" sz="9600" dirty="0">
              <a:solidFill>
                <a:srgbClr val="000000"/>
              </a:solidFill>
              <a:latin typeface="Times New Roman" panose="02020603050405020304" pitchFamily="18" charset="0"/>
              <a:cs typeface="Times New Roman" panose="02020603050405020304" pitchFamily="18" charset="0"/>
            </a:endParaRPr>
          </a:p>
          <a:p>
            <a:pPr marL="0" lvl="0" indent="0">
              <a:buClr>
                <a:srgbClr val="CC0000"/>
              </a:buClr>
              <a:buNone/>
              <a:defRPr/>
            </a:pPr>
            <a:r>
              <a:rPr lang="en-US" altLang="en-US" sz="9600" b="1" dirty="0">
                <a:solidFill>
                  <a:srgbClr val="000000"/>
                </a:solidFill>
                <a:latin typeface="Times New Roman" panose="02020603050405020304" pitchFamily="18" charset="0"/>
                <a:cs typeface="Times New Roman" panose="02020603050405020304" pitchFamily="18" charset="0"/>
              </a:rPr>
              <a:t>AUTHORS: </a:t>
            </a:r>
            <a:r>
              <a:rPr lang="en-US" altLang="en-US" sz="9600" dirty="0">
                <a:solidFill>
                  <a:srgbClr val="000000"/>
                </a:solidFill>
                <a:latin typeface="Times New Roman" panose="02020603050405020304" pitchFamily="18" charset="0"/>
                <a:cs typeface="Times New Roman" panose="02020603050405020304" pitchFamily="18" charset="0"/>
              </a:rPr>
              <a:t>Dr. S. </a:t>
            </a:r>
            <a:r>
              <a:rPr lang="en-US" altLang="en-US" sz="9600" dirty="0" err="1">
                <a:solidFill>
                  <a:srgbClr val="000000"/>
                </a:solidFill>
                <a:latin typeface="Times New Roman" panose="02020603050405020304" pitchFamily="18" charset="0"/>
                <a:cs typeface="Times New Roman" panose="02020603050405020304" pitchFamily="18" charset="0"/>
              </a:rPr>
              <a:t>Anantha</a:t>
            </a:r>
            <a:r>
              <a:rPr lang="en-US" altLang="en-US" sz="9600" dirty="0">
                <a:solidFill>
                  <a:srgbClr val="000000"/>
                </a:solidFill>
                <a:latin typeface="Times New Roman" panose="02020603050405020304" pitchFamily="18" charset="0"/>
                <a:cs typeface="Times New Roman" panose="02020603050405020304" pitchFamily="18" charset="0"/>
              </a:rPr>
              <a:t> </a:t>
            </a:r>
            <a:r>
              <a:rPr lang="en-US" altLang="en-US" sz="9600" dirty="0" err="1">
                <a:solidFill>
                  <a:srgbClr val="000000"/>
                </a:solidFill>
                <a:latin typeface="Times New Roman" panose="02020603050405020304" pitchFamily="18" charset="0"/>
                <a:cs typeface="Times New Roman" panose="02020603050405020304" pitchFamily="18" charset="0"/>
              </a:rPr>
              <a:t>Sivaprakasam</a:t>
            </a:r>
            <a:endParaRPr lang="en-US" altLang="en-US" sz="9600" dirty="0">
              <a:solidFill>
                <a:srgbClr val="000000"/>
              </a:solidFill>
              <a:latin typeface="Times New Roman" panose="02020603050405020304" pitchFamily="18" charset="0"/>
              <a:cs typeface="Times New Roman" panose="02020603050405020304" pitchFamily="18" charset="0"/>
            </a:endParaRPr>
          </a:p>
          <a:p>
            <a:pPr marL="0" lvl="0" indent="0">
              <a:buClr>
                <a:srgbClr val="CC0000"/>
              </a:buClr>
              <a:buNone/>
              <a:defRPr/>
            </a:pPr>
            <a:r>
              <a:rPr lang="en-US" altLang="en-US" sz="9600" dirty="0">
                <a:solidFill>
                  <a:srgbClr val="000000"/>
                </a:solidFill>
                <a:latin typeface="Times New Roman" panose="02020603050405020304" pitchFamily="18" charset="0"/>
                <a:cs typeface="Times New Roman" panose="02020603050405020304" pitchFamily="18" charset="0"/>
              </a:rPr>
              <a:t>	        Muhammed Jazil (210701168) </a:t>
            </a:r>
          </a:p>
          <a:p>
            <a:pPr marL="0" lvl="0" indent="0">
              <a:buClr>
                <a:srgbClr val="CC0000"/>
              </a:buClr>
              <a:buNone/>
              <a:defRPr/>
            </a:pPr>
            <a:r>
              <a:rPr lang="en-US" altLang="en-US" sz="9600" dirty="0">
                <a:solidFill>
                  <a:srgbClr val="000000"/>
                </a:solidFill>
                <a:latin typeface="Times New Roman" panose="02020603050405020304" pitchFamily="18" charset="0"/>
                <a:cs typeface="Times New Roman" panose="02020603050405020304" pitchFamily="18" charset="0"/>
              </a:rPr>
              <a:t>                    </a:t>
            </a:r>
            <a:r>
              <a:rPr lang="en-US" altLang="en-US" sz="9600" dirty="0" err="1">
                <a:solidFill>
                  <a:srgbClr val="000000"/>
                </a:solidFill>
                <a:latin typeface="Times New Roman" panose="02020603050405020304" pitchFamily="18" charset="0"/>
                <a:cs typeface="Times New Roman" panose="02020603050405020304" pitchFamily="18" charset="0"/>
              </a:rPr>
              <a:t>Pragadeeshwaran</a:t>
            </a:r>
            <a:r>
              <a:rPr lang="en-US" altLang="en-US" sz="9600" dirty="0">
                <a:solidFill>
                  <a:srgbClr val="000000"/>
                </a:solidFill>
                <a:latin typeface="Times New Roman" panose="02020603050405020304" pitchFamily="18" charset="0"/>
                <a:cs typeface="Times New Roman" panose="02020603050405020304" pitchFamily="18" charset="0"/>
              </a:rPr>
              <a:t> S (210701190) </a:t>
            </a:r>
          </a:p>
          <a:p>
            <a:pPr marL="0" lvl="0" indent="0">
              <a:buClr>
                <a:srgbClr val="CC0000"/>
              </a:buClr>
              <a:buNone/>
              <a:defRPr/>
            </a:pPr>
            <a:endParaRPr lang="en-US" altLang="en-US" sz="9600" dirty="0">
              <a:solidFill>
                <a:srgbClr val="000000"/>
              </a:solidFill>
              <a:latin typeface="Times New Roman" panose="02020603050405020304" pitchFamily="18" charset="0"/>
              <a:cs typeface="Times New Roman" panose="02020603050405020304" pitchFamily="18" charset="0"/>
            </a:endParaRPr>
          </a:p>
          <a:p>
            <a:pPr marL="0" lvl="0" indent="0">
              <a:buClr>
                <a:srgbClr val="CC0000"/>
              </a:buClr>
              <a:buNone/>
              <a:defRPr/>
            </a:pPr>
            <a:r>
              <a:rPr lang="en-US" altLang="en-US" sz="9600" b="1" dirty="0">
                <a:solidFill>
                  <a:srgbClr val="000000"/>
                </a:solidFill>
                <a:latin typeface="Times New Roman" panose="02020603050405020304" pitchFamily="18" charset="0"/>
                <a:cs typeface="Times New Roman" panose="02020603050405020304" pitchFamily="18" charset="0"/>
              </a:rPr>
              <a:t>CONFERENCE</a:t>
            </a:r>
            <a:r>
              <a:rPr lang="en-US" altLang="en-US" sz="9600" dirty="0">
                <a:solidFill>
                  <a:srgbClr val="000000"/>
                </a:solidFill>
                <a:latin typeface="Times New Roman" panose="02020603050405020304" pitchFamily="18" charset="0"/>
                <a:cs typeface="Times New Roman" panose="02020603050405020304" pitchFamily="18" charset="0"/>
              </a:rPr>
              <a:t>:INTERNATIONAL CONFERENCE ON EMERGING RESEARCH IN COMPUTATIONAL SCIENCE – 2024</a:t>
            </a:r>
          </a:p>
          <a:p>
            <a:pPr marL="0" lvl="0" indent="0">
              <a:buClr>
                <a:srgbClr val="CC0000"/>
              </a:buClr>
              <a:buNone/>
              <a:defRPr/>
            </a:pPr>
            <a:endParaRPr lang="en-US" altLang="en-US" sz="9600" dirty="0">
              <a:solidFill>
                <a:srgbClr val="000000"/>
              </a:solidFill>
              <a:latin typeface="Times New Roman" panose="02020603050405020304" pitchFamily="18" charset="0"/>
              <a:cs typeface="Times New Roman" panose="02020603050405020304" pitchFamily="18" charset="0"/>
            </a:endParaRPr>
          </a:p>
          <a:p>
            <a:pPr marL="0" lvl="0" indent="0">
              <a:buClr>
                <a:srgbClr val="CC0000"/>
              </a:buClr>
              <a:buNone/>
              <a:defRPr/>
            </a:pPr>
            <a:r>
              <a:rPr lang="en-US" altLang="en-US" sz="9600" b="1" dirty="0">
                <a:solidFill>
                  <a:srgbClr val="000000"/>
                </a:solidFill>
                <a:latin typeface="Times New Roman" panose="02020603050405020304" pitchFamily="18" charset="0"/>
                <a:cs typeface="Times New Roman" panose="02020603050405020304" pitchFamily="18" charset="0"/>
              </a:rPr>
              <a:t>MODE OF SUBMISSION: </a:t>
            </a:r>
            <a:r>
              <a:rPr lang="en-US" altLang="en-US" sz="9600" dirty="0">
                <a:solidFill>
                  <a:srgbClr val="000000"/>
                </a:solidFill>
                <a:latin typeface="Times New Roman" panose="02020603050405020304" pitchFamily="18" charset="0"/>
                <a:cs typeface="Times New Roman" panose="02020603050405020304" pitchFamily="18" charset="0"/>
              </a:rPr>
              <a:t>ONLINE </a:t>
            </a:r>
          </a:p>
          <a:p>
            <a:pPr marL="0" lvl="0" indent="0">
              <a:buClr>
                <a:srgbClr val="CC0000"/>
              </a:buClr>
              <a:buNone/>
              <a:defRPr/>
            </a:pPr>
            <a:endParaRPr lang="en-US" altLang="en-US" sz="9600" dirty="0">
              <a:solidFill>
                <a:srgbClr val="000000"/>
              </a:solidFill>
              <a:latin typeface="Times New Roman" panose="02020603050405020304" pitchFamily="18" charset="0"/>
              <a:cs typeface="Times New Roman" panose="02020603050405020304" pitchFamily="18" charset="0"/>
            </a:endParaRPr>
          </a:p>
          <a:p>
            <a:pPr marL="0" lvl="0" indent="0">
              <a:buClr>
                <a:srgbClr val="CC0000"/>
              </a:buClr>
              <a:buNone/>
              <a:defRPr/>
            </a:pPr>
            <a:r>
              <a:rPr lang="en-US" altLang="en-US" sz="9600" b="1" dirty="0">
                <a:solidFill>
                  <a:srgbClr val="000000"/>
                </a:solidFill>
                <a:latin typeface="Times New Roman" panose="02020603050405020304" pitchFamily="18" charset="0"/>
                <a:cs typeface="Times New Roman" panose="02020603050405020304" pitchFamily="18" charset="0"/>
              </a:rPr>
              <a:t>STATUS:</a:t>
            </a:r>
            <a:r>
              <a:rPr lang="en-US" altLang="en-US" sz="9600" dirty="0">
                <a:solidFill>
                  <a:srgbClr val="000000"/>
                </a:solidFill>
                <a:latin typeface="Times New Roman" panose="02020603050405020304" pitchFamily="18" charset="0"/>
                <a:cs typeface="Times New Roman" panose="02020603050405020304" pitchFamily="18" charset="0"/>
              </a:rPr>
              <a:t> SUBMITTED AND WAITING FOR ACCEPTANCE </a:t>
            </a:r>
            <a:endParaRPr lang="en-IN" sz="9600" dirty="0">
              <a:latin typeface="Times New Roman" panose="02020603050405020304" pitchFamily="18" charset="0"/>
              <a:cs typeface="Times New Roman" panose="02020603050405020304" pitchFamily="18" charset="0"/>
            </a:endParaRPr>
          </a:p>
          <a:p>
            <a:pPr marL="0" indent="0">
              <a:buNone/>
            </a:pP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normAutofit/>
          </a:bodyPr>
          <a:lstStyle/>
          <a:p>
            <a:pPr algn="ctr"/>
            <a:r>
              <a:rPr lang="en-IN" altLang="en-US" sz="5400" b="1" dirty="0">
                <a:solidFill>
                  <a:srgbClr val="FF0000"/>
                </a:solidFill>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PROBLEM STATEMENT AND MOTIVATION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fontScale="92500" lnSpcReduction="10000"/>
          </a:bodyPr>
          <a:lstStyle/>
          <a:p>
            <a:pPr algn="just">
              <a:lnSpc>
                <a:spcPct val="110000"/>
              </a:lnSpc>
              <a:buClr>
                <a:srgbClr val="CC0000"/>
              </a:buClr>
              <a:buFont typeface="Wingdings" panose="05000000000000000000" pitchFamily="2" charset="2"/>
              <a:buChar char="q"/>
              <a:defRPr/>
            </a:pPr>
            <a:r>
              <a:rPr lang="en-US" dirty="0">
                <a:latin typeface="Times New Roman" panose="02020603050405020304" pitchFamily="18" charset="0"/>
                <a:ea typeface="Calibri" panose="020F0502020204030204" pitchFamily="34" charset="0"/>
                <a:cs typeface="Times New Roman" panose="02020603050405020304" pitchFamily="18" charset="0"/>
              </a:rPr>
              <a:t>Our motivation stems from the need to provide a more adaptable and inclusive solution for the modern workforce. By creating a platform that allows users to choose when and where they work, we aim to empower individuals to find opportunities that fit their unique schedules and interests. This approach not only supports users in achieving financial stability but also fosters skill development and personal growth. Our goal is to enhance work-life balance and offer a more dynamic and responsive solution to the challenges of the gig economy.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OBJECTIVES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fontScale="25000" lnSpcReduction="20000"/>
          </a:bodyPr>
          <a:lstStyle/>
          <a:p>
            <a:pPr marL="355600" indent="-342900" algn="just">
              <a:lnSpc>
                <a:spcPct val="150000"/>
              </a:lnSpc>
              <a:buFont typeface="Wingdings" panose="05000000000000000000" pitchFamily="2" charset="2"/>
              <a:buChar char="§"/>
              <a:tabLst>
                <a:tab pos="588645" algn="l"/>
              </a:tabLst>
            </a:pPr>
            <a:r>
              <a:rPr lang="en-US" sz="10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Provide students and adults with the ability to find part-time jobs or side gigs that fit their schedules and preferences, enabling them to earn additional income.</a:t>
            </a:r>
          </a:p>
          <a:p>
            <a:pPr marL="355600" indent="-342900" algn="just">
              <a:lnSpc>
                <a:spcPct val="150000"/>
              </a:lnSpc>
              <a:buFont typeface="Wingdings" panose="05000000000000000000" pitchFamily="2" charset="2"/>
              <a:buChar char="§"/>
              <a:tabLst>
                <a:tab pos="588645" algn="l"/>
              </a:tabLst>
            </a:pPr>
            <a:r>
              <a:rPr lang="en-US" sz="10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Develop an open platform that allows users to choose work opportunities based on their availability and interests, without </a:t>
            </a:r>
            <a:r>
              <a:rPr lang="en-US" sz="10400"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formal employment constraints</a:t>
            </a:r>
            <a:r>
              <a:rPr lang="en-US" sz="10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355600" indent="-342900" algn="just">
              <a:lnSpc>
                <a:spcPct val="150000"/>
              </a:lnSpc>
              <a:buFont typeface="Wingdings" panose="05000000000000000000" pitchFamily="2" charset="2"/>
              <a:buChar char="§"/>
              <a:tabLst>
                <a:tab pos="588645" algn="l"/>
              </a:tabLst>
            </a:pPr>
            <a:r>
              <a:rPr lang="en-US" sz="10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 robust security measures and reliable systems to protect user data, and maintain platform integrity</a:t>
            </a:r>
            <a:r>
              <a:rPr lang="en-US" sz="10400"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normAutofit/>
          </a:bodyPr>
          <a:lstStyle/>
          <a:p>
            <a:r>
              <a:rPr lang="en-IN" altLang="en-US" sz="3600" b="1" dirty="0">
                <a:solidFill>
                  <a:srgbClr val="FF0000"/>
                </a:solidFill>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normAutofit lnSpcReduction="10000"/>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dirty="0">
                <a:latin typeface="Times New Roman" panose="02020603050405020304" pitchFamily="18" charset="0"/>
                <a:cs typeface="Times New Roman" panose="02020603050405020304" pitchFamily="18" charset="0"/>
              </a:rPr>
              <a:t>India’s gig economy continues to grow rapidly, fueled by enhanced digital infrastructure and shifting employment preferences. Flexible digital platforms are empowering gig workers across industries like home services, delivery, and freelancing, fostering financial independence and entrepreneurship. Our project leverages cutting-edge technologies such as AI-driven recommendations, peer-to-peer connectivity, and hyperlocal matching to create an inclusive and user-centric platform. By offering tailored gig opportunities and prioritizing flexibility, we aim to support India’s evolving workforce, enabling adaptable and sustainable livelihoods while addressing the diverse needs of both workers and users.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663751" y="0"/>
            <a:ext cx="8797800" cy="697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solidFill>
                  <a:srgbClr val="FF0000"/>
                </a:solidFill>
                <a:latin typeface="Times New Roman"/>
                <a:ea typeface="Times New Roman"/>
                <a:cs typeface="Times New Roman"/>
                <a:sym typeface="Times New Roman"/>
              </a:rPr>
              <a:t>Literature Survey (Page1) </a:t>
            </a:r>
            <a:endParaRPr b="1" dirty="0">
              <a:solidFill>
                <a:srgbClr val="FF0000"/>
              </a:solidFill>
              <a:latin typeface="Times New Roman"/>
              <a:ea typeface="Times New Roman"/>
              <a:cs typeface="Times New Roman"/>
              <a:sym typeface="Times New Roman"/>
            </a:endParaRPr>
          </a:p>
        </p:txBody>
      </p:sp>
      <p:sp>
        <p:nvSpPr>
          <p:cNvPr id="103" name="Google Shape;103;p18"/>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graphicFrame>
        <p:nvGraphicFramePr>
          <p:cNvPr id="104" name="Google Shape;104;p18"/>
          <p:cNvGraphicFramePr/>
          <p:nvPr>
            <p:extLst>
              <p:ext uri="{D42A27DB-BD31-4B8C-83A1-F6EECF244321}">
                <p14:modId xmlns:p14="http://schemas.microsoft.com/office/powerpoint/2010/main" val="1247536335"/>
              </p:ext>
            </p:extLst>
          </p:nvPr>
        </p:nvGraphicFramePr>
        <p:xfrm>
          <a:off x="141413" y="697500"/>
          <a:ext cx="11996225" cy="6101225"/>
        </p:xfrm>
        <a:graphic>
          <a:graphicData uri="http://schemas.openxmlformats.org/drawingml/2006/table">
            <a:tbl>
              <a:tblPr>
                <a:noFill/>
              </a:tblPr>
              <a:tblGrid>
                <a:gridCol w="1703025">
                  <a:extLst>
                    <a:ext uri="{9D8B030D-6E8A-4147-A177-3AD203B41FA5}">
                      <a16:colId xmlns:a16="http://schemas.microsoft.com/office/drawing/2014/main" val="20000"/>
                    </a:ext>
                  </a:extLst>
                </a:gridCol>
                <a:gridCol w="2898450">
                  <a:extLst>
                    <a:ext uri="{9D8B030D-6E8A-4147-A177-3AD203B41FA5}">
                      <a16:colId xmlns:a16="http://schemas.microsoft.com/office/drawing/2014/main" val="20001"/>
                    </a:ext>
                  </a:extLst>
                </a:gridCol>
                <a:gridCol w="1351500">
                  <a:extLst>
                    <a:ext uri="{9D8B030D-6E8A-4147-A177-3AD203B41FA5}">
                      <a16:colId xmlns:a16="http://schemas.microsoft.com/office/drawing/2014/main" val="20002"/>
                    </a:ext>
                  </a:extLst>
                </a:gridCol>
                <a:gridCol w="1257600">
                  <a:extLst>
                    <a:ext uri="{9D8B030D-6E8A-4147-A177-3AD203B41FA5}">
                      <a16:colId xmlns:a16="http://schemas.microsoft.com/office/drawing/2014/main" val="20003"/>
                    </a:ext>
                  </a:extLst>
                </a:gridCol>
                <a:gridCol w="2546825">
                  <a:extLst>
                    <a:ext uri="{9D8B030D-6E8A-4147-A177-3AD203B41FA5}">
                      <a16:colId xmlns:a16="http://schemas.microsoft.com/office/drawing/2014/main" val="20004"/>
                    </a:ext>
                  </a:extLst>
                </a:gridCol>
                <a:gridCol w="2238825">
                  <a:extLst>
                    <a:ext uri="{9D8B030D-6E8A-4147-A177-3AD203B41FA5}">
                      <a16:colId xmlns:a16="http://schemas.microsoft.com/office/drawing/2014/main" val="20005"/>
                    </a:ext>
                  </a:extLst>
                </a:gridCol>
              </a:tblGrid>
              <a:tr h="957168">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Title of the Paper</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Summary</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Advantages</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Limitations</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40423">
                <a:tc>
                  <a:txBody>
                    <a:bodyPr/>
                    <a:lstStyle/>
                    <a:p>
                      <a:pPr marL="0" lvl="0" indent="0" algn="l" rtl="0">
                        <a:spcBef>
                          <a:spcPts val="0"/>
                        </a:spcBef>
                        <a:spcAft>
                          <a:spcPts val="0"/>
                        </a:spcAft>
                        <a:buNone/>
                      </a:pPr>
                      <a:r>
                        <a:rPr lang="en-IN" sz="1200" b="1" dirty="0">
                          <a:latin typeface="Times New Roman"/>
                          <a:ea typeface="Times New Roman"/>
                          <a:cs typeface="Times New Roman"/>
                          <a:sym typeface="Times New Roman"/>
                        </a:rPr>
                        <a:t>[1]"</a:t>
                      </a:r>
                      <a:r>
                        <a:rPr lang="en-US" sz="1200" b="1" dirty="0">
                          <a:latin typeface="Times New Roman"/>
                          <a:ea typeface="Times New Roman"/>
                          <a:cs typeface="Times New Roman"/>
                          <a:sym typeface="Times New Roman"/>
                        </a:rPr>
                        <a:t>A Blockchain-ML Driven Freelancing Telemedicine</a:t>
                      </a:r>
                    </a:p>
                    <a:p>
                      <a:pPr marL="0" lvl="0" indent="0" algn="l" rtl="0">
                        <a:spcBef>
                          <a:spcPts val="0"/>
                        </a:spcBef>
                        <a:spcAft>
                          <a:spcPts val="0"/>
                        </a:spcAft>
                        <a:buNone/>
                      </a:pPr>
                      <a:r>
                        <a:rPr lang="en-US" sz="1200" b="1" dirty="0">
                          <a:latin typeface="Times New Roman"/>
                          <a:ea typeface="Times New Roman"/>
                          <a:cs typeface="Times New Roman"/>
                          <a:sym typeface="Times New Roman"/>
                        </a:rPr>
                        <a:t>Platform: Bangladesh Perspective” </a:t>
                      </a:r>
                      <a:r>
                        <a:rPr lang="en-US" sz="1200" b="0" dirty="0">
                          <a:latin typeface="Times New Roman"/>
                          <a:ea typeface="Times New Roman"/>
                          <a:cs typeface="Times New Roman"/>
                          <a:sym typeface="Times New Roman"/>
                        </a:rPr>
                        <a:t>by Md. </a:t>
                      </a:r>
                      <a:r>
                        <a:rPr lang="en-US" sz="1200" b="0" dirty="0" err="1">
                          <a:latin typeface="Times New Roman"/>
                          <a:ea typeface="Times New Roman"/>
                          <a:cs typeface="Times New Roman"/>
                          <a:sym typeface="Times New Roman"/>
                        </a:rPr>
                        <a:t>Tanzid</a:t>
                      </a:r>
                      <a:r>
                        <a:rPr lang="en-US" sz="1200" b="0" dirty="0">
                          <a:latin typeface="Times New Roman"/>
                          <a:ea typeface="Times New Roman"/>
                          <a:cs typeface="Times New Roman"/>
                          <a:sym typeface="Times New Roman"/>
                        </a:rPr>
                        <a:t> Hossain </a:t>
                      </a:r>
                      <a:r>
                        <a:rPr lang="en-US" sz="1200" b="0" dirty="0" err="1">
                          <a:latin typeface="Times New Roman"/>
                          <a:ea typeface="Times New Roman"/>
                          <a:cs typeface="Times New Roman"/>
                          <a:sym typeface="Times New Roman"/>
                        </a:rPr>
                        <a:t>Faqrul</a:t>
                      </a:r>
                      <a:r>
                        <a:rPr lang="en-US" sz="1200" b="0" dirty="0">
                          <a:latin typeface="Times New Roman"/>
                          <a:ea typeface="Times New Roman"/>
                          <a:cs typeface="Times New Roman"/>
                          <a:sym typeface="Times New Roman"/>
                        </a:rPr>
                        <a:t> Hasan </a:t>
                      </a:r>
                      <a:r>
                        <a:rPr lang="en-US" sz="1200" b="0" dirty="0" err="1">
                          <a:latin typeface="Times New Roman"/>
                          <a:ea typeface="Times New Roman"/>
                          <a:cs typeface="Times New Roman"/>
                          <a:sym typeface="Times New Roman"/>
                        </a:rPr>
                        <a:t>Shaon</a:t>
                      </a:r>
                      <a:r>
                        <a:rPr lang="en-US" sz="1200" b="0" dirty="0">
                          <a:latin typeface="Times New Roman"/>
                          <a:ea typeface="Times New Roman"/>
                          <a:cs typeface="Times New Roman"/>
                          <a:sym typeface="Times New Roman"/>
                        </a:rPr>
                        <a:t> </a:t>
                      </a:r>
                      <a:r>
                        <a:rPr lang="en-US" sz="1200" b="0" dirty="0" err="1">
                          <a:latin typeface="Times New Roman"/>
                          <a:ea typeface="Times New Roman"/>
                          <a:cs typeface="Times New Roman"/>
                          <a:sym typeface="Times New Roman"/>
                        </a:rPr>
                        <a:t>Akhlaqur</a:t>
                      </a:r>
                      <a:r>
                        <a:rPr lang="en-US" sz="1200" b="0" dirty="0">
                          <a:latin typeface="Times New Roman"/>
                          <a:ea typeface="Times New Roman"/>
                          <a:cs typeface="Times New Roman"/>
                          <a:sym typeface="Times New Roman"/>
                        </a:rPr>
                        <a:t> Rahman Omi, </a:t>
                      </a:r>
                      <a:r>
                        <a:rPr lang="en-US" sz="1200" b="0" dirty="0" err="1">
                          <a:latin typeface="Times New Roman"/>
                          <a:ea typeface="Times New Roman"/>
                          <a:cs typeface="Times New Roman"/>
                          <a:sym typeface="Times New Roman"/>
                        </a:rPr>
                        <a:t>amd</a:t>
                      </a:r>
                      <a:r>
                        <a:rPr lang="en-US" sz="1200" b="0" dirty="0">
                          <a:latin typeface="Times New Roman"/>
                          <a:ea typeface="Times New Roman"/>
                          <a:cs typeface="Times New Roman"/>
                          <a:sym typeface="Times New Roman"/>
                        </a:rPr>
                        <a:t> Suman </a:t>
                      </a:r>
                      <a:r>
                        <a:rPr lang="en-US" sz="1200" b="0" dirty="0" err="1">
                          <a:latin typeface="Times New Roman"/>
                          <a:ea typeface="Times New Roman"/>
                          <a:cs typeface="Times New Roman"/>
                          <a:sym typeface="Times New Roman"/>
                        </a:rPr>
                        <a:t>Ahmmed</a:t>
                      </a:r>
                      <a:endParaRPr lang="en-US" sz="1200" b="1" dirty="0">
                        <a:latin typeface="Times New Roman"/>
                        <a:ea typeface="Times New Roman"/>
                        <a:cs typeface="Times New Roman"/>
                        <a:sym typeface="Times New Roman"/>
                      </a:endParaRPr>
                    </a:p>
                  </a:txBody>
                  <a:tcPr marL="88900" marR="88900" marT="88900" marB="889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algn="just"/>
                      <a:r>
                        <a:rPr lang="en-US" sz="1200" dirty="0"/>
                        <a:t>Proposes an innovative freelancing telemedicine platform that leverages blockchain and machine learning to address healthcare delivery challenges in Bangladesh. The platform enables BM&amp;DC-verified doctors to manage private online clinics, with gig functionality informed by surveys and analysis of existing tools. Blockchain ensures secure data sharing, while machine learning enhances the doctor-patient experience. The platform aims to revolutionize telemedicine by improving accessibility and communication.</a:t>
                      </a:r>
                    </a:p>
                  </a:txBody>
                  <a:tcPr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b="0" i="0" u="none" strike="noStrike" cap="none" baseline="0" dirty="0">
                          <a:solidFill>
                            <a:srgbClr val="000000"/>
                          </a:solidFill>
                          <a:latin typeface="Arial"/>
                          <a:ea typeface="Arial"/>
                          <a:cs typeface="Arial"/>
                          <a:sym typeface="Arial"/>
                        </a:rPr>
                        <a:t>2023 International Conference on Information and Communication Technology for Sustainable Development DOI: 10.1109/ICICT4SD59951.2023.10303356</a:t>
                      </a:r>
                      <a:endParaRPr sz="1100" dirty="0">
                        <a:latin typeface="Times New Roman"/>
                        <a:ea typeface="Times New Roman"/>
                        <a:cs typeface="Times New Roman"/>
                        <a:sym typeface="Times New Roman"/>
                      </a:endParaRPr>
                    </a:p>
                  </a:txBody>
                  <a:tcPr marL="88900" marR="88900" marT="88900" marB="889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dirty="0"/>
                        <a:t>Integration of blockchain and machine learning in telemedicine</a:t>
                      </a:r>
                      <a:endParaRPr sz="1200" dirty="0">
                        <a:latin typeface="Times New Roman"/>
                        <a:ea typeface="Times New Roman"/>
                        <a:cs typeface="Times New Roman"/>
                        <a:sym typeface="Times New Roman"/>
                      </a:endParaRPr>
                    </a:p>
                  </a:txBody>
                  <a:tcPr marL="88900" marR="88900" marT="88900" marB="889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algn="just"/>
                      <a:r>
                        <a:rPr lang="en-US" sz="1200" dirty="0"/>
                        <a:t>Improves accessibility to telemedicine services. </a:t>
                      </a:r>
                      <a:br>
                        <a:rPr lang="en-US" sz="1200" dirty="0"/>
                      </a:br>
                      <a:r>
                        <a:rPr lang="en-US" sz="1200" dirty="0"/>
                        <a:t>-Ensures secure data sharing through blockchain technology. </a:t>
                      </a:r>
                      <a:br>
                        <a:rPr lang="en-US" sz="1200" dirty="0"/>
                      </a:br>
                      <a:r>
                        <a:rPr lang="en-US" sz="1200" dirty="0"/>
                        <a:t>-Facilitates seamless doctor-patient communication. </a:t>
                      </a:r>
                      <a:br>
                        <a:rPr lang="en-US" sz="1200" dirty="0"/>
                      </a:br>
                      <a:r>
                        <a:rPr lang="en-US" sz="1200" dirty="0"/>
                        <a:t>-Provides real-time doctor recommendations based on patient medical history. </a:t>
                      </a:r>
                      <a:br>
                        <a:rPr lang="en-US" sz="1200" dirty="0"/>
                      </a:br>
                      <a:r>
                        <a:rPr lang="en-US" sz="1200" dirty="0"/>
                        <a:t>- Offers 24/7 live chat support via WhatsApp.</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t>-The effectiveness of machine learning recommendations may vary depending on the quality of patient data. </a:t>
                      </a:r>
                      <a:br>
                        <a:rPr lang="en-US" sz="1200" dirty="0"/>
                      </a:br>
                      <a:r>
                        <a:rPr lang="en-US" sz="1200" dirty="0"/>
                        <a:t>-Potential challenges in scaling the platform due to the complexity of blockchain technology.</a:t>
                      </a:r>
                      <a:endParaRPr sz="1200" dirty="0">
                        <a:latin typeface="Times New Roman"/>
                        <a:ea typeface="Times New Roman"/>
                        <a:cs typeface="Times New Roman"/>
                        <a:sym typeface="Times New Roman"/>
                      </a:endParaRPr>
                    </a:p>
                  </a:txBody>
                  <a:tcPr marL="91425" marR="91425" marT="91425" marB="91425">
                    <a:lnL w="12700"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26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New Roman"/>
                          <a:ea typeface="Times New Roman"/>
                          <a:cs typeface="Times New Roman"/>
                          <a:sym typeface="Times New Roman"/>
                        </a:rPr>
                        <a:t>[2]</a:t>
                      </a:r>
                      <a:r>
                        <a:rPr kumimoji="0" lang="en-I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Kumar P, S. P. S and K. S, ”</a:t>
                      </a:r>
                      <a:r>
                        <a:rPr kumimoji="0" lang="en-IN" altLang="en-US" sz="1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Using Genetic Algorithms to Optimize Job Scheduling in Google Cloud Platform,”</a:t>
                      </a:r>
                      <a:endParaRPr sz="12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t>The paper explores the use of genetic algorithms to optimize job scheduling on Google Cloud Platform, aiming to improve resource utilization and minimize execution time. By leveraging evolutionary techniques, the study achieves efficient scheduling of cloud tasks, highlighting the potential of genetic algorithms in enhancing performance for large-scale cloud environments.</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lgn="ctr">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t>2024 2nd International Conference on Networking and Communications (ICNWC), Chennai, India, 2024 ,pp.16, doi:10.1109/ICNWC60771.2024.10537412.</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b="0" dirty="0"/>
                        <a:t>Genetic Algorithms (GA</a:t>
                      </a:r>
                      <a:r>
                        <a:rPr lang="en-US" sz="1200" b="1" dirty="0"/>
                        <a:t>)</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b="0" dirty="0"/>
                        <a:t>Genetic Algorithms (GAs) enhance job scheduling by improving resource utilization, scalability, and reducing operational costs. They are adaptive to dynamic workloads and excel in parallel processing, making them suitable for complex and large-scale cloud environments.</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lgn="ctr">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r>
                        <a:rPr lang="en-US" sz="1200" b="0" dirty="0"/>
                        <a:t>However, GAs have high computational costs, increased complexity, and slow convergence rates, which can affect their efficiency, especially in large-scale systems with many variables and constraints.</a:t>
                      </a:r>
                      <a:endParaRPr sz="1200" dirty="0">
                        <a:latin typeface="Times New Roman"/>
                        <a:ea typeface="Times New Roman"/>
                        <a:cs typeface="Times New Roman"/>
                        <a:sym typeface="Times New Roman"/>
                      </a:endParaRPr>
                    </a:p>
                  </a:txBody>
                  <a:tcPr marL="91425" marR="91425" marT="91425" marB="91425">
                    <a:lnL w="1270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663751" y="0"/>
            <a:ext cx="8797800" cy="6975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IN" b="1" dirty="0">
                <a:solidFill>
                  <a:srgbClr val="FF0000"/>
                </a:solidFill>
                <a:latin typeface="Times New Roman"/>
                <a:ea typeface="Times New Roman"/>
                <a:cs typeface="Times New Roman"/>
                <a:sym typeface="Times New Roman"/>
              </a:rPr>
              <a:t>Literature Survey (Page2) </a:t>
            </a:r>
            <a:endParaRPr b="1" dirty="0">
              <a:solidFill>
                <a:srgbClr val="FF0000"/>
              </a:solidFill>
              <a:latin typeface="Times New Roman"/>
              <a:ea typeface="Times New Roman"/>
              <a:cs typeface="Times New Roman"/>
              <a:sym typeface="Times New Roman"/>
            </a:endParaRPr>
          </a:p>
        </p:txBody>
      </p:sp>
      <p:sp>
        <p:nvSpPr>
          <p:cNvPr id="103" name="Google Shape;103;p18"/>
          <p:cNvSpPr txBox="1">
            <a:spLocks noGrp="1"/>
          </p:cNvSpPr>
          <p:nvPr>
            <p:ph type="sldNum" idx="12"/>
          </p:nvPr>
        </p:nvSpPr>
        <p:spPr>
          <a:xfrm>
            <a:off x="8737600" y="6245225"/>
            <a:ext cx="2641500" cy="4764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graphicFrame>
        <p:nvGraphicFramePr>
          <p:cNvPr id="104" name="Google Shape;104;p18"/>
          <p:cNvGraphicFramePr/>
          <p:nvPr>
            <p:extLst>
              <p:ext uri="{D42A27DB-BD31-4B8C-83A1-F6EECF244321}">
                <p14:modId xmlns:p14="http://schemas.microsoft.com/office/powerpoint/2010/main" val="3202015198"/>
              </p:ext>
            </p:extLst>
          </p:nvPr>
        </p:nvGraphicFramePr>
        <p:xfrm>
          <a:off x="141413" y="697500"/>
          <a:ext cx="11996225" cy="6072768"/>
        </p:xfrm>
        <a:graphic>
          <a:graphicData uri="http://schemas.openxmlformats.org/drawingml/2006/table">
            <a:tbl>
              <a:tblPr>
                <a:noFill/>
              </a:tblPr>
              <a:tblGrid>
                <a:gridCol w="1703025">
                  <a:extLst>
                    <a:ext uri="{9D8B030D-6E8A-4147-A177-3AD203B41FA5}">
                      <a16:colId xmlns:a16="http://schemas.microsoft.com/office/drawing/2014/main" val="20000"/>
                    </a:ext>
                  </a:extLst>
                </a:gridCol>
                <a:gridCol w="2898450">
                  <a:extLst>
                    <a:ext uri="{9D8B030D-6E8A-4147-A177-3AD203B41FA5}">
                      <a16:colId xmlns:a16="http://schemas.microsoft.com/office/drawing/2014/main" val="20001"/>
                    </a:ext>
                  </a:extLst>
                </a:gridCol>
                <a:gridCol w="1351500">
                  <a:extLst>
                    <a:ext uri="{9D8B030D-6E8A-4147-A177-3AD203B41FA5}">
                      <a16:colId xmlns:a16="http://schemas.microsoft.com/office/drawing/2014/main" val="20002"/>
                    </a:ext>
                  </a:extLst>
                </a:gridCol>
                <a:gridCol w="1257600">
                  <a:extLst>
                    <a:ext uri="{9D8B030D-6E8A-4147-A177-3AD203B41FA5}">
                      <a16:colId xmlns:a16="http://schemas.microsoft.com/office/drawing/2014/main" val="20003"/>
                    </a:ext>
                  </a:extLst>
                </a:gridCol>
                <a:gridCol w="2546825">
                  <a:extLst>
                    <a:ext uri="{9D8B030D-6E8A-4147-A177-3AD203B41FA5}">
                      <a16:colId xmlns:a16="http://schemas.microsoft.com/office/drawing/2014/main" val="20004"/>
                    </a:ext>
                  </a:extLst>
                </a:gridCol>
                <a:gridCol w="2238825">
                  <a:extLst>
                    <a:ext uri="{9D8B030D-6E8A-4147-A177-3AD203B41FA5}">
                      <a16:colId xmlns:a16="http://schemas.microsoft.com/office/drawing/2014/main" val="20005"/>
                    </a:ext>
                  </a:extLst>
                </a:gridCol>
              </a:tblGrid>
              <a:tr h="957168">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Title of the Paper</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Summary</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Journal/Conference Paper</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a:latin typeface="Times New Roman"/>
                          <a:ea typeface="Times New Roman"/>
                          <a:cs typeface="Times New Roman"/>
                          <a:sym typeface="Times New Roman"/>
                        </a:rPr>
                        <a:t>Methodology Used</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Advantages</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a:ea typeface="Times New Roman"/>
                          <a:cs typeface="Times New Roman"/>
                          <a:sym typeface="Times New Roman"/>
                        </a:rPr>
                        <a:t>Limitations</a:t>
                      </a:r>
                      <a:endParaRPr b="1" dirty="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440423">
                <a:tc>
                  <a:txBody>
                    <a:bodyPr/>
                    <a:lstStyle/>
                    <a:p>
                      <a:pPr marL="0" lvl="0" indent="0" algn="l" rtl="0">
                        <a:spcBef>
                          <a:spcPts val="0"/>
                        </a:spcBef>
                        <a:spcAft>
                          <a:spcPts val="0"/>
                        </a:spcAft>
                        <a:buNone/>
                      </a:pPr>
                      <a:r>
                        <a:rPr lang="en-IN" sz="1200" b="1" dirty="0">
                          <a:latin typeface="Times New Roman"/>
                          <a:ea typeface="Times New Roman"/>
                          <a:cs typeface="Times New Roman"/>
                          <a:sym typeface="Times New Roman"/>
                        </a:rPr>
                        <a:t>[3</a:t>
                      </a:r>
                      <a:r>
                        <a:rPr lang="en-IN" sz="1200" b="0" dirty="0">
                          <a:latin typeface="Times New Roman"/>
                          <a:ea typeface="Times New Roman"/>
                          <a:cs typeface="Times New Roman"/>
                          <a:sym typeface="Times New Roman"/>
                        </a:rPr>
                        <a:t>] R. S. Herman and N. Sen, </a:t>
                      </a:r>
                      <a:r>
                        <a:rPr lang="en-IN" sz="1200" b="1" dirty="0">
                          <a:latin typeface="Times New Roman"/>
                          <a:ea typeface="Times New Roman"/>
                          <a:cs typeface="Times New Roman"/>
                          <a:sym typeface="Times New Roman"/>
                        </a:rPr>
                        <a:t>“Disruptive Transformation </a:t>
                      </a:r>
                      <a:r>
                        <a:rPr lang="en-IN" sz="1200" b="1" dirty="0" err="1">
                          <a:latin typeface="Times New Roman"/>
                          <a:ea typeface="Times New Roman"/>
                          <a:cs typeface="Times New Roman"/>
                          <a:sym typeface="Times New Roman"/>
                        </a:rPr>
                        <a:t>Fueling</a:t>
                      </a:r>
                      <a:r>
                        <a:rPr lang="en-IN" sz="1200" b="1" dirty="0">
                          <a:latin typeface="Times New Roman"/>
                          <a:ea typeface="Times New Roman"/>
                          <a:cs typeface="Times New Roman"/>
                          <a:sym typeface="Times New Roman"/>
                        </a:rPr>
                        <a:t> Gig Economies,”</a:t>
                      </a:r>
                    </a:p>
                  </a:txBody>
                  <a:tcPr marL="88900" marR="88900" marT="88900" marB="889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algn="just"/>
                      <a:r>
                        <a:rPr lang="en-US" sz="1200" dirty="0"/>
                        <a:t>the paper explores the disruptive transformation driving the growth of gig economies, focusing on how technology facilitates the rise of flexible employment. It highlights the impact of digital platforms, AI, and automation in reshaping labor markets and creating new opportunities for workers and businesses in the gig economy.</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b="0" i="0" u="none" strike="noStrike" cap="none" baseline="0" dirty="0">
                          <a:solidFill>
                            <a:srgbClr val="000000"/>
                          </a:solidFill>
                          <a:latin typeface="Arial"/>
                          <a:ea typeface="Arial"/>
                          <a:cs typeface="Arial"/>
                          <a:sym typeface="Arial"/>
                        </a:rPr>
                        <a:t>2021 IEEE Technology and Engineering Management Conference - Europe, TEMSCON- EUR 2021.</a:t>
                      </a:r>
                      <a:endParaRPr sz="1100" dirty="0">
                        <a:latin typeface="Times New Roman"/>
                        <a:ea typeface="Times New Roman"/>
                        <a:cs typeface="Times New Roman"/>
                        <a:sym typeface="Times New Roman"/>
                      </a:endParaRPr>
                    </a:p>
                  </a:txBody>
                  <a:tcPr marL="88900" marR="88900" marT="88900" marB="8890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dirty="0"/>
                        <a:t>Digital platforms, AI, Automation</a:t>
                      </a:r>
                      <a:endParaRPr sz="1200" dirty="0">
                        <a:latin typeface="Times New Roman"/>
                        <a:ea typeface="Times New Roman"/>
                        <a:cs typeface="Times New Roman"/>
                        <a:sym typeface="Times New Roman"/>
                      </a:endParaRPr>
                    </a:p>
                  </a:txBody>
                  <a:tcPr marL="88900" marR="88900" marT="88900" marB="8890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algn="just"/>
                      <a:r>
                        <a:rPr lang="en-US" sz="1200" dirty="0"/>
                        <a:t>Gig economies offer flexibility, diverse job opportunities, and autonomous work structures, allowing workers to earn income on their terms. Technology streamlines processes, enhances job matching, and boosts scalability, enabling workers to access a global market with fewer barriers and improved work-life balance.</a:t>
                      </a:r>
                    </a:p>
                  </a:txBody>
                  <a:tcP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dirty="0"/>
                        <a:t>The gig economy can lead to income instability and lack of job security for workers. Additionally, reliance on digital platforms raises concerns regarding privacy, data security, and exploitation. Gig workers may also face limited access to benefits like health insurance or retirement plans, which traditional employees typically enjoy</a:t>
                      </a:r>
                      <a:endParaRPr sz="1200" dirty="0">
                        <a:latin typeface="Times New Roman"/>
                        <a:ea typeface="Times New Roman"/>
                        <a:cs typeface="Times New Roman"/>
                        <a:sym typeface="Times New Roman"/>
                      </a:endParaRPr>
                    </a:p>
                  </a:txBody>
                  <a:tcPr marL="91425" marR="91425" marT="91425" marB="91425">
                    <a:lnL w="12700"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626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latin typeface="Times New Roman"/>
                          <a:ea typeface="Times New Roman"/>
                          <a:cs typeface="Times New Roman"/>
                          <a:sym typeface="Times New Roman"/>
                        </a:rPr>
                        <a:t>[4]</a:t>
                      </a:r>
                      <a:r>
                        <a:rPr kumimoji="0" lang="en-I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Bates, O., Lord, C., Alter, H., Friday, A., &amp; Kirman, B. (2021). </a:t>
                      </a:r>
                      <a:r>
                        <a:rPr kumimoji="0" lang="en-US" altLang="en-US" sz="12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Lessons From One Future of Work: Opportunities to Flip the Gig Economy. </a:t>
                      </a:r>
                      <a:endParaRPr sz="1200" b="1"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t>This paper discusses opportunities to reshape the gig economy, focusing on future work trends and potential solutions. The authors emphasize the importance of technology in improving gig work conditions, suggesting that a more equitable and sustainable gig economy can be achieved by flipping current models to better support workers.</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lgn="ctr">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it-IT" sz="1200" dirty="0"/>
                        <a:t>IEEE Pervasive Computing, 20(4), 26–34. https://doi.org/10.1109/mprv.2021.3113825.</a:t>
                      </a: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dirty="0"/>
                        <a:t>AI, Pervasive Computing</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en-US" sz="1200" b="0" dirty="0"/>
                        <a:t>The paper advocates for transforming the gig economy into a more sustainable and equitable model, leveraging technology to offer better working conditions, financial stability, and improved work-life balance. It highlights how gig workers could gain access to better opportunities, benefits, and security through technological advancements.</a:t>
                      </a:r>
                      <a:endParaRPr sz="1200" dirty="0">
                        <a:latin typeface="Times New Roman"/>
                        <a:ea typeface="Times New Roman"/>
                        <a:cs typeface="Times New Roman"/>
                        <a:sym typeface="Times New Roman"/>
                      </a:endParaRPr>
                    </a:p>
                  </a:txBody>
                  <a:tcPr marL="88900" marR="88900" marT="88900" marB="88900">
                    <a:lnL w="12700" cap="flat" cmpd="sng">
                      <a:solidFill>
                        <a:srgbClr val="9E9E9E"/>
                      </a:solidFill>
                      <a:prstDash val="solid"/>
                      <a:round/>
                      <a:headEnd type="none" w="sm" len="sm"/>
                      <a:tailEnd type="none" w="sm" len="sm"/>
                    </a:lnL>
                    <a:lnR w="12700" cap="flat" cmpd="sng">
                      <a:solidFill>
                        <a:srgbClr val="9E9E9E"/>
                      </a:solidFill>
                      <a:prstDash val="solid"/>
                      <a:round/>
                      <a:headEnd type="none" w="sm" len="sm"/>
                      <a:tailEnd type="none" w="sm" len="sm"/>
                    </a:lnR>
                    <a:lnT w="12700" cap="flat" cmpd="sng" algn="ctr">
                      <a:solidFill>
                        <a:srgbClr val="9E9E9E"/>
                      </a:solidFill>
                      <a:prstDash val="solid"/>
                      <a:round/>
                      <a:headEnd type="none" w="sm" len="sm"/>
                      <a:tailEnd type="none" w="sm" len="sm"/>
                    </a:lnT>
                    <a:lnB w="12700" cap="flat" cmpd="sng">
                      <a:solidFill>
                        <a:srgbClr val="9E9E9E"/>
                      </a:solidFill>
                      <a:prstDash val="solid"/>
                      <a:round/>
                      <a:headEnd type="none" w="sm" len="sm"/>
                      <a:tailEnd type="none" w="sm" len="sm"/>
                    </a:lnB>
                  </a:tcPr>
                </a:tc>
                <a:tc>
                  <a:txBody>
                    <a:bodyPr/>
                    <a:lstStyle/>
                    <a:p>
                      <a:r>
                        <a:rPr lang="en-US" sz="1200" b="0" dirty="0"/>
                        <a:t>Despite the potential for improvement, shifting to a more supportive gig economy may face challenges such as resistance from established platforms, the need for widespread policy change, and the complexities of integrating new technologies across diverse sectors. Moreover, workers may still face instability and uncertainty during the transition.</a:t>
                      </a:r>
                      <a:endParaRPr sz="1200" dirty="0">
                        <a:latin typeface="Times New Roman"/>
                        <a:ea typeface="Times New Roman"/>
                        <a:cs typeface="Times New Roman"/>
                        <a:sym typeface="Times New Roman"/>
                      </a:endParaRPr>
                    </a:p>
                  </a:txBody>
                  <a:tcPr marL="91425" marR="91425" marT="91425" marB="91425">
                    <a:lnL w="12700"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0435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606846" y="136525"/>
            <a:ext cx="10515600" cy="1325563"/>
          </a:xfrm>
        </p:spPr>
        <p:txBody>
          <a:bodyPr/>
          <a:lstStyle/>
          <a:p>
            <a:r>
              <a:rPr lang="en-IN" altLang="en-US" sz="3200" b="1" dirty="0">
                <a:solidFill>
                  <a:srgbClr val="FF0000"/>
                </a:solidFill>
                <a:latin typeface="Times New Roman" panose="02020603050405020304" pitchFamily="18" charset="0"/>
                <a:cs typeface="Times New Roman" panose="02020603050405020304" pitchFamily="18" charset="0"/>
              </a:rPr>
              <a:t>SYSTEM ARCHITECTURE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9" name="Picture 8">
            <a:extLst>
              <a:ext uri="{FF2B5EF4-FFF2-40B4-BE49-F238E27FC236}">
                <a16:creationId xmlns:a16="http://schemas.microsoft.com/office/drawing/2014/main" id="{5E91C7D5-7626-435E-BB63-00304EBC3353}"/>
              </a:ext>
            </a:extLst>
          </p:cNvPr>
          <p:cNvPicPr>
            <a:picLocks noChangeAspect="1"/>
          </p:cNvPicPr>
          <p:nvPr/>
        </p:nvPicPr>
        <p:blipFill>
          <a:blip r:embed="rId2"/>
          <a:stretch>
            <a:fillRect/>
          </a:stretch>
        </p:blipFill>
        <p:spPr>
          <a:xfrm>
            <a:off x="2024061" y="1295399"/>
            <a:ext cx="8761451" cy="4590795"/>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dirty="0">
                <a:solidFill>
                  <a:srgbClr val="000000"/>
                </a:solidFill>
                <a:latin typeface="Verdana"/>
              </a:rPr>
              <a:t>Authentication – User registration, login, verification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24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Job Posting – Post, Update, Remove job postings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2400" kern="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Profile Review</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393591" y="322956"/>
            <a:ext cx="10678582" cy="530120"/>
          </a:xfrm>
        </p:spPr>
        <p:txBody>
          <a:bodyPr>
            <a:normAutofit fontScale="90000"/>
          </a:bodyPr>
          <a:lstStyle/>
          <a:p>
            <a:r>
              <a:rPr lang="en-US" altLang="en-US" sz="3600" b="1" dirty="0">
                <a:solidFill>
                  <a:srgbClr val="FF0000"/>
                </a:solidFill>
              </a:rPr>
              <a:t>Authentication Module </a:t>
            </a:r>
            <a:br>
              <a:rPr lang="en-US" altLang="en-US" sz="3200" b="1" dirty="0">
                <a:solidFill>
                  <a:srgbClr val="FF0000"/>
                </a:solidFill>
              </a:rPr>
            </a:br>
            <a:r>
              <a:rPr lang="en-US" altLang="en-US" sz="2000" dirty="0">
                <a:solidFill>
                  <a:srgbClr val="FF0000"/>
                </a:solidFill>
              </a:rPr>
              <a:t>used for user verification and registration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931538" y="3886199"/>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10" name="Picture 9">
            <a:extLst>
              <a:ext uri="{FF2B5EF4-FFF2-40B4-BE49-F238E27FC236}">
                <a16:creationId xmlns:a16="http://schemas.microsoft.com/office/drawing/2014/main" id="{5E434BAA-581F-4E89-8BF7-F09DF1876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0247"/>
            <a:ext cx="4547429" cy="4875595"/>
          </a:xfrm>
          <a:prstGeom prst="rect">
            <a:avLst/>
          </a:prstGeom>
        </p:spPr>
      </p:pic>
      <p:pic>
        <p:nvPicPr>
          <p:cNvPr id="13" name="Picture 12">
            <a:extLst>
              <a:ext uri="{FF2B5EF4-FFF2-40B4-BE49-F238E27FC236}">
                <a16:creationId xmlns:a16="http://schemas.microsoft.com/office/drawing/2014/main" id="{B67F5E2C-6EA5-456A-8EA8-0284797B9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911" y="353253"/>
            <a:ext cx="3715859" cy="5602886"/>
          </a:xfrm>
          <a:prstGeom prst="rect">
            <a:avLst/>
          </a:prstGeo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1724</Words>
  <Application>Microsoft Office PowerPoint</Application>
  <PresentationFormat>Widescreen</PresentationFormat>
  <Paragraphs>146</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Times New Roman</vt:lpstr>
      <vt:lpstr>Verdana</vt:lpstr>
      <vt:lpstr>Wingdings</vt:lpstr>
      <vt:lpstr>Office Theme</vt:lpstr>
      <vt:lpstr>PowerPoint Presentation</vt:lpstr>
      <vt:lpstr>PROBLEM STATEMENT AND MOTIVATION</vt:lpstr>
      <vt:lpstr>OBJECTIVES</vt:lpstr>
      <vt:lpstr>ABSTRACT</vt:lpstr>
      <vt:lpstr>Literature Survey (Page1) </vt:lpstr>
      <vt:lpstr>Literature Survey (Page2) </vt:lpstr>
      <vt:lpstr>SYSTEM ARCHITECTURE</vt:lpstr>
      <vt:lpstr>List of Modules</vt:lpstr>
      <vt:lpstr>Authentication Module  used for user verification and registration</vt:lpstr>
      <vt:lpstr>Job Posting for User And Service Provider</vt:lpstr>
      <vt:lpstr>Profile Review Module</vt:lpstr>
      <vt:lpstr>Conclusion &amp; 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Muhammed Jazil</cp:lastModifiedBy>
  <cp:revision>22</cp:revision>
  <dcterms:created xsi:type="dcterms:W3CDTF">2023-08-03T04:32:32Z</dcterms:created>
  <dcterms:modified xsi:type="dcterms:W3CDTF">2024-11-26T15:18:23Z</dcterms:modified>
</cp:coreProperties>
</file>