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C3A49-B3B2-4F7C-8177-5D506424FE6C}">
  <a:tblStyle styleId="{5CDC3A49-B3B2-4F7C-8177-5D506424FE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2f0499ac9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82f0499ac9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82f0499ac9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2f0499ac9_0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2f0499ac9_0_2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82f0499ac9_0_2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2f0499ac9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82f0499ac9_0_2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82f0499ac9_0_2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2f0499ac9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2f0499ac9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82f0499ac9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2f0499ac9_0_2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2f0499ac9_0_2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82f0499ac9_0_2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78de96943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2478de96943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82f0499ac9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82f0499ac9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82f0499ac9_0_1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2f0499ac9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82f0499ac9_0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82f0499ac9_0_1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82f0499ac9_0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82f0499ac9_0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82f0499ac9_0_1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82f0499ac9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82f0499ac9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282f0499ac9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2f0499ac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g282f0499ac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2f0499ac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2f0499ac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82f0499ac9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2f0499ac9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2f0499ac9_0_1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282f0499ac9_0_1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2f0499ac9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2f0499ac9_0_1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82f0499ac9_0_1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82f0499ac9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82f0499ac9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g282f0499ac9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2f0499ac9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2f0499ac9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82f0499ac9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SzPts val="1800"/>
              <a:buChar char="□"/>
              <a:defRPr/>
            </a:lvl1pPr>
            <a:lvl2pPr marL="914400" lvl="1" indent="-342900" algn="l" rtl="0">
              <a:lnSpc>
                <a:spcPct val="100000"/>
              </a:lnSpc>
              <a:spcBef>
                <a:spcPts val="360"/>
              </a:spcBef>
              <a:spcAft>
                <a:spcPts val="0"/>
              </a:spcAft>
              <a:buSzPts val="1800"/>
              <a:buChar char="■"/>
              <a:defRPr/>
            </a:lvl2pPr>
            <a:lvl3pPr marL="1371600" lvl="2" indent="-342900" algn="l" rtl="0">
              <a:lnSpc>
                <a:spcPct val="100000"/>
              </a:lnSpc>
              <a:spcBef>
                <a:spcPts val="360"/>
              </a:spcBef>
              <a:spcAft>
                <a:spcPts val="0"/>
              </a:spcAft>
              <a:buSzPts val="1800"/>
              <a:buChar char="□"/>
              <a:defRPr/>
            </a:lvl3pPr>
            <a:lvl4pPr marL="1828800" lvl="3" indent="-342900" algn="l" rtl="0">
              <a:lnSpc>
                <a:spcPct val="100000"/>
              </a:lnSpc>
              <a:spcBef>
                <a:spcPts val="360"/>
              </a:spcBef>
              <a:spcAft>
                <a:spcPts val="0"/>
              </a:spcAft>
              <a:buSzPts val="1800"/>
              <a:buChar char="■"/>
              <a:defRPr/>
            </a:lvl4pPr>
            <a:lvl5pPr marL="2286000" lvl="4" indent="-342900" algn="l" rtl="0">
              <a:lnSpc>
                <a:spcPct val="100000"/>
              </a:lnSpc>
              <a:spcBef>
                <a:spcPts val="450"/>
              </a:spcBef>
              <a:spcAft>
                <a:spcPts val="0"/>
              </a:spcAft>
              <a:buSzPts val="1800"/>
              <a:buChar char="▪"/>
              <a:defRPr/>
            </a:lvl5pPr>
            <a:lvl6pPr marL="2743200" lvl="5" indent="-342900" algn="l" rtl="0">
              <a:lnSpc>
                <a:spcPct val="100000"/>
              </a:lnSpc>
              <a:spcBef>
                <a:spcPts val="450"/>
              </a:spcBef>
              <a:spcAft>
                <a:spcPts val="0"/>
              </a:spcAft>
              <a:buSzPts val="1800"/>
              <a:buChar char="▪"/>
              <a:defRPr/>
            </a:lvl6pPr>
            <a:lvl7pPr marL="3200400" lvl="6" indent="-342900" algn="l" rtl="0">
              <a:lnSpc>
                <a:spcPct val="100000"/>
              </a:lnSpc>
              <a:spcBef>
                <a:spcPts val="450"/>
              </a:spcBef>
              <a:spcAft>
                <a:spcPts val="0"/>
              </a:spcAft>
              <a:buSzPts val="1800"/>
              <a:buChar char="▪"/>
              <a:defRPr/>
            </a:lvl7pPr>
            <a:lvl8pPr marL="3657600" lvl="7" indent="-342900" algn="l" rtl="0">
              <a:lnSpc>
                <a:spcPct val="100000"/>
              </a:lnSpc>
              <a:spcBef>
                <a:spcPts val="450"/>
              </a:spcBef>
              <a:spcAft>
                <a:spcPts val="0"/>
              </a:spcAft>
              <a:buSzPts val="1800"/>
              <a:buChar char="▪"/>
              <a:defRPr/>
            </a:lvl8pPr>
            <a:lvl9pPr marL="4114800" lvl="8" indent="-342900" algn="l" rtl="0">
              <a:lnSpc>
                <a:spcPct val="100000"/>
              </a:lnSpc>
              <a:spcBef>
                <a:spcPts val="450"/>
              </a:spcBef>
              <a:spcAft>
                <a:spcPts val="0"/>
              </a:spcAft>
              <a:buSzPts val="1800"/>
              <a:buChar char="▪"/>
              <a:defRPr/>
            </a:lvl9pPr>
          </a:lstStyle>
          <a:p>
            <a:endParaRPr/>
          </a:p>
        </p:txBody>
      </p:sp>
      <p:sp>
        <p:nvSpPr>
          <p:cNvPr id="57" name="Google Shape;57;p1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a:stretch/>
        </p:blipFill>
        <p:spPr>
          <a:xfrm>
            <a:off x="445859" y="349827"/>
            <a:ext cx="2924175" cy="952500"/>
          </a:xfrm>
          <a:prstGeom prst="rect">
            <a:avLst/>
          </a:prstGeom>
          <a:noFill/>
          <a:ln>
            <a:noFill/>
          </a:ln>
        </p:spPr>
      </p:pic>
      <p:pic>
        <p:nvPicPr>
          <p:cNvPr id="65" name="Google Shape;65;p14"/>
          <p:cNvPicPr preferRelativeResize="0"/>
          <p:nvPr/>
        </p:nvPicPr>
        <p:blipFill rotWithShape="1">
          <a:blip r:embed="rId4">
            <a:alphaModFix/>
          </a:blip>
          <a:srcRect/>
          <a:stretch/>
        </p:blipFill>
        <p:spPr>
          <a:xfrm>
            <a:off x="10878916" y="159327"/>
            <a:ext cx="1000125" cy="1143000"/>
          </a:xfrm>
          <a:prstGeom prst="rect">
            <a:avLst/>
          </a:prstGeom>
          <a:noFill/>
          <a:ln>
            <a:noFill/>
          </a:ln>
        </p:spPr>
      </p:pic>
      <p:sp>
        <p:nvSpPr>
          <p:cNvPr id="66" name="Google Shape;66;p14"/>
          <p:cNvSpPr txBox="1"/>
          <p:nvPr/>
        </p:nvSpPr>
        <p:spPr>
          <a:xfrm>
            <a:off x="838212" y="2896893"/>
            <a:ext cx="10515600" cy="1325700"/>
          </a:xfrm>
          <a:prstGeom prst="rect">
            <a:avLst/>
          </a:prstGeom>
          <a:noFill/>
          <a:ln>
            <a:noFill/>
          </a:ln>
        </p:spPr>
        <p:txBody>
          <a:bodyPr spcFirstLastPara="1" wrap="square" lIns="91425" tIns="45700" rIns="91425" bIns="45700" anchor="ctr" anchorCtr="0">
            <a:noAutofit/>
          </a:bodyPr>
          <a:lstStyle/>
          <a:p>
            <a:pPr algn="just"/>
            <a:r>
              <a:rPr lang="en-US" sz="3200" b="1" dirty="0">
                <a:solidFill>
                  <a:srgbClr val="7030A0"/>
                </a:solidFill>
                <a:latin typeface="Verdana" panose="020B0604030504040204" pitchFamily="34" charset="0"/>
                <a:ea typeface="Verdana" panose="020B0604030504040204" pitchFamily="34" charset="0"/>
              </a:rPr>
              <a:t>JOBTAKE - A GIG PLATFORM FOR  JOBS USING HYBRID RECOMANDATION SYSTEM</a:t>
            </a:r>
          </a:p>
        </p:txBody>
      </p:sp>
      <p:sp>
        <p:nvSpPr>
          <p:cNvPr id="67" name="Google Shape;67;p14"/>
          <p:cNvSpPr txBox="1"/>
          <p:nvPr/>
        </p:nvSpPr>
        <p:spPr>
          <a:xfrm>
            <a:off x="1000239" y="4639252"/>
            <a:ext cx="3429000" cy="1200600"/>
          </a:xfrm>
          <a:prstGeom prst="rect">
            <a:avLst/>
          </a:prstGeom>
          <a:noFill/>
          <a:ln>
            <a:noFill/>
          </a:ln>
        </p:spPr>
        <p:txBody>
          <a:bodyPr spcFirstLastPara="1" wrap="square" lIns="91425" tIns="45700" rIns="91425" bIns="45700" anchor="t" anchorCtr="0">
            <a:spAutoFit/>
          </a:bodyPr>
          <a:lstStyle/>
          <a:p>
            <a:pPr marL="12700" marR="5715" algn="ctr">
              <a:lnSpc>
                <a:spcPct val="99200"/>
              </a:lnSpc>
              <a:spcBef>
                <a:spcPts val="120"/>
              </a:spcBef>
            </a:pPr>
            <a:r>
              <a:rPr lang="en-US" sz="2400" b="1" i="0" dirty="0">
                <a:solidFill>
                  <a:srgbClr val="FF0000"/>
                </a:solidFill>
                <a:effectLst/>
                <a:latin typeface="Verdana" panose="020B0604030504040204" pitchFamily="34" charset="0"/>
                <a:ea typeface="Verdana" panose="020B0604030504040204" pitchFamily="34" charset="0"/>
              </a:rPr>
              <a:t>DR.S.ANANTHA SIVAPRAKASAM </a:t>
            </a:r>
            <a:r>
              <a:rPr lang="en-US" sz="2400" b="1" spc="-110" dirty="0">
                <a:solidFill>
                  <a:srgbClr val="FF0000"/>
                </a:solidFill>
                <a:latin typeface="Verdana"/>
                <a:cs typeface="Verdana"/>
              </a:rPr>
              <a:t>Professor</a:t>
            </a:r>
            <a:endParaRPr lang="en-US" sz="2400" dirty="0">
              <a:latin typeface="Verdana"/>
              <a:cs typeface="Verdana"/>
            </a:endParaRPr>
          </a:p>
        </p:txBody>
      </p:sp>
      <p:sp>
        <p:nvSpPr>
          <p:cNvPr id="68" name="Google Shape;68;p14"/>
          <p:cNvSpPr txBox="1"/>
          <p:nvPr/>
        </p:nvSpPr>
        <p:spPr>
          <a:xfrm>
            <a:off x="7663937" y="4495264"/>
            <a:ext cx="4433470" cy="1897915"/>
          </a:xfrm>
          <a:prstGeom prst="rect">
            <a:avLst/>
          </a:prstGeom>
          <a:noFill/>
          <a:ln>
            <a:noFill/>
          </a:ln>
        </p:spPr>
        <p:txBody>
          <a:bodyPr spcFirstLastPara="1" wrap="square" lIns="91425" tIns="45700" rIns="91425" bIns="45700" anchor="t" anchorCtr="0">
            <a:spAutoFit/>
          </a:bodyPr>
          <a:lstStyle/>
          <a:p>
            <a:pPr marL="12700">
              <a:lnSpc>
                <a:spcPct val="100000"/>
              </a:lnSpc>
              <a:spcBef>
                <a:spcPts val="630"/>
              </a:spcBef>
            </a:pPr>
            <a:r>
              <a:rPr lang="da-DK" sz="2000" b="1" dirty="0">
                <a:solidFill>
                  <a:srgbClr val="FF0000"/>
                </a:solidFill>
                <a:latin typeface="Verdana"/>
                <a:cs typeface="Verdana"/>
              </a:rPr>
              <a:t>MUHAMMED JAZIL</a:t>
            </a:r>
            <a:r>
              <a:rPr lang="da-DK" sz="2000" b="1" spc="-50" dirty="0">
                <a:solidFill>
                  <a:srgbClr val="FF0000"/>
                </a:solidFill>
                <a:latin typeface="Verdana"/>
                <a:cs typeface="Verdana"/>
              </a:rPr>
              <a:t> </a:t>
            </a:r>
            <a:r>
              <a:rPr lang="da-DK" sz="2000" b="1" spc="-5" dirty="0">
                <a:solidFill>
                  <a:srgbClr val="FF0000"/>
                </a:solidFill>
                <a:latin typeface="Verdana"/>
                <a:cs typeface="Verdana"/>
              </a:rPr>
              <a:t>(210701168)</a:t>
            </a:r>
            <a:endParaRPr lang="da-DK" sz="2000" dirty="0">
              <a:latin typeface="Verdana"/>
              <a:cs typeface="Verdana"/>
            </a:endParaRPr>
          </a:p>
          <a:p>
            <a:pPr marL="12700">
              <a:lnSpc>
                <a:spcPct val="100000"/>
              </a:lnSpc>
              <a:spcBef>
                <a:spcPts val="530"/>
              </a:spcBef>
            </a:pPr>
            <a:r>
              <a:rPr lang="da-DK" sz="2000" b="1" spc="-5" dirty="0">
                <a:solidFill>
                  <a:srgbClr val="FF0000"/>
                </a:solidFill>
                <a:latin typeface="Verdana"/>
                <a:cs typeface="Verdana"/>
              </a:rPr>
              <a:t>PRAGADEESHWARAN</a:t>
            </a:r>
            <a:r>
              <a:rPr lang="da-DK" sz="2000" b="1" spc="-30" dirty="0">
                <a:solidFill>
                  <a:srgbClr val="FF0000"/>
                </a:solidFill>
                <a:latin typeface="Verdana"/>
                <a:cs typeface="Verdana"/>
              </a:rPr>
              <a:t> </a:t>
            </a:r>
            <a:r>
              <a:rPr lang="da-DK" sz="2000" b="1" dirty="0">
                <a:solidFill>
                  <a:srgbClr val="FF0000"/>
                </a:solidFill>
                <a:latin typeface="Verdana"/>
                <a:cs typeface="Verdana"/>
              </a:rPr>
              <a:t>S</a:t>
            </a:r>
            <a:r>
              <a:rPr lang="da-DK" sz="2000" b="1" spc="-20" dirty="0">
                <a:solidFill>
                  <a:srgbClr val="FF0000"/>
                </a:solidFill>
                <a:latin typeface="Verdana"/>
                <a:cs typeface="Verdana"/>
              </a:rPr>
              <a:t> </a:t>
            </a:r>
            <a:r>
              <a:rPr lang="da-DK" sz="2000" b="1" spc="-5" dirty="0">
                <a:solidFill>
                  <a:srgbClr val="FF0000"/>
                </a:solidFill>
                <a:latin typeface="Verdana"/>
                <a:cs typeface="Verdana"/>
              </a:rPr>
              <a:t>(210701190)</a:t>
            </a:r>
            <a:endParaRPr lang="da-DK" sz="2000" dirty="0">
              <a:latin typeface="Verdana"/>
              <a:cs typeface="Verdana"/>
            </a:endParaRPr>
          </a:p>
          <a:p>
            <a:pPr marL="12700">
              <a:lnSpc>
                <a:spcPct val="100000"/>
              </a:lnSpc>
              <a:spcBef>
                <a:spcPts val="505"/>
              </a:spcBef>
            </a:pPr>
            <a:endParaRPr lang="da-DK" sz="2400" dirty="0">
              <a:latin typeface="Verdana"/>
              <a:cs typeface="Verdana"/>
            </a:endParaRPr>
          </a:p>
        </p:txBody>
      </p:sp>
      <p:sp>
        <p:nvSpPr>
          <p:cNvPr id="69" name="Google Shape;69;p14"/>
          <p:cNvSpPr txBox="1"/>
          <p:nvPr/>
        </p:nvSpPr>
        <p:spPr>
          <a:xfrm>
            <a:off x="708891" y="1608212"/>
            <a:ext cx="10515600" cy="7224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3000" b="1" i="0" u="none" strike="noStrike" cap="none">
                <a:solidFill>
                  <a:srgbClr val="002060"/>
                </a:solidFill>
                <a:latin typeface="Times New Roman"/>
                <a:ea typeface="Times New Roman"/>
                <a:cs typeface="Times New Roman"/>
                <a:sym typeface="Times New Roman"/>
              </a:rPr>
              <a:t>Department of Computer Science and Engineering</a:t>
            </a:r>
            <a:endParaRPr sz="16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606158" y="-662574"/>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latin typeface="Times New Roman"/>
                <a:ea typeface="Times New Roman"/>
                <a:cs typeface="Times New Roman"/>
                <a:sym typeface="Times New Roman"/>
              </a:rPr>
              <a:t>Literature Survey (Page6)</a:t>
            </a:r>
            <a:endParaRPr b="1">
              <a:latin typeface="Times New Roman"/>
              <a:ea typeface="Times New Roman"/>
              <a:cs typeface="Times New Roman"/>
              <a:sym typeface="Times New Roman"/>
            </a:endParaRPr>
          </a:p>
        </p:txBody>
      </p:sp>
      <p:sp>
        <p:nvSpPr>
          <p:cNvPr id="143" name="Google Shape;143;p23"/>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graphicFrame>
        <p:nvGraphicFramePr>
          <p:cNvPr id="144" name="Google Shape;144;p23"/>
          <p:cNvGraphicFramePr/>
          <p:nvPr>
            <p:extLst>
              <p:ext uri="{D42A27DB-BD31-4B8C-83A1-F6EECF244321}">
                <p14:modId xmlns:p14="http://schemas.microsoft.com/office/powerpoint/2010/main" val="923752634"/>
              </p:ext>
            </p:extLst>
          </p:nvPr>
        </p:nvGraphicFramePr>
        <p:xfrm>
          <a:off x="0" y="681237"/>
          <a:ext cx="12107917" cy="5539245"/>
        </p:xfrm>
        <a:graphic>
          <a:graphicData uri="http://schemas.openxmlformats.org/drawingml/2006/table">
            <a:tbl>
              <a:tblPr>
                <a:noFill/>
                <a:tableStyleId>{5CDC3A49-B3B2-4F7C-8177-5D506424FE6C}</a:tableStyleId>
              </a:tblPr>
              <a:tblGrid>
                <a:gridCol w="1578782">
                  <a:extLst>
                    <a:ext uri="{9D8B030D-6E8A-4147-A177-3AD203B41FA5}">
                      <a16:colId xmlns:a16="http://schemas.microsoft.com/office/drawing/2014/main" val="20000"/>
                    </a:ext>
                  </a:extLst>
                </a:gridCol>
                <a:gridCol w="3121572">
                  <a:extLst>
                    <a:ext uri="{9D8B030D-6E8A-4147-A177-3AD203B41FA5}">
                      <a16:colId xmlns:a16="http://schemas.microsoft.com/office/drawing/2014/main" val="20001"/>
                    </a:ext>
                  </a:extLst>
                </a:gridCol>
                <a:gridCol w="1671145">
                  <a:extLst>
                    <a:ext uri="{9D8B030D-6E8A-4147-A177-3AD203B41FA5}">
                      <a16:colId xmlns:a16="http://schemas.microsoft.com/office/drawing/2014/main" val="20002"/>
                    </a:ext>
                  </a:extLst>
                </a:gridCol>
                <a:gridCol w="1576552">
                  <a:extLst>
                    <a:ext uri="{9D8B030D-6E8A-4147-A177-3AD203B41FA5}">
                      <a16:colId xmlns:a16="http://schemas.microsoft.com/office/drawing/2014/main" val="20003"/>
                    </a:ext>
                  </a:extLst>
                </a:gridCol>
                <a:gridCol w="2354317">
                  <a:extLst>
                    <a:ext uri="{9D8B030D-6E8A-4147-A177-3AD203B41FA5}">
                      <a16:colId xmlns:a16="http://schemas.microsoft.com/office/drawing/2014/main" val="20004"/>
                    </a:ext>
                  </a:extLst>
                </a:gridCol>
                <a:gridCol w="1805549">
                  <a:extLst>
                    <a:ext uri="{9D8B030D-6E8A-4147-A177-3AD203B41FA5}">
                      <a16:colId xmlns:a16="http://schemas.microsoft.com/office/drawing/2014/main" val="20005"/>
                    </a:ext>
                  </a:extLst>
                </a:gridCol>
              </a:tblGrid>
              <a:tr h="523250">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Summary of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IN" b="1">
                          <a:solidFill>
                            <a:schemeClr val="dk1"/>
                          </a:solidFill>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Limitations </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313475">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[11] "</a:t>
                      </a:r>
                      <a:r>
                        <a:rPr lang="en-US" sz="1000" b="1" dirty="0"/>
                        <a:t>Exploring the Landscape of Hybrid Recommendation Systems in E-Commerce: A Systematic Literature Review” </a:t>
                      </a:r>
                      <a:r>
                        <a:rPr lang="en-US" sz="1000" b="0" dirty="0"/>
                        <a:t>by </a:t>
                      </a:r>
                      <a:r>
                        <a:rPr lang="en-US" sz="1000" dirty="0"/>
                        <a:t>Kailash Chowdary </a:t>
                      </a:r>
                      <a:r>
                        <a:rPr lang="en-US" sz="1000" dirty="0" err="1"/>
                        <a:t>Bodduluri</a:t>
                      </a:r>
                      <a:r>
                        <a:rPr lang="en-US" sz="1000" dirty="0"/>
                        <a:t>, Francis Palma, </a:t>
                      </a:r>
                      <a:r>
                        <a:rPr lang="en-US" sz="1000" dirty="0" err="1"/>
                        <a:t>Arianit</a:t>
                      </a:r>
                      <a:r>
                        <a:rPr lang="en-US" sz="1000" dirty="0"/>
                        <a:t> </a:t>
                      </a:r>
                      <a:r>
                        <a:rPr lang="en-US" sz="1000" dirty="0" err="1"/>
                        <a:t>Kurti</a:t>
                      </a:r>
                      <a:r>
                        <a:rPr lang="en-US" sz="1000" dirty="0"/>
                        <a:t>, </a:t>
                      </a:r>
                      <a:r>
                        <a:rPr lang="en-US" sz="1000" dirty="0" err="1"/>
                        <a:t>Ilir</a:t>
                      </a:r>
                      <a:r>
                        <a:rPr lang="en-US" sz="1000" dirty="0"/>
                        <a:t> </a:t>
                      </a:r>
                      <a:r>
                        <a:rPr lang="en-US" sz="1000" dirty="0" err="1"/>
                        <a:t>Jusufi</a:t>
                      </a:r>
                      <a:r>
                        <a:rPr lang="en-US" sz="1000" dirty="0"/>
                        <a:t>, Henrik </a:t>
                      </a:r>
                      <a:r>
                        <a:rPr lang="en-US" sz="1000" dirty="0" err="1"/>
                        <a:t>Löwenadler</a:t>
                      </a:r>
                      <a:r>
                        <a:rPr lang="en-US" sz="1000" dirty="0"/>
                        <a:t> </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presents a comprehensive review of hybrid recommendation systems (HRS) used in e-commerce. The study identifies challenges like cold start problems, data sparsity, and understanding user preferences. Hybrid systems, which combine multiple algorithms, offer solutions to these limitations. The review covers recent advancements and trends in HRS over the last six years, providing insights into algorithm combinations and how they are employed to enhance user experience and increase sales on e-commerce platforms.</a:t>
                      </a:r>
                      <a:endParaRPr sz="1000" dirty="0">
                        <a:latin typeface="Times New Roman"/>
                        <a:ea typeface="Times New Roman"/>
                        <a:cs typeface="Times New Roman"/>
                        <a:sym typeface="Times New Roman"/>
                      </a:endParaRPr>
                    </a:p>
                    <a:p>
                      <a:pPr marL="0" lvl="0" indent="0" algn="just" rtl="0">
                        <a:spcBef>
                          <a:spcPts val="0"/>
                        </a:spcBef>
                        <a:spcAft>
                          <a:spcPts val="0"/>
                        </a:spcAft>
                        <a:buNone/>
                      </a:pP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Published in IEEE Access (2024).</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000" dirty="0">
                          <a:latin typeface="Times New Roman"/>
                          <a:ea typeface="Times New Roman"/>
                          <a:cs typeface="Times New Roman"/>
                          <a:sym typeface="Times New Roman"/>
                        </a:rPr>
                        <a:t>Hybrid model and matrix factorization</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Provides a detailed overview of hybrid recommendation systems used in e-commerce.</a:t>
                      </a:r>
                    </a:p>
                    <a:p>
                      <a:pPr marL="0" lvl="0" indent="0" algn="just" rtl="0">
                        <a:spcBef>
                          <a:spcPts val="0"/>
                        </a:spcBef>
                        <a:spcAft>
                          <a:spcPts val="0"/>
                        </a:spcAft>
                        <a:buNone/>
                      </a:pPr>
                      <a:r>
                        <a:rPr lang="en-US" sz="1000" dirty="0"/>
                        <a:t>Highlights effective combinations of algorithms, such as collaborative filtering and content-based filtering.</a:t>
                      </a:r>
                    </a:p>
                    <a:p>
                      <a:pPr marL="0" lvl="0" indent="0" algn="just" rtl="0">
                        <a:spcBef>
                          <a:spcPts val="0"/>
                        </a:spcBef>
                        <a:spcAft>
                          <a:spcPts val="0"/>
                        </a:spcAft>
                        <a:buNone/>
                      </a:pPr>
                      <a:r>
                        <a:rPr lang="en-US" sz="1000" dirty="0"/>
                        <a:t>Identifies key challenges and proposes algorithmic solutions to improve recommendation accuracy and personalization.</a:t>
                      </a:r>
                      <a:endParaRPr sz="1150" dirty="0"/>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Limited to research studies from the past six years, which may exclude historical perspectives.</a:t>
                      </a:r>
                    </a:p>
                    <a:p>
                      <a:pPr marL="0" lvl="0" indent="0" algn="just" rtl="0">
                        <a:spcBef>
                          <a:spcPts val="0"/>
                        </a:spcBef>
                        <a:spcAft>
                          <a:spcPts val="0"/>
                        </a:spcAft>
                        <a:buNone/>
                      </a:pPr>
                      <a:r>
                        <a:rPr lang="en-US" sz="1000" dirty="0"/>
                        <a:t>Findings may not fully generalize to all e-commerce domains, as the review is based on selected datasets and algorithms​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982975">
                <a:tc>
                  <a:txBody>
                    <a:bodyPr/>
                    <a:lstStyle/>
                    <a:p>
                      <a:pPr marL="0" lvl="0" indent="0" algn="l" rtl="0">
                        <a:spcBef>
                          <a:spcPts val="0"/>
                        </a:spcBef>
                        <a:spcAft>
                          <a:spcPts val="0"/>
                        </a:spcAft>
                        <a:buNone/>
                      </a:pPr>
                      <a:r>
                        <a:rPr lang="en-IN" sz="1000" dirty="0">
                          <a:latin typeface="Times New Roman"/>
                          <a:ea typeface="Times New Roman"/>
                          <a:cs typeface="Times New Roman"/>
                          <a:sym typeface="Times New Roman"/>
                        </a:rPr>
                        <a:t> </a:t>
                      </a:r>
                      <a:r>
                        <a:rPr lang="en-IN" sz="1000" b="1" dirty="0">
                          <a:latin typeface="Times New Roman"/>
                          <a:ea typeface="Times New Roman"/>
                          <a:cs typeface="Times New Roman"/>
                          <a:sym typeface="Times New Roman"/>
                        </a:rPr>
                        <a:t>[12]"</a:t>
                      </a:r>
                      <a:r>
                        <a:rPr lang="en-US" sz="1000" b="1" dirty="0"/>
                        <a:t>Implementation and Effectiveness Evaluation of Four Common Algorithms of Recommendation Systems - User Collaboration Filter, Item-based Collaborative Filtering, Matrix Factorization and Neural Collaborative Filtering” </a:t>
                      </a:r>
                      <a:r>
                        <a:rPr lang="en-US" sz="1000" b="0" dirty="0"/>
                        <a:t>by </a:t>
                      </a:r>
                      <a:r>
                        <a:rPr lang="en-US" sz="1000" b="0" dirty="0" err="1"/>
                        <a:t>Honjiao</a:t>
                      </a:r>
                      <a:r>
                        <a:rPr lang="en-US" sz="1000" b="0" dirty="0"/>
                        <a:t> Liu</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evaluates the performance of four recommendation system algorithms: User Collaboration Filter (</a:t>
                      </a:r>
                      <a:r>
                        <a:rPr lang="en-US" sz="1000" dirty="0" err="1"/>
                        <a:t>UserCF</a:t>
                      </a:r>
                      <a:r>
                        <a:rPr lang="en-US" sz="1000" dirty="0"/>
                        <a:t>), Item-based Collaborative Filtering (</a:t>
                      </a:r>
                      <a:r>
                        <a:rPr lang="en-US" sz="1000" dirty="0" err="1"/>
                        <a:t>ItemCF</a:t>
                      </a:r>
                      <a:r>
                        <a:rPr lang="en-US" sz="1000" dirty="0"/>
                        <a:t>), Matrix Factorization (MF), and Neural Collaborative Filtering (NCF). The study uses </a:t>
                      </a:r>
                      <a:r>
                        <a:rPr lang="en-US" sz="1000" dirty="0" err="1"/>
                        <a:t>MovieLens</a:t>
                      </a:r>
                      <a:r>
                        <a:rPr lang="en-US" sz="1000" dirty="0"/>
                        <a:t> and Coat Shopping datasets to compare the effectiveness of these models in recommending items based on user behavior. Each algorithm is assessed on its accuracy and practical application in real-world recommendation systems. The results highlight the strengths and weaknesses of each method, providing insights into their applicability based on different data sets and use cases.</a:t>
                      </a:r>
                      <a:endParaRPr sz="1000" dirty="0">
                        <a:latin typeface="Times New Roman"/>
                        <a:ea typeface="Times New Roman"/>
                        <a:cs typeface="Times New Roman"/>
                        <a:sym typeface="Times New Roman"/>
                      </a:endParaRPr>
                    </a:p>
                    <a:p>
                      <a:pPr marL="0" lvl="0" indent="0" algn="just" rtl="0">
                        <a:spcBef>
                          <a:spcPts val="0"/>
                        </a:spcBef>
                        <a:spcAft>
                          <a:spcPts val="0"/>
                        </a:spcAft>
                        <a:buNone/>
                      </a:pPr>
                      <a:br>
                        <a:rPr lang="en-IN" sz="1000" dirty="0">
                          <a:latin typeface="Times New Roman"/>
                          <a:ea typeface="Times New Roman"/>
                          <a:cs typeface="Times New Roman"/>
                          <a:sym typeface="Times New Roman"/>
                        </a:rPr>
                      </a:b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2022 International Conference on Cloud Computing, Big Data Applications, and Software Engineering (CBASE).</a:t>
                      </a:r>
                      <a:endParaRPr sz="1000" dirty="0">
                        <a:latin typeface="Times New Roman"/>
                        <a:ea typeface="Times New Roman"/>
                        <a:cs typeface="Times New Roman"/>
                        <a:sym typeface="Times New Roman"/>
                      </a:endParaRPr>
                    </a:p>
                    <a:p>
                      <a:pPr marL="0" lvl="0" indent="0" algn="l" rtl="0">
                        <a:spcBef>
                          <a:spcPts val="0"/>
                        </a:spcBef>
                        <a:spcAft>
                          <a:spcPts val="0"/>
                        </a:spcAft>
                        <a:buNone/>
                      </a:pP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User Collaboration Filter (</a:t>
                      </a:r>
                      <a:r>
                        <a:rPr lang="en-US" sz="1000" dirty="0" err="1"/>
                        <a:t>UserCF</a:t>
                      </a:r>
                      <a:r>
                        <a:rPr lang="en-US" sz="1000" dirty="0"/>
                        <a:t>)</a:t>
                      </a:r>
                    </a:p>
                    <a:p>
                      <a:pPr marL="0" lvl="0" indent="0" algn="l" rtl="0">
                        <a:spcBef>
                          <a:spcPts val="0"/>
                        </a:spcBef>
                        <a:spcAft>
                          <a:spcPts val="0"/>
                        </a:spcAft>
                        <a:buNone/>
                      </a:pPr>
                      <a:r>
                        <a:rPr lang="en-US" sz="1000" dirty="0"/>
                        <a:t>Item-based Collaborative Filtering (</a:t>
                      </a:r>
                      <a:r>
                        <a:rPr lang="en-US" sz="1000" dirty="0" err="1"/>
                        <a:t>ItemCF</a:t>
                      </a:r>
                      <a:r>
                        <a:rPr lang="en-US" sz="1000" dirty="0"/>
                        <a:t>)</a:t>
                      </a:r>
                    </a:p>
                    <a:p>
                      <a:pPr marL="0" lvl="0" indent="0" algn="l" rtl="0">
                        <a:spcBef>
                          <a:spcPts val="0"/>
                        </a:spcBef>
                        <a:spcAft>
                          <a:spcPts val="0"/>
                        </a:spcAft>
                        <a:buNone/>
                      </a:pPr>
                      <a:r>
                        <a:rPr lang="en-US" sz="1000" dirty="0"/>
                        <a:t>Matrix Factorization (MF)</a:t>
                      </a:r>
                    </a:p>
                    <a:p>
                      <a:pPr marL="0" lvl="0" indent="0" algn="l" rtl="0">
                        <a:spcBef>
                          <a:spcPts val="0"/>
                        </a:spcBef>
                        <a:spcAft>
                          <a:spcPts val="0"/>
                        </a:spcAft>
                        <a:buNone/>
                      </a:pPr>
                      <a:r>
                        <a:rPr lang="en-US" sz="1000" dirty="0"/>
                        <a:t>Neural Collaborative Filtering (NCF)</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err="1"/>
                        <a:t>UserCF</a:t>
                      </a:r>
                      <a:r>
                        <a:rPr lang="en-US" sz="1000" b="1" dirty="0"/>
                        <a:t> &amp; </a:t>
                      </a:r>
                      <a:r>
                        <a:rPr lang="en-US" sz="1000" b="1" dirty="0" err="1"/>
                        <a:t>ItemCF</a:t>
                      </a:r>
                      <a:r>
                        <a:rPr lang="en-US" sz="1000" dirty="0"/>
                        <a:t>: Easy to implement and interpret, with reasonable performance in cold-start problems.</a:t>
                      </a:r>
                    </a:p>
                    <a:p>
                      <a:pPr marL="0" lvl="0" indent="0" algn="just" rtl="0">
                        <a:spcBef>
                          <a:spcPts val="0"/>
                        </a:spcBef>
                        <a:spcAft>
                          <a:spcPts val="0"/>
                        </a:spcAft>
                        <a:buNone/>
                      </a:pPr>
                      <a:r>
                        <a:rPr lang="en-US" sz="1000" b="1" dirty="0"/>
                        <a:t>MF</a:t>
                      </a:r>
                      <a:r>
                        <a:rPr lang="en-US" sz="1000" dirty="0"/>
                        <a:t>: Offers a compact representation of users and items, making it effective in handling sparse data.</a:t>
                      </a:r>
                    </a:p>
                    <a:p>
                      <a:pPr marL="0" lvl="0" indent="0" algn="just" rtl="0">
                        <a:spcBef>
                          <a:spcPts val="0"/>
                        </a:spcBef>
                        <a:spcAft>
                          <a:spcPts val="0"/>
                        </a:spcAft>
                        <a:buNone/>
                      </a:pPr>
                      <a:r>
                        <a:rPr lang="en-US" sz="1000" b="1" dirty="0"/>
                        <a:t>NCF</a:t>
                      </a:r>
                      <a:r>
                        <a:rPr lang="en-US" sz="1000" dirty="0"/>
                        <a:t>: Incorporates deep learning, offering higher flexibility and improved accuracy over traditional methods.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err="1"/>
                        <a:t>UserCF</a:t>
                      </a:r>
                      <a:r>
                        <a:rPr lang="en-US" sz="1000" b="1" dirty="0"/>
                        <a:t> &amp; </a:t>
                      </a:r>
                      <a:r>
                        <a:rPr lang="en-US" sz="1000" b="1" dirty="0" err="1"/>
                        <a:t>ItemCF</a:t>
                      </a:r>
                      <a:r>
                        <a:rPr lang="en-US" sz="1000" dirty="0"/>
                        <a:t>: Struggle with scalability and sparsity issues in large datasets</a:t>
                      </a:r>
                    </a:p>
                    <a:p>
                      <a:pPr marL="0" lvl="0" indent="0" algn="just" rtl="0">
                        <a:spcBef>
                          <a:spcPts val="0"/>
                        </a:spcBef>
                        <a:spcAft>
                          <a:spcPts val="0"/>
                        </a:spcAft>
                        <a:buNone/>
                      </a:pPr>
                      <a:r>
                        <a:rPr lang="en-US" sz="1000" b="1" dirty="0"/>
                        <a:t>MF</a:t>
                      </a:r>
                      <a:r>
                        <a:rPr lang="en-US" sz="1000" dirty="0"/>
                        <a:t>: Requires significant computational resources and hyperparameter tuning.</a:t>
                      </a:r>
                    </a:p>
                    <a:p>
                      <a:pPr marL="0" lvl="0" indent="0" algn="just" rtl="0">
                        <a:spcBef>
                          <a:spcPts val="0"/>
                        </a:spcBef>
                        <a:spcAft>
                          <a:spcPts val="0"/>
                        </a:spcAft>
                        <a:buNone/>
                      </a:pPr>
                      <a:r>
                        <a:rPr lang="en-US" sz="1000" b="1" dirty="0"/>
                        <a:t>NCF</a:t>
                      </a:r>
                      <a:r>
                        <a:rPr lang="en-US" sz="1000" dirty="0"/>
                        <a:t>: Although accurate, it is computationally intensive and may overfit with small datasets.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0" y="0"/>
            <a:ext cx="10668000" cy="721915"/>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Literature Survey (Page7)</a:t>
            </a:r>
            <a:endParaRPr b="1" dirty="0">
              <a:latin typeface="Times New Roman"/>
              <a:ea typeface="Times New Roman"/>
              <a:cs typeface="Times New Roman"/>
              <a:sym typeface="Times New Roman"/>
            </a:endParaRPr>
          </a:p>
        </p:txBody>
      </p:sp>
      <p:sp>
        <p:nvSpPr>
          <p:cNvPr id="151" name="Google Shape;151;p24"/>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graphicFrame>
        <p:nvGraphicFramePr>
          <p:cNvPr id="152" name="Google Shape;152;p24"/>
          <p:cNvGraphicFramePr/>
          <p:nvPr>
            <p:extLst>
              <p:ext uri="{D42A27DB-BD31-4B8C-83A1-F6EECF244321}">
                <p14:modId xmlns:p14="http://schemas.microsoft.com/office/powerpoint/2010/main" val="108801275"/>
              </p:ext>
            </p:extLst>
          </p:nvPr>
        </p:nvGraphicFramePr>
        <p:xfrm>
          <a:off x="78827" y="721915"/>
          <a:ext cx="12034345" cy="5857210"/>
        </p:xfrm>
        <a:graphic>
          <a:graphicData uri="http://schemas.openxmlformats.org/drawingml/2006/table">
            <a:tbl>
              <a:tblPr>
                <a:noFill/>
                <a:tableStyleId>{5CDC3A49-B3B2-4F7C-8177-5D506424FE6C}</a:tableStyleId>
              </a:tblPr>
              <a:tblGrid>
                <a:gridCol w="1855076">
                  <a:extLst>
                    <a:ext uri="{9D8B030D-6E8A-4147-A177-3AD203B41FA5}">
                      <a16:colId xmlns:a16="http://schemas.microsoft.com/office/drawing/2014/main" val="20000"/>
                    </a:ext>
                  </a:extLst>
                </a:gridCol>
                <a:gridCol w="2829495">
                  <a:extLst>
                    <a:ext uri="{9D8B030D-6E8A-4147-A177-3AD203B41FA5}">
                      <a16:colId xmlns:a16="http://schemas.microsoft.com/office/drawing/2014/main" val="20001"/>
                    </a:ext>
                  </a:extLst>
                </a:gridCol>
                <a:gridCol w="1240220">
                  <a:extLst>
                    <a:ext uri="{9D8B030D-6E8A-4147-A177-3AD203B41FA5}">
                      <a16:colId xmlns:a16="http://schemas.microsoft.com/office/drawing/2014/main" val="20002"/>
                    </a:ext>
                  </a:extLst>
                </a:gridCol>
                <a:gridCol w="1872959">
                  <a:extLst>
                    <a:ext uri="{9D8B030D-6E8A-4147-A177-3AD203B41FA5}">
                      <a16:colId xmlns:a16="http://schemas.microsoft.com/office/drawing/2014/main" val="20003"/>
                    </a:ext>
                  </a:extLst>
                </a:gridCol>
                <a:gridCol w="2181823">
                  <a:extLst>
                    <a:ext uri="{9D8B030D-6E8A-4147-A177-3AD203B41FA5}">
                      <a16:colId xmlns:a16="http://schemas.microsoft.com/office/drawing/2014/main" val="20004"/>
                    </a:ext>
                  </a:extLst>
                </a:gridCol>
                <a:gridCol w="2054772">
                  <a:extLst>
                    <a:ext uri="{9D8B030D-6E8A-4147-A177-3AD203B41FA5}">
                      <a16:colId xmlns:a16="http://schemas.microsoft.com/office/drawing/2014/main" val="20005"/>
                    </a:ext>
                  </a:extLst>
                </a:gridCol>
              </a:tblGrid>
              <a:tr h="666875">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Title of the Paper</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Summary of Paper</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IN" sz="1300" b="1">
                          <a:solidFill>
                            <a:schemeClr val="dk1"/>
                          </a:solidFill>
                          <a:latin typeface="Times New Roman"/>
                          <a:ea typeface="Times New Roman"/>
                          <a:cs typeface="Times New Roman"/>
                          <a:sym typeface="Times New Roman"/>
                        </a:rPr>
                        <a:t>Journal/Conference Paper</a:t>
                      </a:r>
                      <a:endParaRPr sz="13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Methodology Used</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Advantages</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Limitations</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827750">
                <a:tc>
                  <a:txBody>
                    <a:bodyPr/>
                    <a:lstStyle/>
                    <a:p>
                      <a:pPr marL="0" lvl="0" indent="0" algn="l" rtl="0">
                        <a:spcBef>
                          <a:spcPts val="0"/>
                        </a:spcBef>
                        <a:spcAft>
                          <a:spcPts val="0"/>
                        </a:spcAft>
                        <a:buNone/>
                      </a:pPr>
                      <a:r>
                        <a:rPr lang="en-IN" sz="1000" dirty="0">
                          <a:latin typeface="Times New Roman"/>
                          <a:ea typeface="Times New Roman"/>
                          <a:cs typeface="Times New Roman"/>
                          <a:sym typeface="Times New Roman"/>
                        </a:rPr>
                        <a:t> </a:t>
                      </a:r>
                      <a:r>
                        <a:rPr lang="en-IN" sz="1000" b="1" dirty="0">
                          <a:latin typeface="Times New Roman"/>
                          <a:ea typeface="Times New Roman"/>
                          <a:cs typeface="Times New Roman"/>
                          <a:sym typeface="Times New Roman"/>
                        </a:rPr>
                        <a:t>[13]"</a:t>
                      </a:r>
                      <a:r>
                        <a:rPr lang="en-US" sz="1000" b="1" dirty="0"/>
                        <a:t>Improved Precision Rate in a Hybrid based Framework for College Recommendation System using Novel Content-based Filtering over Keyword Map Algorithm” </a:t>
                      </a:r>
                      <a:r>
                        <a:rPr lang="en-US" sz="1000" b="0" dirty="0"/>
                        <a:t>by </a:t>
                      </a:r>
                      <a:r>
                        <a:rPr lang="en-US" sz="1000" dirty="0"/>
                        <a:t>M. </a:t>
                      </a:r>
                      <a:r>
                        <a:rPr lang="en-US" sz="1000" dirty="0" err="1"/>
                        <a:t>Ragavan</a:t>
                      </a:r>
                      <a:r>
                        <a:rPr lang="en-US" sz="1000" dirty="0"/>
                        <a:t>, </a:t>
                      </a:r>
                      <a:r>
                        <a:rPr lang="en-US" sz="1000" dirty="0" err="1"/>
                        <a:t>Rashmita</a:t>
                      </a:r>
                      <a:r>
                        <a:rPr lang="en-US" sz="1000" dirty="0"/>
                        <a:t> </a:t>
                      </a:r>
                      <a:r>
                        <a:rPr lang="en-US" sz="1000" dirty="0" err="1"/>
                        <a:t>Khilar</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presents a hybrid framework for a college recommendation system by comparing two algorithms: content-based filtering and the keyword map algorithm. The system aims to predict students' chances of enrollment based on input data, such as GRE, TOEFL scores, and university ratings. The study reveals that content-based filtering achieves higher accuracy (83.96%) compared to the keyword map algorithm (78.51%). The framework effectively addresses accuracy issues in existing models while focusing on improving prediction precision. Statistical analyses are performed using SPSS to validate the findings.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2022 International Conference on Smart Electronics and Communication (ICOSEC), IEEE.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Content-based Filtering</a:t>
                      </a:r>
                    </a:p>
                    <a:p>
                      <a:pPr marL="0" lvl="0" indent="0" algn="l" rtl="0">
                        <a:spcBef>
                          <a:spcPts val="0"/>
                        </a:spcBef>
                        <a:spcAft>
                          <a:spcPts val="0"/>
                        </a:spcAft>
                        <a:buNone/>
                      </a:pPr>
                      <a:r>
                        <a:rPr lang="en-US" sz="1000" b="0" dirty="0"/>
                        <a:t>Keyword Map Algorithm</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Content-based Filtering</a:t>
                      </a:r>
                      <a:r>
                        <a:rPr lang="en-US" sz="1000" dirty="0"/>
                        <a:t>: Achieves higher accuracy, user preference learning, and reduces sparsity issues.</a:t>
                      </a:r>
                    </a:p>
                    <a:p>
                      <a:pPr marL="0" lvl="0" indent="0" algn="just" rtl="0">
                        <a:spcBef>
                          <a:spcPts val="0"/>
                        </a:spcBef>
                        <a:spcAft>
                          <a:spcPts val="0"/>
                        </a:spcAft>
                        <a:buNone/>
                      </a:pPr>
                      <a:r>
                        <a:rPr lang="en-US" sz="1000" b="1" dirty="0"/>
                        <a:t>Keyword Map Algorithm</a:t>
                      </a:r>
                      <a:r>
                        <a:rPr lang="en-US" sz="1000" dirty="0"/>
                        <a:t>: Supports comprehensive exploration of diverse data, complementing recommendation systems.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Content-based Filtering</a:t>
                      </a:r>
                      <a:r>
                        <a:rPr lang="en-US" sz="1000" dirty="0"/>
                        <a:t>: May suffer from slow processing with large datasets.</a:t>
                      </a:r>
                    </a:p>
                    <a:p>
                      <a:pPr marL="0" lvl="0" indent="0" algn="just" rtl="0">
                        <a:spcBef>
                          <a:spcPts val="0"/>
                        </a:spcBef>
                        <a:spcAft>
                          <a:spcPts val="0"/>
                        </a:spcAft>
                        <a:buNone/>
                      </a:pPr>
                      <a:r>
                        <a:rPr lang="en-US" sz="1000" b="1" dirty="0"/>
                        <a:t>Keyword Map Algorithm</a:t>
                      </a:r>
                      <a:r>
                        <a:rPr lang="en-US" sz="1000" dirty="0"/>
                        <a:t>: Less user-friendly and slower processing, especially with large datasets.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2775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[14]</a:t>
                      </a:r>
                      <a:r>
                        <a:rPr lang="en-IN" sz="1000" dirty="0">
                          <a:latin typeface="Times New Roman"/>
                          <a:ea typeface="Times New Roman"/>
                          <a:cs typeface="Times New Roman"/>
                          <a:sym typeface="Times New Roman"/>
                        </a:rPr>
                        <a:t> </a:t>
                      </a:r>
                      <a:r>
                        <a:rPr lang="en-IN" sz="1000" b="1" dirty="0">
                          <a:latin typeface="Times New Roman"/>
                          <a:ea typeface="Times New Roman"/>
                          <a:cs typeface="Times New Roman"/>
                          <a:sym typeface="Times New Roman"/>
                        </a:rPr>
                        <a:t>"</a:t>
                      </a:r>
                      <a:r>
                        <a:rPr lang="en-US" sz="1000" b="1" dirty="0"/>
                        <a:t>Intelligent Movie Recommendation System Based on Hybrid Recommendation Algorithms” </a:t>
                      </a:r>
                      <a:r>
                        <a:rPr lang="en-US" sz="1000" b="0" dirty="0"/>
                        <a:t>by </a:t>
                      </a:r>
                      <a:r>
                        <a:rPr lang="en-US" sz="1000" dirty="0" err="1"/>
                        <a:t>Qingna</a:t>
                      </a:r>
                      <a:r>
                        <a:rPr lang="en-US" sz="1000" dirty="0"/>
                        <a:t> Pu, Bin Hu</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introduces a movie recommendation system utilizing a hybrid recommendation algorithm, which combines Content-Based Filtering (CB), Item-Based Collaborative Filtering (Item-Based CF), and User-Based Collaborative Filtering (User-Based CF). The hybrid model was developed to improve recommendation accuracy and movie coverage, addressing the limitations of standalone algorithms. The system incorporates big data processing with Spark and delivers 81% accuracy, outperforming individual CB (72%), Item-Based CF (76%), and User-Based CF (74%) methods. The hybrid system enhances user satisfaction and the efficiency of movie searches, reducing user effort.</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2023 International Conference on Ambient Intelligence, Knowledge Informatics and Industrial Electronics (AIKIIE), IEEE.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Content-Based Filtering (CB)</a:t>
                      </a:r>
                    </a:p>
                    <a:p>
                      <a:pPr marL="0" lvl="0" indent="0" algn="l" rtl="0">
                        <a:spcBef>
                          <a:spcPts val="0"/>
                        </a:spcBef>
                        <a:spcAft>
                          <a:spcPts val="0"/>
                        </a:spcAft>
                        <a:buNone/>
                      </a:pPr>
                      <a:r>
                        <a:rPr lang="en-US" sz="1000" dirty="0"/>
                        <a:t>Item-Based Collaborative Filtering (Item-Based CF)</a:t>
                      </a:r>
                    </a:p>
                    <a:p>
                      <a:pPr marL="0" lvl="0" indent="0" algn="l" rtl="0">
                        <a:spcBef>
                          <a:spcPts val="0"/>
                        </a:spcBef>
                        <a:spcAft>
                          <a:spcPts val="0"/>
                        </a:spcAft>
                        <a:buNone/>
                      </a:pPr>
                      <a:r>
                        <a:rPr lang="en-US" sz="1000" dirty="0"/>
                        <a:t>User-Based Collaborative Filtering (User-Based CF)</a:t>
                      </a:r>
                    </a:p>
                    <a:p>
                      <a:pPr marL="0" lvl="0" indent="0" algn="l" rtl="0">
                        <a:spcBef>
                          <a:spcPts val="0"/>
                        </a:spcBef>
                        <a:spcAft>
                          <a:spcPts val="0"/>
                        </a:spcAft>
                        <a:buNone/>
                      </a:pPr>
                      <a:r>
                        <a:rPr lang="en-US" sz="1000" dirty="0"/>
                        <a:t>Hybrid recommendation combining the three algorithms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Higher accuracy (81%) than individual recommendation algorithms</a:t>
                      </a:r>
                    </a:p>
                    <a:p>
                      <a:pPr marL="0" lvl="0" indent="0" algn="just" rtl="0">
                        <a:spcBef>
                          <a:spcPts val="0"/>
                        </a:spcBef>
                        <a:spcAft>
                          <a:spcPts val="0"/>
                        </a:spcAft>
                        <a:buNone/>
                      </a:pPr>
                      <a:r>
                        <a:rPr lang="en-US" sz="1000" dirty="0"/>
                        <a:t>Improved movie coverage and diversity in recommendations (70%).</a:t>
                      </a:r>
                    </a:p>
                    <a:p>
                      <a:pPr marL="0" lvl="0" indent="0" algn="just" rtl="0">
                        <a:spcBef>
                          <a:spcPts val="0"/>
                        </a:spcBef>
                        <a:spcAft>
                          <a:spcPts val="0"/>
                        </a:spcAft>
                        <a:buNone/>
                      </a:pPr>
                      <a:r>
                        <a:rPr lang="en-US" sz="1000" dirty="0"/>
                        <a:t>Efficient handling of large datasets using Spark, enhancing scalability and performance.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Challenges in handling larger, more complex user groups.</a:t>
                      </a:r>
                    </a:p>
                    <a:p>
                      <a:pPr marL="0" lvl="0" indent="0" algn="just" rtl="0">
                        <a:spcBef>
                          <a:spcPts val="0"/>
                        </a:spcBef>
                        <a:spcAft>
                          <a:spcPts val="0"/>
                        </a:spcAft>
                        <a:buNone/>
                      </a:pPr>
                      <a:r>
                        <a:rPr lang="en-US" sz="1000" dirty="0"/>
                        <a:t>Performance and security need further optimization to protect user data and ensure scalability with larger datasets.</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0" y="0"/>
            <a:ext cx="10668000" cy="721915"/>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Literature Survey (Page8)</a:t>
            </a:r>
            <a:endParaRPr b="1" dirty="0">
              <a:latin typeface="Times New Roman"/>
              <a:ea typeface="Times New Roman"/>
              <a:cs typeface="Times New Roman"/>
              <a:sym typeface="Times New Roman"/>
            </a:endParaRPr>
          </a:p>
        </p:txBody>
      </p:sp>
      <p:sp>
        <p:nvSpPr>
          <p:cNvPr id="159" name="Google Shape;159;p2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graphicFrame>
        <p:nvGraphicFramePr>
          <p:cNvPr id="160" name="Google Shape;160;p25"/>
          <p:cNvGraphicFramePr/>
          <p:nvPr>
            <p:extLst>
              <p:ext uri="{D42A27DB-BD31-4B8C-83A1-F6EECF244321}">
                <p14:modId xmlns:p14="http://schemas.microsoft.com/office/powerpoint/2010/main" val="4237403291"/>
              </p:ext>
            </p:extLst>
          </p:nvPr>
        </p:nvGraphicFramePr>
        <p:xfrm>
          <a:off x="90697" y="833293"/>
          <a:ext cx="12006710" cy="5807652"/>
        </p:xfrm>
        <a:graphic>
          <a:graphicData uri="http://schemas.openxmlformats.org/drawingml/2006/table">
            <a:tbl>
              <a:tblPr>
                <a:noFill/>
                <a:tableStyleId>{5CDC3A49-B3B2-4F7C-8177-5D506424FE6C}</a:tableStyleId>
              </a:tblPr>
              <a:tblGrid>
                <a:gridCol w="1634130">
                  <a:extLst>
                    <a:ext uri="{9D8B030D-6E8A-4147-A177-3AD203B41FA5}">
                      <a16:colId xmlns:a16="http://schemas.microsoft.com/office/drawing/2014/main" val="20000"/>
                    </a:ext>
                  </a:extLst>
                </a:gridCol>
                <a:gridCol w="2754667">
                  <a:extLst>
                    <a:ext uri="{9D8B030D-6E8A-4147-A177-3AD203B41FA5}">
                      <a16:colId xmlns:a16="http://schemas.microsoft.com/office/drawing/2014/main" val="20001"/>
                    </a:ext>
                  </a:extLst>
                </a:gridCol>
                <a:gridCol w="1716304">
                  <a:extLst>
                    <a:ext uri="{9D8B030D-6E8A-4147-A177-3AD203B41FA5}">
                      <a16:colId xmlns:a16="http://schemas.microsoft.com/office/drawing/2014/main" val="20002"/>
                    </a:ext>
                  </a:extLst>
                </a:gridCol>
                <a:gridCol w="928507">
                  <a:extLst>
                    <a:ext uri="{9D8B030D-6E8A-4147-A177-3AD203B41FA5}">
                      <a16:colId xmlns:a16="http://schemas.microsoft.com/office/drawing/2014/main" val="20003"/>
                    </a:ext>
                  </a:extLst>
                </a:gridCol>
                <a:gridCol w="2651207">
                  <a:extLst>
                    <a:ext uri="{9D8B030D-6E8A-4147-A177-3AD203B41FA5}">
                      <a16:colId xmlns:a16="http://schemas.microsoft.com/office/drawing/2014/main" val="20004"/>
                    </a:ext>
                  </a:extLst>
                </a:gridCol>
                <a:gridCol w="2321895">
                  <a:extLst>
                    <a:ext uri="{9D8B030D-6E8A-4147-A177-3AD203B41FA5}">
                      <a16:colId xmlns:a16="http://schemas.microsoft.com/office/drawing/2014/main" val="20005"/>
                    </a:ext>
                  </a:extLst>
                </a:gridCol>
              </a:tblGrid>
              <a:tr h="880052">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Title of the Paper</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Summary of Paper</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Journal/Conference Paper</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Methodology Used</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Advantages</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300" b="1">
                          <a:latin typeface="Times New Roman"/>
                          <a:ea typeface="Times New Roman"/>
                          <a:cs typeface="Times New Roman"/>
                          <a:sym typeface="Times New Roman"/>
                        </a:rPr>
                        <a:t>Limitations</a:t>
                      </a:r>
                      <a:endParaRPr sz="1300"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985782">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[15]</a:t>
                      </a:r>
                      <a:r>
                        <a:rPr lang="en-IN" sz="1000" dirty="0">
                          <a:latin typeface="Times New Roman"/>
                          <a:ea typeface="Times New Roman"/>
                          <a:cs typeface="Times New Roman"/>
                          <a:sym typeface="Times New Roman"/>
                        </a:rPr>
                        <a:t> </a:t>
                      </a:r>
                      <a:r>
                        <a:rPr lang="en-IN" sz="1000" b="1" dirty="0">
                          <a:latin typeface="Times New Roman"/>
                          <a:ea typeface="Times New Roman"/>
                          <a:cs typeface="Times New Roman"/>
                          <a:sym typeface="Times New Roman"/>
                        </a:rPr>
                        <a:t>“</a:t>
                      </a:r>
                      <a:r>
                        <a:rPr lang="en-US" sz="1000" b="1" dirty="0"/>
                        <a:t>Movie Recommendation using Collaborative Filtering and Content-based Filtering Approach” </a:t>
                      </a:r>
                      <a:r>
                        <a:rPr lang="en-US" sz="1000" b="0" dirty="0"/>
                        <a:t>by </a:t>
                      </a:r>
                      <a:r>
                        <a:rPr lang="en-US" sz="1000" dirty="0" err="1"/>
                        <a:t>Kallam</a:t>
                      </a:r>
                      <a:r>
                        <a:rPr lang="en-US" sz="1000" dirty="0"/>
                        <a:t> </a:t>
                      </a:r>
                      <a:r>
                        <a:rPr lang="en-US" sz="1000" dirty="0" err="1"/>
                        <a:t>Vedaswi</a:t>
                      </a:r>
                      <a:r>
                        <a:rPr lang="en-US" sz="1000" dirty="0"/>
                        <a:t>, </a:t>
                      </a:r>
                      <a:r>
                        <a:rPr lang="en-US" sz="1000" dirty="0" err="1"/>
                        <a:t>Pantangi</a:t>
                      </a:r>
                      <a:r>
                        <a:rPr lang="en-US" sz="1000" dirty="0"/>
                        <a:t> Lokesh, </a:t>
                      </a:r>
                      <a:r>
                        <a:rPr lang="en-US" sz="1000" dirty="0" err="1"/>
                        <a:t>Nunna</a:t>
                      </a:r>
                      <a:r>
                        <a:rPr lang="en-US" sz="1000" dirty="0"/>
                        <a:t> Vamsi Krishna, Dr. K. </a:t>
                      </a:r>
                      <a:r>
                        <a:rPr lang="en-US" sz="1000" dirty="0" err="1"/>
                        <a:t>Ashesh</a:t>
                      </a:r>
                      <a:r>
                        <a:rPr lang="en-US" sz="1000" dirty="0"/>
                        <a:t>, </a:t>
                      </a:r>
                      <a:r>
                        <a:rPr lang="en-US" sz="1000" dirty="0" err="1"/>
                        <a:t>Tanguturi</a:t>
                      </a:r>
                      <a:r>
                        <a:rPr lang="en-US" sz="1000" dirty="0"/>
                        <a:t> </a:t>
                      </a:r>
                      <a:r>
                        <a:rPr lang="en-US" sz="1000" dirty="0" err="1"/>
                        <a:t>Vyshnavi</a:t>
                      </a:r>
                      <a:r>
                        <a:rPr lang="en-US" sz="1000" dirty="0"/>
                        <a:t> </a:t>
                      </a:r>
                      <a:r>
                        <a:rPr lang="en-US" sz="1000" dirty="0" err="1"/>
                        <a:t>Poojitha</a:t>
                      </a:r>
                      <a:r>
                        <a:rPr lang="en-US" sz="1000" dirty="0"/>
                        <a:t>, Dr. P.M. Ashok Kumar</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explores the development of a movie recommendation system combining collaborative filtering and content-based filtering. Collaborative filtering leverages user preferences and ratings to suggest movies based on similar users' viewing habits. Content-based filtering, on the other hand, uses movie attributes such as genre, cast, and year of release to match user preferences. The proposed model is tested using the </a:t>
                      </a:r>
                      <a:r>
                        <a:rPr lang="en-US" sz="1000" dirty="0" err="1"/>
                        <a:t>MovieLens</a:t>
                      </a:r>
                      <a:r>
                        <a:rPr lang="en-US" sz="1000" dirty="0"/>
                        <a:t> dataset, and it demonstrates improvements in recommending movies to users based on their preferences.</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Proceedings of the International Conference on Inventive Computation Technologies (ICICT 2023), IEEE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Collaborative filtering (Pearson Correlation Function) and content-based filtering (One-hot encoding and dot product for genre-based similarity)</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Collaborative filtering adapts to changing user preferences.</a:t>
                      </a:r>
                    </a:p>
                    <a:p>
                      <a:pPr marL="0" lvl="0" indent="0" algn="just" rtl="0">
                        <a:spcBef>
                          <a:spcPts val="0"/>
                        </a:spcBef>
                        <a:spcAft>
                          <a:spcPts val="0"/>
                        </a:spcAft>
                        <a:buNone/>
                      </a:pPr>
                      <a:r>
                        <a:rPr lang="en-US" sz="1000" dirty="0"/>
                        <a:t>Content-based filtering does not require extensive user data and can handle large datasets.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Collaborative filtering struggles with new users and content.</a:t>
                      </a:r>
                    </a:p>
                    <a:p>
                      <a:pPr marL="0" lvl="0" indent="0" algn="just" rtl="0">
                        <a:spcBef>
                          <a:spcPts val="0"/>
                        </a:spcBef>
                        <a:spcAft>
                          <a:spcPts val="0"/>
                        </a:spcAft>
                        <a:buNone/>
                      </a:pPr>
                      <a:r>
                        <a:rPr lang="en-US" sz="1000" dirty="0"/>
                        <a:t>The performance of both methods decreases when handling very large datasets.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546096">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[16]</a:t>
                      </a:r>
                      <a:r>
                        <a:rPr lang="en-US" sz="1000" dirty="0"/>
                        <a:t> </a:t>
                      </a:r>
                      <a:r>
                        <a:rPr lang="en-US" sz="1000" b="1" dirty="0"/>
                        <a:t>"Personalized Recommendation Algorithm for Electronic Commerce Based on Artificial Intelligence Technology“ </a:t>
                      </a:r>
                      <a:r>
                        <a:rPr lang="en-US" sz="1000" b="0" dirty="0"/>
                        <a:t>by </a:t>
                      </a:r>
                      <a:r>
                        <a:rPr lang="en-US" sz="1000" dirty="0" err="1"/>
                        <a:t>Yiling</a:t>
                      </a:r>
                      <a:r>
                        <a:rPr lang="en-US" sz="1000" dirty="0"/>
                        <a:t> Zhang, </a:t>
                      </a:r>
                      <a:r>
                        <a:rPr lang="en-US" sz="1000" dirty="0" err="1"/>
                        <a:t>Caicai</a:t>
                      </a:r>
                      <a:r>
                        <a:rPr lang="en-US" sz="1000" dirty="0"/>
                        <a:t> Li </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proposes two rough C-means (RCM) based methods for improving collaborative filtering (CF) in recommender systems: </a:t>
                      </a:r>
                      <a:r>
                        <a:rPr lang="en-US" sz="1000" b="1" dirty="0"/>
                        <a:t>GRCM-based CF</a:t>
                      </a:r>
                      <a:r>
                        <a:rPr lang="en-US" sz="1000" dirty="0"/>
                        <a:t> and </a:t>
                      </a:r>
                      <a:r>
                        <a:rPr lang="en-US" sz="1000" b="1" dirty="0"/>
                        <a:t>πGRCM-based CF</a:t>
                      </a:r>
                      <a:r>
                        <a:rPr lang="en-US" sz="1000" dirty="0"/>
                        <a:t>. These methods leverage rough set theory to handle uncertainty and overlapping clusters, unlike traditional hard C-means clustering. Through experiments using the </a:t>
                      </a:r>
                      <a:r>
                        <a:rPr lang="en-US" sz="1000" dirty="0" err="1"/>
                        <a:t>MovieLens</a:t>
                      </a:r>
                      <a:r>
                        <a:rPr lang="en-US" sz="1000" dirty="0"/>
                        <a:t> and NEEDS-SCAN/PANEL datasets, the study demonstrates that these RCM-based methods outperform basic CF approaches by more effectively representing user preferences. The key innovation lies in the ability to assign users to multiple overlapping clusters, improving recommendation flexibility and accuracy.</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IEEE SCIS-ISIS 2020 Conference Proceedings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Generalized Rough C-means (GRCM) and π Generalized Rough C-means (πGRCM) for collaborative filtering</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Better handling of uncertainty</a:t>
                      </a:r>
                      <a:r>
                        <a:rPr lang="en-US" sz="1000" dirty="0"/>
                        <a:t>: The RCM-based methods model ambiguous user preferences, improving recommendation accuracy.</a:t>
                      </a:r>
                    </a:p>
                    <a:p>
                      <a:pPr marL="0" lvl="0" indent="0" algn="just" rtl="0">
                        <a:spcBef>
                          <a:spcPts val="0"/>
                        </a:spcBef>
                        <a:spcAft>
                          <a:spcPts val="0"/>
                        </a:spcAft>
                        <a:buNone/>
                      </a:pPr>
                      <a:r>
                        <a:rPr lang="en-US" sz="1000" b="1" dirty="0"/>
                        <a:t>Flexible recommendations</a:t>
                      </a:r>
                      <a:r>
                        <a:rPr lang="en-US" sz="1000" dirty="0"/>
                        <a:t>: Users can belong to multiple clusters, allowing for more personalized content suggestions.</a:t>
                      </a:r>
                    </a:p>
                    <a:p>
                      <a:pPr marL="0" lvl="0" indent="0" algn="just" rtl="0">
                        <a:spcBef>
                          <a:spcPts val="0"/>
                        </a:spcBef>
                        <a:spcAft>
                          <a:spcPts val="0"/>
                        </a:spcAft>
                        <a:buNone/>
                      </a:pPr>
                      <a:r>
                        <a:rPr lang="en-US" sz="1000" b="1" dirty="0"/>
                        <a:t>No parameter tuning in πGRCM</a:t>
                      </a:r>
                      <a:r>
                        <a:rPr lang="en-US" sz="1000" dirty="0"/>
                        <a:t>: Unlike GRCM, πGRCM simplifies the process by eliminating the need for manual parameter adjustment.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Parameter sensitivity in GRCM</a:t>
                      </a:r>
                      <a:r>
                        <a:rPr lang="en-US" sz="1000" dirty="0"/>
                        <a:t>: GRCM requires careful tuning of roughness parameters, making it more complex to implement.</a:t>
                      </a:r>
                    </a:p>
                    <a:p>
                      <a:pPr marL="0" lvl="0" indent="0" algn="just" rtl="0">
                        <a:spcBef>
                          <a:spcPts val="0"/>
                        </a:spcBef>
                        <a:spcAft>
                          <a:spcPts val="0"/>
                        </a:spcAft>
                        <a:buNone/>
                      </a:pPr>
                      <a:endParaRPr lang="en-US" sz="1000" b="1" dirty="0"/>
                    </a:p>
                    <a:p>
                      <a:pPr marL="0" lvl="0" indent="0" algn="just" rtl="0">
                        <a:spcBef>
                          <a:spcPts val="0"/>
                        </a:spcBef>
                        <a:spcAft>
                          <a:spcPts val="0"/>
                        </a:spcAft>
                        <a:buNone/>
                      </a:pPr>
                      <a:r>
                        <a:rPr lang="en-US" sz="1000" b="1" dirty="0"/>
                        <a:t>Lower performance in specific scenarios</a:t>
                      </a:r>
                      <a:r>
                        <a:rPr lang="en-US" sz="1000" dirty="0"/>
                        <a:t>: While RCM-based methods generally outperform basic CF, they can be less effective in datasets with minimal diversity in user preferences.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0" y="0"/>
            <a:ext cx="10668000" cy="686441"/>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Literature Survey (Page9)</a:t>
            </a:r>
            <a:endParaRPr b="1" dirty="0">
              <a:latin typeface="Times New Roman"/>
              <a:ea typeface="Times New Roman"/>
              <a:cs typeface="Times New Roman"/>
              <a:sym typeface="Times New Roman"/>
            </a:endParaRPr>
          </a:p>
        </p:txBody>
      </p:sp>
      <p:sp>
        <p:nvSpPr>
          <p:cNvPr id="167" name="Google Shape;167;p26"/>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13</a:t>
            </a:fld>
            <a:endParaRPr/>
          </a:p>
        </p:txBody>
      </p:sp>
      <p:graphicFrame>
        <p:nvGraphicFramePr>
          <p:cNvPr id="168" name="Google Shape;168;p26"/>
          <p:cNvGraphicFramePr/>
          <p:nvPr>
            <p:extLst>
              <p:ext uri="{D42A27DB-BD31-4B8C-83A1-F6EECF244321}">
                <p14:modId xmlns:p14="http://schemas.microsoft.com/office/powerpoint/2010/main" val="2650938022"/>
              </p:ext>
            </p:extLst>
          </p:nvPr>
        </p:nvGraphicFramePr>
        <p:xfrm>
          <a:off x="0" y="809581"/>
          <a:ext cx="12121116" cy="5689570"/>
        </p:xfrm>
        <a:graphic>
          <a:graphicData uri="http://schemas.openxmlformats.org/drawingml/2006/table">
            <a:tbl>
              <a:tblPr>
                <a:noFill/>
                <a:tableStyleId>{5CDC3A49-B3B2-4F7C-8177-5D506424FE6C}</a:tableStyleId>
              </a:tblPr>
              <a:tblGrid>
                <a:gridCol w="1623882">
                  <a:extLst>
                    <a:ext uri="{9D8B030D-6E8A-4147-A177-3AD203B41FA5}">
                      <a16:colId xmlns:a16="http://schemas.microsoft.com/office/drawing/2014/main" val="20000"/>
                    </a:ext>
                  </a:extLst>
                </a:gridCol>
                <a:gridCol w="3000670">
                  <a:extLst>
                    <a:ext uri="{9D8B030D-6E8A-4147-A177-3AD203B41FA5}">
                      <a16:colId xmlns:a16="http://schemas.microsoft.com/office/drawing/2014/main" val="20001"/>
                    </a:ext>
                  </a:extLst>
                </a:gridCol>
                <a:gridCol w="1465973">
                  <a:extLst>
                    <a:ext uri="{9D8B030D-6E8A-4147-A177-3AD203B41FA5}">
                      <a16:colId xmlns:a16="http://schemas.microsoft.com/office/drawing/2014/main" val="20002"/>
                    </a:ext>
                  </a:extLst>
                </a:gridCol>
                <a:gridCol w="1076375">
                  <a:extLst>
                    <a:ext uri="{9D8B030D-6E8A-4147-A177-3AD203B41FA5}">
                      <a16:colId xmlns:a16="http://schemas.microsoft.com/office/drawing/2014/main" val="20003"/>
                    </a:ext>
                  </a:extLst>
                </a:gridCol>
                <a:gridCol w="2734550">
                  <a:extLst>
                    <a:ext uri="{9D8B030D-6E8A-4147-A177-3AD203B41FA5}">
                      <a16:colId xmlns:a16="http://schemas.microsoft.com/office/drawing/2014/main" val="20004"/>
                    </a:ext>
                  </a:extLst>
                </a:gridCol>
                <a:gridCol w="2219666">
                  <a:extLst>
                    <a:ext uri="{9D8B030D-6E8A-4147-A177-3AD203B41FA5}">
                      <a16:colId xmlns:a16="http://schemas.microsoft.com/office/drawing/2014/main" val="20005"/>
                    </a:ext>
                  </a:extLst>
                </a:gridCol>
              </a:tblGrid>
              <a:tr h="302025">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Summary of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83230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[17]</a:t>
                      </a:r>
                      <a:r>
                        <a:rPr lang="en-IN" sz="1000" dirty="0">
                          <a:latin typeface="Times New Roman"/>
                          <a:ea typeface="Times New Roman"/>
                          <a:cs typeface="Times New Roman"/>
                          <a:sym typeface="Times New Roman"/>
                        </a:rPr>
                        <a:t> </a:t>
                      </a:r>
                      <a:r>
                        <a:rPr lang="en-US" sz="1000" b="1" dirty="0"/>
                        <a:t>"Recommendation System Model for Personalized Learning in Higher Education using Content-Based Filtering Method“ </a:t>
                      </a:r>
                      <a:r>
                        <a:rPr lang="en-US" sz="1000" b="0" dirty="0"/>
                        <a:t>by </a:t>
                      </a:r>
                      <a:r>
                        <a:rPr lang="en-US" sz="1000" dirty="0"/>
                        <a:t>M. </a:t>
                      </a:r>
                      <a:r>
                        <a:rPr lang="en-US" sz="1000" dirty="0" err="1"/>
                        <a:t>Ramaddan</a:t>
                      </a:r>
                      <a:r>
                        <a:rPr lang="en-US" sz="1000" dirty="0"/>
                        <a:t> </a:t>
                      </a:r>
                      <a:r>
                        <a:rPr lang="en-US" sz="1000" dirty="0" err="1"/>
                        <a:t>Julianti</a:t>
                      </a:r>
                      <a:r>
                        <a:rPr lang="en-US" sz="1000" dirty="0"/>
                        <a:t>, Yaya </a:t>
                      </a:r>
                      <a:r>
                        <a:rPr lang="en-US" sz="1000" dirty="0" err="1"/>
                        <a:t>Heryadi</a:t>
                      </a:r>
                      <a:r>
                        <a:rPr lang="en-US" sz="1000" dirty="0"/>
                        <a:t>, Widodo </a:t>
                      </a:r>
                      <a:r>
                        <a:rPr lang="en-US" sz="1000" dirty="0" err="1"/>
                        <a:t>Budiharto</a:t>
                      </a:r>
                      <a:r>
                        <a:rPr lang="en-US" sz="1000" dirty="0"/>
                        <a:t>, Budi </a:t>
                      </a:r>
                      <a:r>
                        <a:rPr lang="en-US" sz="1000" dirty="0" err="1"/>
                        <a:t>Yulianto</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proposes a personalized recommendation system for learning in higher education using a </a:t>
                      </a:r>
                      <a:r>
                        <a:rPr lang="en-US" sz="1000" b="1" dirty="0"/>
                        <a:t>content-based filtering</a:t>
                      </a:r>
                      <a:r>
                        <a:rPr lang="en-US" sz="1000" dirty="0"/>
                        <a:t> approach. The system is designed to provide tailored learning materials to students based on their course prerequisites and learning outcomes. It focuses on improving the adaptability of learning systems by delivering personalized recommendations, thereby addressing the diverse learning needs and pacing of students. The authors use the </a:t>
                      </a:r>
                      <a:r>
                        <a:rPr lang="en-US" sz="1000" b="1" dirty="0"/>
                        <a:t>TF-IDF</a:t>
                      </a:r>
                      <a:r>
                        <a:rPr lang="en-US" sz="1000" dirty="0"/>
                        <a:t> method and </a:t>
                      </a:r>
                      <a:r>
                        <a:rPr lang="en-US" sz="1000" b="1" dirty="0"/>
                        <a:t>cosine similarity</a:t>
                      </a:r>
                      <a:r>
                        <a:rPr lang="en-US" sz="1000" dirty="0"/>
                        <a:t> to measure the relationship between course content, allowing the system to suggest relevant materials to students struggling with specific competencies.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2022 International Conference on Information Management and Technology (</a:t>
                      </a:r>
                      <a:r>
                        <a:rPr lang="en-US" sz="1000" dirty="0" err="1"/>
                        <a:t>ICIMTech</a:t>
                      </a:r>
                      <a:r>
                        <a:rPr lang="en-US" sz="1000" dirty="0"/>
                        <a:t>)</a:t>
                      </a:r>
                      <a:br>
                        <a:rPr lang="en-US" sz="1000" dirty="0"/>
                      </a:br>
                      <a:r>
                        <a:rPr lang="en-US" sz="1000" dirty="0"/>
                        <a:t>DOI: 10.1109/ICIMTech55957.2022.9915109</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TF-IDF (Term Frequency - Inverse Document Frequency) and cosine similarity.(Content based filtering)</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Personalized learning</a:t>
                      </a:r>
                      <a:r>
                        <a:rPr lang="en-US" sz="1000" dirty="0"/>
                        <a:t>: The system tailors learning materials to individual student needs, enhancing the adaptability of the learning experience.</a:t>
                      </a:r>
                    </a:p>
                    <a:p>
                      <a:pPr marL="0" lvl="0" indent="0" algn="just" rtl="0">
                        <a:spcBef>
                          <a:spcPts val="0"/>
                        </a:spcBef>
                        <a:spcAft>
                          <a:spcPts val="0"/>
                        </a:spcAft>
                        <a:buNone/>
                      </a:pPr>
                      <a:r>
                        <a:rPr lang="en-US" sz="1000" b="1" dirty="0"/>
                        <a:t>Improved student engagement</a:t>
                      </a:r>
                      <a:r>
                        <a:rPr lang="en-US" sz="1000" dirty="0"/>
                        <a:t>: By recommending relevant content based on prerequisites, the system helps students meet their learning goals more effectively, reducing dropout rates.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r>
                        <a:rPr lang="en-US" sz="1000" b="1" dirty="0"/>
                        <a:t>Limited dataset</a:t>
                      </a:r>
                      <a:r>
                        <a:rPr lang="en-US" sz="1000" dirty="0"/>
                        <a:t>: The study was conducted on a small dataset of only 15 courses, which may not generalize well to other educational contexts.</a:t>
                      </a:r>
                    </a:p>
                    <a:p>
                      <a:r>
                        <a:rPr lang="en-US" sz="1000" b="1" dirty="0"/>
                        <a:t>Narrow focus on text-based content</a:t>
                      </a:r>
                      <a:r>
                        <a:rPr lang="en-US" sz="1000" dirty="0"/>
                        <a:t>: The system only analyzes text-based learning materials, limiting its application to multimedia or other content types.</a:t>
                      </a:r>
                    </a:p>
                    <a:p>
                      <a:pPr marL="0" lvl="0" indent="0" algn="just" rtl="0">
                        <a:spcBef>
                          <a:spcPts val="0"/>
                        </a:spcBef>
                        <a:spcAft>
                          <a:spcPts val="0"/>
                        </a:spcAft>
                        <a:buNone/>
                      </a:pP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3690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[18]</a:t>
                      </a:r>
                      <a:r>
                        <a:rPr lang="en-US" sz="1000" dirty="0"/>
                        <a:t> </a:t>
                      </a:r>
                      <a:r>
                        <a:rPr lang="en-US" sz="1000" b="1" dirty="0"/>
                        <a:t>"Robust Collaborative Filtering Recommendation With User-Item-Trust Records“ </a:t>
                      </a:r>
                      <a:r>
                        <a:rPr lang="en-US" sz="1000" b="0" dirty="0"/>
                        <a:t>by </a:t>
                      </a:r>
                      <a:r>
                        <a:rPr lang="en-US" sz="1000" dirty="0"/>
                        <a:t>Fan Wang, </a:t>
                      </a:r>
                      <a:r>
                        <a:rPr lang="en-US" sz="1000" dirty="0" err="1"/>
                        <a:t>Haibin</a:t>
                      </a:r>
                      <a:r>
                        <a:rPr lang="en-US" sz="1000" dirty="0"/>
                        <a:t> Zhu, Gautam Srivastava, </a:t>
                      </a:r>
                      <a:r>
                        <a:rPr lang="en-US" sz="1000" dirty="0" err="1"/>
                        <a:t>Shancang</a:t>
                      </a:r>
                      <a:r>
                        <a:rPr lang="en-US" sz="1000" dirty="0"/>
                        <a:t> Li , Mohammad R. </a:t>
                      </a:r>
                      <a:r>
                        <a:rPr lang="en-US" sz="1000" dirty="0" err="1"/>
                        <a:t>Khosravi</a:t>
                      </a:r>
                      <a:r>
                        <a:rPr lang="en-US" sz="1000" dirty="0"/>
                        <a:t>, </a:t>
                      </a:r>
                      <a:r>
                        <a:rPr lang="en-US" sz="1000" dirty="0" err="1"/>
                        <a:t>Lianyong</a:t>
                      </a:r>
                      <a:r>
                        <a:rPr lang="en-US" sz="1000" dirty="0"/>
                        <a:t> Qi</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IN" sz="1000" dirty="0">
                          <a:latin typeface="Times New Roman"/>
                          <a:ea typeface="Times New Roman"/>
                          <a:cs typeface="Times New Roman"/>
                          <a:sym typeface="Times New Roman"/>
                        </a:rPr>
                        <a:t> </a:t>
                      </a:r>
                      <a:r>
                        <a:rPr lang="en-US" sz="1000" dirty="0"/>
                        <a:t>This paper proposes a hybrid collaborative filtering recommendation system, </a:t>
                      </a:r>
                      <a:r>
                        <a:rPr lang="en-US" sz="1000" b="1" dirty="0" err="1"/>
                        <a:t>UIThybrid</a:t>
                      </a:r>
                      <a:r>
                        <a:rPr lang="en-US" sz="1000" dirty="0"/>
                        <a:t>, which incorporates </a:t>
                      </a:r>
                      <a:r>
                        <a:rPr lang="en-US" sz="1000" b="1" dirty="0"/>
                        <a:t>user-item-trust</a:t>
                      </a:r>
                      <a:r>
                        <a:rPr lang="en-US" sz="1000" dirty="0"/>
                        <a:t> records to address cold-start and sparsity problems in traditional collaborative filtering (CF) systems. By integrating </a:t>
                      </a:r>
                      <a:r>
                        <a:rPr lang="en-US" sz="1000" b="1" dirty="0"/>
                        <a:t>user trust</a:t>
                      </a:r>
                      <a:r>
                        <a:rPr lang="en-US" sz="1000" dirty="0"/>
                        <a:t> relationships with CF methods, the system improves recommendation robustness and accuracy, especially for users with minimal historical data. The authors introduce a </a:t>
                      </a:r>
                      <a:r>
                        <a:rPr lang="en-US" sz="1000" b="1" dirty="0"/>
                        <a:t>Trust-based Collaborative Filtering (</a:t>
                      </a:r>
                      <a:r>
                        <a:rPr lang="en-US" sz="1000" b="1" dirty="0" err="1"/>
                        <a:t>TbCF</a:t>
                      </a:r>
                      <a:r>
                        <a:rPr lang="en-US" sz="1000" b="1" dirty="0"/>
                        <a:t>)</a:t>
                      </a:r>
                      <a:r>
                        <a:rPr lang="en-US" sz="1000" dirty="0"/>
                        <a:t> algorithm to predict ratings, demonstrating its efficiency through experiments on the </a:t>
                      </a:r>
                      <a:r>
                        <a:rPr lang="en-US" sz="1000" b="1" dirty="0" err="1"/>
                        <a:t>Epinions</a:t>
                      </a:r>
                      <a:r>
                        <a:rPr lang="en-US" sz="1000" dirty="0"/>
                        <a:t> dataset. The results indicate that </a:t>
                      </a:r>
                      <a:r>
                        <a:rPr lang="en-US" sz="1000" dirty="0" err="1"/>
                        <a:t>UIThybrid</a:t>
                      </a:r>
                      <a:r>
                        <a:rPr lang="en-US" sz="1000" dirty="0"/>
                        <a:t> achieves better trade-offs between robustness, diversity, and accuracy compared to traditional CF methods.</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IEEE Transactions on Computational Social Systems, August 2022</a:t>
                      </a:r>
                      <a:br>
                        <a:rPr lang="en-US" sz="1000" dirty="0"/>
                      </a:br>
                      <a:r>
                        <a:rPr lang="en-US" sz="1000" dirty="0"/>
                        <a:t>DOI: 10.1109/TCSS.2021.3064213</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user-based CF (</a:t>
                      </a:r>
                      <a:r>
                        <a:rPr lang="en-US" sz="1000" b="0" dirty="0" err="1"/>
                        <a:t>UbCF</a:t>
                      </a:r>
                      <a:r>
                        <a:rPr lang="en-US" sz="1000" b="0" dirty="0"/>
                        <a:t>),</a:t>
                      </a:r>
                    </a:p>
                    <a:p>
                      <a:pPr marL="0" lvl="0" indent="0" algn="l" rtl="0">
                        <a:spcBef>
                          <a:spcPts val="0"/>
                        </a:spcBef>
                        <a:spcAft>
                          <a:spcPts val="0"/>
                        </a:spcAft>
                        <a:buNone/>
                      </a:pPr>
                      <a:r>
                        <a:rPr lang="en-US" sz="1000" b="0" dirty="0"/>
                        <a:t> item-based CF (</a:t>
                      </a:r>
                      <a:r>
                        <a:rPr lang="en-US" sz="1000" b="0" dirty="0" err="1"/>
                        <a:t>IbCF</a:t>
                      </a:r>
                      <a:r>
                        <a:rPr lang="en-US" sz="1000" b="0" dirty="0"/>
                        <a:t>), and a Trust-based CF (</a:t>
                      </a:r>
                      <a:r>
                        <a:rPr lang="en-US" sz="1000" b="0" dirty="0" err="1"/>
                        <a:t>TbCF</a:t>
                      </a:r>
                      <a:r>
                        <a:rPr lang="en-US" sz="1000" b="0" dirty="0"/>
                        <a:t>) approach, using Pearson correlation coefficient (PCC)</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Robustness</a:t>
                      </a:r>
                      <a:r>
                        <a:rPr lang="en-US" sz="1000" dirty="0"/>
                        <a:t>: </a:t>
                      </a:r>
                      <a:r>
                        <a:rPr lang="en-US" sz="1000" dirty="0" err="1"/>
                        <a:t>UIThybrid</a:t>
                      </a:r>
                      <a:r>
                        <a:rPr lang="en-US" sz="1000" dirty="0"/>
                        <a:t> resolves cold-start issues by incorporating user trust, improving recommendation robustness even in sparse environments.</a:t>
                      </a:r>
                    </a:p>
                    <a:p>
                      <a:pPr marL="0" lvl="0" indent="0" algn="just" rtl="0">
                        <a:spcBef>
                          <a:spcPts val="0"/>
                        </a:spcBef>
                        <a:spcAft>
                          <a:spcPts val="0"/>
                        </a:spcAft>
                        <a:buNone/>
                      </a:pPr>
                      <a:r>
                        <a:rPr lang="en-US" sz="1000" b="1" dirty="0"/>
                        <a:t>Accuracy</a:t>
                      </a:r>
                      <a:r>
                        <a:rPr lang="en-US" sz="1000" dirty="0"/>
                        <a:t>: The system enhances prediction accuracy by combining multiple perspectives (user trust, user similarity, and service similarity).</a:t>
                      </a:r>
                    </a:p>
                    <a:p>
                      <a:pPr marL="0" lvl="0" indent="0" algn="just" rtl="0">
                        <a:spcBef>
                          <a:spcPts val="0"/>
                        </a:spcBef>
                        <a:spcAft>
                          <a:spcPts val="0"/>
                        </a:spcAft>
                        <a:buNone/>
                      </a:pPr>
                      <a:r>
                        <a:rPr lang="en-US" sz="1000" b="1" dirty="0"/>
                        <a:t>Diversity</a:t>
                      </a:r>
                      <a:r>
                        <a:rPr lang="en-US" sz="1000" dirty="0"/>
                        <a:t>: The integration of trust information increases the diversity of recommendations, addressing the long-tail problem.</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Parameter tuning</a:t>
                      </a:r>
                      <a:r>
                        <a:rPr lang="en-US" sz="1000" dirty="0"/>
                        <a:t>: The system requires fine-tuning of parameters (α, β, and γ) to balance accuracy, robustness, and diversity.</a:t>
                      </a:r>
                    </a:p>
                    <a:p>
                      <a:pPr marL="0" lvl="0" indent="0" algn="just" rtl="0">
                        <a:spcBef>
                          <a:spcPts val="0"/>
                        </a:spcBef>
                        <a:spcAft>
                          <a:spcPts val="0"/>
                        </a:spcAft>
                        <a:buNone/>
                      </a:pPr>
                      <a:r>
                        <a:rPr lang="en-US" sz="1000" b="1" dirty="0"/>
                        <a:t>Data dependency</a:t>
                      </a:r>
                      <a:r>
                        <a:rPr lang="en-US" sz="1000" dirty="0"/>
                        <a:t>: The reliance on user trust data limits its applicability in environments where trust information is not readily available.</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0" y="28489"/>
            <a:ext cx="10668000" cy="616811"/>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Literature Survey (Page10)</a:t>
            </a:r>
            <a:endParaRPr b="1" dirty="0">
              <a:latin typeface="Times New Roman"/>
              <a:ea typeface="Times New Roman"/>
              <a:cs typeface="Times New Roman"/>
              <a:sym typeface="Times New Roman"/>
            </a:endParaRPr>
          </a:p>
        </p:txBody>
      </p:sp>
      <p:sp>
        <p:nvSpPr>
          <p:cNvPr id="175" name="Google Shape;175;p27"/>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14</a:t>
            </a:fld>
            <a:endParaRPr/>
          </a:p>
        </p:txBody>
      </p:sp>
      <p:graphicFrame>
        <p:nvGraphicFramePr>
          <p:cNvPr id="176" name="Google Shape;176;p27"/>
          <p:cNvGraphicFramePr/>
          <p:nvPr>
            <p:extLst>
              <p:ext uri="{D42A27DB-BD31-4B8C-83A1-F6EECF244321}">
                <p14:modId xmlns:p14="http://schemas.microsoft.com/office/powerpoint/2010/main" val="3992435192"/>
              </p:ext>
            </p:extLst>
          </p:nvPr>
        </p:nvGraphicFramePr>
        <p:xfrm>
          <a:off x="75843" y="836800"/>
          <a:ext cx="10921800" cy="5386800"/>
        </p:xfrm>
        <a:graphic>
          <a:graphicData uri="http://schemas.openxmlformats.org/drawingml/2006/table">
            <a:tbl>
              <a:tblPr>
                <a:noFill/>
                <a:tableStyleId>{5CDC3A49-B3B2-4F7C-8177-5D506424FE6C}</a:tableStyleId>
              </a:tblPr>
              <a:tblGrid>
                <a:gridCol w="1660850">
                  <a:extLst>
                    <a:ext uri="{9D8B030D-6E8A-4147-A177-3AD203B41FA5}">
                      <a16:colId xmlns:a16="http://schemas.microsoft.com/office/drawing/2014/main" val="20000"/>
                    </a:ext>
                  </a:extLst>
                </a:gridCol>
                <a:gridCol w="2856850">
                  <a:extLst>
                    <a:ext uri="{9D8B030D-6E8A-4147-A177-3AD203B41FA5}">
                      <a16:colId xmlns:a16="http://schemas.microsoft.com/office/drawing/2014/main" val="20001"/>
                    </a:ext>
                  </a:extLst>
                </a:gridCol>
                <a:gridCol w="1253675">
                  <a:extLst>
                    <a:ext uri="{9D8B030D-6E8A-4147-A177-3AD203B41FA5}">
                      <a16:colId xmlns:a16="http://schemas.microsoft.com/office/drawing/2014/main" val="20002"/>
                    </a:ext>
                  </a:extLst>
                </a:gridCol>
                <a:gridCol w="1253675">
                  <a:extLst>
                    <a:ext uri="{9D8B030D-6E8A-4147-A177-3AD203B41FA5}">
                      <a16:colId xmlns:a16="http://schemas.microsoft.com/office/drawing/2014/main" val="20003"/>
                    </a:ext>
                  </a:extLst>
                </a:gridCol>
                <a:gridCol w="2179950">
                  <a:extLst>
                    <a:ext uri="{9D8B030D-6E8A-4147-A177-3AD203B41FA5}">
                      <a16:colId xmlns:a16="http://schemas.microsoft.com/office/drawing/2014/main" val="20004"/>
                    </a:ext>
                  </a:extLst>
                </a:gridCol>
                <a:gridCol w="1716800">
                  <a:extLst>
                    <a:ext uri="{9D8B030D-6E8A-4147-A177-3AD203B41FA5}">
                      <a16:colId xmlns:a16="http://schemas.microsoft.com/office/drawing/2014/main" val="20005"/>
                    </a:ext>
                  </a:extLst>
                </a:gridCol>
              </a:tblGrid>
              <a:tr h="611600">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Summary of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Limitations</a:t>
                      </a:r>
                      <a:endParaRPr b="1" dirty="0">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3850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[19]</a:t>
                      </a:r>
                      <a:r>
                        <a:rPr lang="en-IN" sz="1000" dirty="0">
                          <a:latin typeface="Times New Roman"/>
                          <a:ea typeface="Times New Roman"/>
                          <a:cs typeface="Times New Roman"/>
                          <a:sym typeface="Times New Roman"/>
                        </a:rPr>
                        <a:t>“</a:t>
                      </a:r>
                      <a:r>
                        <a:rPr lang="en-US" sz="1000" b="1" dirty="0"/>
                        <a:t>Sports Training Analysis Method Based on Collaborative Filtering” </a:t>
                      </a:r>
                      <a:r>
                        <a:rPr lang="en-US" sz="1000" dirty="0"/>
                        <a:t>by </a:t>
                      </a:r>
                      <a:r>
                        <a:rPr lang="en-US" sz="1000" dirty="0" err="1"/>
                        <a:t>Xiangkun</a:t>
                      </a:r>
                      <a:r>
                        <a:rPr lang="en-US" sz="1000" dirty="0"/>
                        <a:t> Li, </a:t>
                      </a:r>
                      <a:r>
                        <a:rPr lang="en-US" sz="1000" dirty="0" err="1"/>
                        <a:t>Fenghao</a:t>
                      </a:r>
                      <a:r>
                        <a:rPr lang="en-US" sz="1000" dirty="0"/>
                        <a:t> Sun</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proposes an improved collaborative filtering recommendation algorithm to enhance the efficiency and accuracy of sports training recommendations. It addresses the limitations of traditional collaborative filtering, such as low accuracy and inefficient time management, by applying data mining techniques to analyze historical athlete data. The model effectively recommends personalized training programs based on user preferences and behavior patterns. The study demonstrates the algorithm's improved performance in predicting athlete preferences and optimizing training recommendations compared to traditional methods.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2021 International Conference on High Performance Big Data and Intelligent Systems (HPBD&amp;IS), IEEE.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Improved Collaborative Filtering Algorithm</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Enhanced prediction accuracy and recommendation efficiency for athlete training programs.</a:t>
                      </a:r>
                    </a:p>
                    <a:p>
                      <a:pPr marL="0" lvl="0" indent="0" algn="just" rtl="0">
                        <a:spcBef>
                          <a:spcPts val="0"/>
                        </a:spcBef>
                        <a:spcAft>
                          <a:spcPts val="0"/>
                        </a:spcAft>
                        <a:buNone/>
                      </a:pPr>
                      <a:r>
                        <a:rPr lang="en-US" sz="1000" dirty="0"/>
                        <a:t>Optimized processing of large datasets through data mining methods, improving practicality in real-world applications.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Dependent on the availability of comprehensive historical data, which may limit applicability in scenarios with sparse </a:t>
                      </a:r>
                      <a:r>
                        <a:rPr lang="en-US" sz="1000" dirty="0" err="1"/>
                        <a:t>data.Still</a:t>
                      </a:r>
                      <a:r>
                        <a:rPr lang="en-US" sz="1000" dirty="0"/>
                        <a:t> faces challenges in recommendation speed for very large datasets, although improved over traditional methods.</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538500">
                <a:tc>
                  <a:txBody>
                    <a:bodyPr/>
                    <a:lstStyle/>
                    <a:p>
                      <a:pPr marL="0" lvl="0" indent="0" algn="l" rtl="0">
                        <a:spcBef>
                          <a:spcPts val="0"/>
                        </a:spcBef>
                        <a:spcAft>
                          <a:spcPts val="0"/>
                        </a:spcAft>
                        <a:buClr>
                          <a:schemeClr val="dk1"/>
                        </a:buClr>
                        <a:buSzPts val="1100"/>
                        <a:buFont typeface="Arial"/>
                        <a:buNone/>
                      </a:pPr>
                      <a:r>
                        <a:rPr lang="en-IN" sz="1000" b="1" dirty="0">
                          <a:solidFill>
                            <a:schemeClr val="dk1"/>
                          </a:solidFill>
                          <a:latin typeface="Times New Roman"/>
                          <a:ea typeface="Times New Roman"/>
                          <a:cs typeface="Times New Roman"/>
                          <a:sym typeface="Times New Roman"/>
                        </a:rPr>
                        <a:t>[20] “</a:t>
                      </a:r>
                      <a:r>
                        <a:rPr lang="en-US" sz="1000" b="1" dirty="0"/>
                        <a:t>The Utilization of Content-Based Filtering for Spotify Music Recommendation</a:t>
                      </a:r>
                      <a:r>
                        <a:rPr lang="en-US" sz="1000" dirty="0"/>
                        <a:t>” by Jonas Theon Anthony, Henry Lucky, Gerard Ezra Christian, </a:t>
                      </a:r>
                      <a:r>
                        <a:rPr lang="en-US" sz="1000" dirty="0" err="1"/>
                        <a:t>Derwin</a:t>
                      </a:r>
                      <a:r>
                        <a:rPr lang="en-US" sz="1000" dirty="0"/>
                        <a:t> </a:t>
                      </a:r>
                      <a:r>
                        <a:rPr lang="en-US" sz="1000" dirty="0" err="1"/>
                        <a:t>Suhartono</a:t>
                      </a:r>
                      <a:r>
                        <a:rPr lang="en-US" sz="1000" dirty="0"/>
                        <a:t>, Vincent </a:t>
                      </a:r>
                      <a:r>
                        <a:rPr lang="en-US" sz="1000" dirty="0" err="1"/>
                        <a:t>Evanlim</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explores the use of content-based filtering (CBF) for Spotify music recommendations, utilizing cosine similarity to compare songs and user preferences. The system recommends tracks based on user playlists and compares its results with Spotify's recommendations. The experiment achieved up to 80% song similarity and 50% artist similarity, demonstrating the effectiveness of cosine similarity in content-based recommendation systems. The study highlights the advantages of CBF in providing personalized recommendations but acknowledges limitations in achieving perfect artist matching.</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2022 International Conference on Informatics Electrical and Electronics (ICIEE), IEEE.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Content-Based Filtering (CBF) using Cosine Similarity</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000" dirty="0"/>
                        <a:t>High accuracy in recommending songs similar to user preferences (up to 80%).</a:t>
                      </a:r>
                    </a:p>
                    <a:p>
                      <a:pPr marL="0" lvl="0" indent="0" algn="l" rtl="0">
                        <a:spcBef>
                          <a:spcPts val="0"/>
                        </a:spcBef>
                        <a:spcAft>
                          <a:spcPts val="0"/>
                        </a:spcAft>
                        <a:buClr>
                          <a:schemeClr val="dk1"/>
                        </a:buClr>
                        <a:buSzPts val="1100"/>
                        <a:buFont typeface="Arial"/>
                        <a:buNone/>
                      </a:pPr>
                      <a:r>
                        <a:rPr lang="en-US" sz="1000" dirty="0"/>
                        <a:t>Addresses the cold-start problem for songs, making it useful for new items in the database.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Lower accuracy in matching artists (50%), which could affect user satisfaction with artist-based recommendations.</a:t>
                      </a:r>
                    </a:p>
                    <a:p>
                      <a:pPr marL="0" lvl="0" indent="0" algn="just" rtl="0">
                        <a:spcBef>
                          <a:spcPts val="0"/>
                        </a:spcBef>
                        <a:spcAft>
                          <a:spcPts val="0"/>
                        </a:spcAft>
                        <a:buNone/>
                      </a:pPr>
                      <a:r>
                        <a:rPr lang="en-US" sz="1000" dirty="0"/>
                        <a:t>Struggles with the cold-start problem for new users due to reliance on user rating history.</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b="1" dirty="0">
                <a:solidFill>
                  <a:srgbClr val="FF0000"/>
                </a:solidFill>
                <a:latin typeface="Times New Roman"/>
                <a:ea typeface="Times New Roman"/>
                <a:cs typeface="Times New Roman"/>
                <a:sym typeface="Times New Roman"/>
              </a:rPr>
              <a:t>Problem Statement</a:t>
            </a:r>
            <a:endParaRPr b="1" dirty="0">
              <a:latin typeface="Times New Roman"/>
              <a:ea typeface="Times New Roman"/>
              <a:cs typeface="Times New Roman"/>
              <a:sym typeface="Times New Roman"/>
            </a:endParaRPr>
          </a:p>
        </p:txBody>
      </p:sp>
      <p:sp>
        <p:nvSpPr>
          <p:cNvPr id="182" name="Google Shape;182;p2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114300" indent="0">
              <a:buNone/>
            </a:pPr>
            <a:r>
              <a:rPr lang="en-US" sz="2000" dirty="0">
                <a:solidFill>
                  <a:schemeClr val="tx1"/>
                </a:solidFill>
              </a:rPr>
              <a:t>Our motivation stems from the need to provide a more adaptable and inclusive solution for the modern workforce. By creating a platform that allows users to choose when and where they work, we aim to empower individuals to find opportunities that fit their unique schedules and interests. This approach not only supports users in achieving financial stability but also fosters skill development and personal growth. Our goal is to enhance work-life balance and offer a more dynamic and responsive solution to the challenges of the gig economy.</a:t>
            </a:r>
          </a:p>
          <a:p>
            <a:pPr marL="0" lvl="0" indent="0" algn="l" rtl="0">
              <a:lnSpc>
                <a:spcPct val="100000"/>
              </a:lnSpc>
              <a:spcBef>
                <a:spcPts val="600"/>
              </a:spcBef>
              <a:spcAft>
                <a:spcPts val="0"/>
              </a:spcAft>
              <a:buSzPts val="3000"/>
              <a:buNone/>
            </a:pPr>
            <a:endParaRPr sz="2400" dirty="0"/>
          </a:p>
        </p:txBody>
      </p:sp>
      <p:sp>
        <p:nvSpPr>
          <p:cNvPr id="183" name="Google Shape;183;p2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84" name="Google Shape;184;p2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15</a:t>
            </a:fld>
            <a:endParaRPr/>
          </a:p>
        </p:txBody>
      </p:sp>
      <p:sp>
        <p:nvSpPr>
          <p:cNvPr id="185" name="Google Shape;185;p2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First Review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762008" y="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b="1">
                <a:solidFill>
                  <a:srgbClr val="FF0000"/>
                </a:solidFill>
                <a:latin typeface="Times New Roman"/>
                <a:ea typeface="Times New Roman"/>
                <a:cs typeface="Times New Roman"/>
                <a:sym typeface="Times New Roman"/>
              </a:rPr>
              <a:t>Software Requirements Specification</a:t>
            </a:r>
            <a:endParaRPr b="1">
              <a:latin typeface="Times New Roman"/>
              <a:ea typeface="Times New Roman"/>
              <a:cs typeface="Times New Roman"/>
              <a:sym typeface="Times New Roman"/>
            </a:endParaRPr>
          </a:p>
        </p:txBody>
      </p:sp>
      <p:sp>
        <p:nvSpPr>
          <p:cNvPr id="191" name="Google Shape;191;p29"/>
          <p:cNvSpPr txBox="1">
            <a:spLocks noGrp="1"/>
          </p:cNvSpPr>
          <p:nvPr>
            <p:ph type="body" idx="1"/>
          </p:nvPr>
        </p:nvSpPr>
        <p:spPr>
          <a:xfrm>
            <a:off x="762001" y="1510150"/>
            <a:ext cx="10668000" cy="4267200"/>
          </a:xfrm>
          <a:prstGeom prst="rect">
            <a:avLst/>
          </a:prstGeom>
          <a:noFill/>
          <a:ln>
            <a:noFill/>
          </a:ln>
        </p:spPr>
        <p:txBody>
          <a:bodyPr spcFirstLastPara="1" wrap="square" lIns="91425" tIns="45700" rIns="91425" bIns="45700" anchor="t" anchorCtr="0">
            <a:noAutofit/>
          </a:bodyPr>
          <a:lstStyle/>
          <a:p>
            <a:pPr marL="469900" marR="0" lvl="0" indent="-381000" algn="l" rtl="0">
              <a:lnSpc>
                <a:spcPct val="100000"/>
              </a:lnSpc>
              <a:spcBef>
                <a:spcPts val="0"/>
              </a:spcBef>
              <a:spcAft>
                <a:spcPts val="0"/>
              </a:spcAft>
              <a:buClr>
                <a:srgbClr val="000000"/>
              </a:buClr>
              <a:buSzPts val="1800"/>
              <a:buFont typeface="Times New Roman"/>
              <a:buChar char="■"/>
            </a:pPr>
            <a:r>
              <a:rPr lang="en-IN" sz="1800" b="1" dirty="0">
                <a:solidFill>
                  <a:srgbClr val="000000"/>
                </a:solidFill>
                <a:latin typeface="Times New Roman"/>
                <a:ea typeface="Times New Roman"/>
                <a:cs typeface="Times New Roman"/>
                <a:sym typeface="Times New Roman"/>
              </a:rPr>
              <a:t>Input </a:t>
            </a:r>
            <a:r>
              <a:rPr lang="en-IN" sz="1800" dirty="0">
                <a:solidFill>
                  <a:srgbClr val="000000"/>
                </a:solidFill>
                <a:latin typeface="Times New Roman"/>
                <a:ea typeface="Times New Roman"/>
                <a:cs typeface="Times New Roman"/>
                <a:sym typeface="Times New Roman"/>
              </a:rPr>
              <a:t>: The software should be able to accept input for searching for gig jobs in the specified area with specific criteria </a:t>
            </a:r>
            <a:endParaRPr sz="1800"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469900" marR="0" lvl="0" indent="-381000" algn="l" rtl="0">
              <a:lnSpc>
                <a:spcPct val="100000"/>
              </a:lnSpc>
              <a:spcBef>
                <a:spcPts val="0"/>
              </a:spcBef>
              <a:spcAft>
                <a:spcPts val="0"/>
              </a:spcAft>
              <a:buClr>
                <a:srgbClr val="000000"/>
              </a:buClr>
              <a:buSzPts val="1800"/>
              <a:buFont typeface="Times New Roman"/>
              <a:buChar char="■"/>
            </a:pPr>
            <a:r>
              <a:rPr lang="en-IN" sz="1800" b="1" dirty="0">
                <a:solidFill>
                  <a:srgbClr val="000000"/>
                </a:solidFill>
                <a:latin typeface="Times New Roman"/>
                <a:ea typeface="Times New Roman"/>
                <a:cs typeface="Times New Roman"/>
                <a:sym typeface="Times New Roman"/>
              </a:rPr>
              <a:t>Output </a:t>
            </a:r>
            <a:r>
              <a:rPr lang="en-IN" sz="1800" dirty="0">
                <a:solidFill>
                  <a:srgbClr val="000000"/>
                </a:solidFill>
                <a:latin typeface="Times New Roman"/>
                <a:ea typeface="Times New Roman"/>
                <a:cs typeface="Times New Roman"/>
                <a:sym typeface="Times New Roman"/>
              </a:rPr>
              <a:t>: The software should be able to output the job posts in the specified area with the required criteria</a:t>
            </a:r>
            <a:endParaRPr sz="1800"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469900" marR="0" lvl="0" indent="-381000" algn="l" rtl="0">
              <a:lnSpc>
                <a:spcPct val="100000"/>
              </a:lnSpc>
              <a:spcBef>
                <a:spcPts val="0"/>
              </a:spcBef>
              <a:spcAft>
                <a:spcPts val="0"/>
              </a:spcAft>
              <a:buClr>
                <a:srgbClr val="000000"/>
              </a:buClr>
              <a:buSzPts val="1800"/>
              <a:buFont typeface="Times New Roman"/>
              <a:buChar char="■"/>
            </a:pPr>
            <a:r>
              <a:rPr lang="en-IN" sz="1800" b="1" dirty="0">
                <a:solidFill>
                  <a:srgbClr val="000000"/>
                </a:solidFill>
                <a:latin typeface="Times New Roman"/>
                <a:ea typeface="Times New Roman"/>
                <a:cs typeface="Times New Roman"/>
                <a:sym typeface="Times New Roman"/>
              </a:rPr>
              <a:t>Accuracy </a:t>
            </a:r>
            <a:r>
              <a:rPr lang="en-IN" sz="1800" dirty="0">
                <a:solidFill>
                  <a:srgbClr val="000000"/>
                </a:solidFill>
                <a:latin typeface="Times New Roman"/>
                <a:ea typeface="Times New Roman"/>
                <a:cs typeface="Times New Roman"/>
                <a:sym typeface="Times New Roman"/>
              </a:rPr>
              <a:t>:</a:t>
            </a:r>
            <a:r>
              <a:rPr lang="en-US" sz="1800" dirty="0">
                <a:solidFill>
                  <a:srgbClr val="000000"/>
                </a:solidFill>
                <a:latin typeface="Times New Roman"/>
                <a:ea typeface="Times New Roman"/>
                <a:cs typeface="Times New Roman"/>
                <a:sym typeface="Times New Roman"/>
              </a:rPr>
              <a:t>The software should be able to predict with a high degree of accuracy whether a job post matches a user’s criteria. This means that the software should minimize both false positives (predicting that a job post matches the user's criteria when it does not) and false negatives (predicting that a job post does not match the user's criteria when it does).</a:t>
            </a:r>
          </a:p>
          <a:p>
            <a:pPr marL="88900" marR="0" lvl="0" indent="0" algn="l" rtl="0">
              <a:lnSpc>
                <a:spcPct val="100000"/>
              </a:lnSpc>
              <a:spcBef>
                <a:spcPts val="0"/>
              </a:spcBef>
              <a:spcAft>
                <a:spcPts val="0"/>
              </a:spcAft>
              <a:buClr>
                <a:srgbClr val="000000"/>
              </a:buClr>
              <a:buSzPts val="1800"/>
              <a:buNone/>
            </a:pPr>
            <a:endParaRPr lang="en-US" sz="1800" dirty="0">
              <a:solidFill>
                <a:srgbClr val="000000"/>
              </a:solidFill>
              <a:latin typeface="Times New Roman"/>
              <a:ea typeface="Times New Roman"/>
              <a:cs typeface="Times New Roman"/>
              <a:sym typeface="Times New Roman"/>
            </a:endParaRPr>
          </a:p>
          <a:p>
            <a:pPr marL="469900" marR="0" lvl="0" indent="-381000" algn="l" rtl="0">
              <a:lnSpc>
                <a:spcPct val="100000"/>
              </a:lnSpc>
              <a:spcBef>
                <a:spcPts val="0"/>
              </a:spcBef>
              <a:spcAft>
                <a:spcPts val="0"/>
              </a:spcAft>
              <a:buClr>
                <a:srgbClr val="000000"/>
              </a:buClr>
              <a:buSzPts val="1800"/>
              <a:buFont typeface="Times New Roman"/>
              <a:buChar char="■"/>
            </a:pPr>
            <a:r>
              <a:rPr lang="en-IN" sz="1800" b="1" dirty="0">
                <a:solidFill>
                  <a:srgbClr val="000000"/>
                </a:solidFill>
                <a:latin typeface="Times New Roman"/>
                <a:ea typeface="Times New Roman"/>
                <a:cs typeface="Times New Roman"/>
                <a:sym typeface="Times New Roman"/>
              </a:rPr>
              <a:t>Efficiency </a:t>
            </a:r>
            <a:r>
              <a:rPr lang="en-IN" sz="1800" dirty="0">
                <a:solidFill>
                  <a:srgbClr val="000000"/>
                </a:solidFill>
                <a:latin typeface="Times New Roman"/>
                <a:ea typeface="Times New Roman"/>
                <a:cs typeface="Times New Roman"/>
                <a:sym typeface="Times New Roman"/>
              </a:rPr>
              <a:t>: The software should be able to generate job predications quickly, so that it can be used in real time by individuals</a:t>
            </a:r>
          </a:p>
          <a:p>
            <a:pPr marL="469900" marR="0" lvl="0" indent="-381000" algn="l" rtl="0">
              <a:lnSpc>
                <a:spcPct val="100000"/>
              </a:lnSpc>
              <a:spcBef>
                <a:spcPts val="0"/>
              </a:spcBef>
              <a:spcAft>
                <a:spcPts val="0"/>
              </a:spcAft>
              <a:buClr>
                <a:srgbClr val="000000"/>
              </a:buClr>
              <a:buSzPts val="1800"/>
              <a:buFont typeface="Times New Roman"/>
              <a:buChar char="■"/>
            </a:pPr>
            <a:endParaRPr sz="1800" dirty="0">
              <a:solidFill>
                <a:srgbClr val="000000"/>
              </a:solidFill>
              <a:latin typeface="Times New Roman"/>
              <a:ea typeface="Times New Roman"/>
              <a:cs typeface="Times New Roman"/>
              <a:sym typeface="Times New Roman"/>
            </a:endParaRPr>
          </a:p>
          <a:p>
            <a:pPr marL="469900" marR="0" lvl="0" indent="-381000" algn="l" rtl="0">
              <a:lnSpc>
                <a:spcPct val="100000"/>
              </a:lnSpc>
              <a:spcBef>
                <a:spcPts val="0"/>
              </a:spcBef>
              <a:spcAft>
                <a:spcPts val="0"/>
              </a:spcAft>
              <a:buClr>
                <a:srgbClr val="000000"/>
              </a:buClr>
              <a:buSzPts val="1800"/>
              <a:buFont typeface="Times New Roman"/>
              <a:buChar char="■"/>
            </a:pPr>
            <a:r>
              <a:rPr lang="en-IN" sz="1800" b="1" dirty="0">
                <a:solidFill>
                  <a:srgbClr val="000000"/>
                </a:solidFill>
                <a:latin typeface="Times New Roman"/>
                <a:ea typeface="Times New Roman"/>
                <a:cs typeface="Times New Roman"/>
                <a:sym typeface="Times New Roman"/>
              </a:rPr>
              <a:t>Scalability </a:t>
            </a:r>
            <a:r>
              <a:rPr lang="en-IN" sz="1800" dirty="0">
                <a:solidFill>
                  <a:srgbClr val="000000"/>
                </a:solidFill>
                <a:latin typeface="Times New Roman"/>
                <a:ea typeface="Times New Roman"/>
                <a:cs typeface="Times New Roman"/>
                <a:sym typeface="Times New Roman"/>
              </a:rPr>
              <a:t>: The software should be able to scale to handle large volumes of user data.</a:t>
            </a:r>
            <a:endParaRPr sz="1800"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lvl="0" indent="0" algn="l" rtl="0">
              <a:lnSpc>
                <a:spcPct val="100000"/>
              </a:lnSpc>
              <a:spcBef>
                <a:spcPts val="600"/>
              </a:spcBef>
              <a:spcAft>
                <a:spcPts val="0"/>
              </a:spcAft>
              <a:buSzPts val="3000"/>
              <a:buNone/>
            </a:pPr>
            <a:endParaRPr sz="1800" dirty="0">
              <a:latin typeface="Times New Roman"/>
              <a:ea typeface="Times New Roman"/>
              <a:cs typeface="Times New Roman"/>
              <a:sym typeface="Times New Roman"/>
            </a:endParaRPr>
          </a:p>
        </p:txBody>
      </p:sp>
      <p:sp>
        <p:nvSpPr>
          <p:cNvPr id="192" name="Google Shape;192;p2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193" name="Google Shape;193;p2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16</a:t>
            </a:fld>
            <a:endParaRPr/>
          </a:p>
        </p:txBody>
      </p:sp>
      <p:sp>
        <p:nvSpPr>
          <p:cNvPr id="194" name="Google Shape;194;p2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First Review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62008" y="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rgbClr val="FF0000"/>
                </a:solidFill>
                <a:latin typeface="Times New Roman"/>
                <a:ea typeface="Times New Roman"/>
                <a:cs typeface="Times New Roman"/>
                <a:sym typeface="Times New Roman"/>
              </a:rPr>
              <a:t>References</a:t>
            </a:r>
            <a:endParaRPr b="1">
              <a:solidFill>
                <a:srgbClr val="FF0000"/>
              </a:solidFill>
              <a:latin typeface="Times New Roman"/>
              <a:ea typeface="Times New Roman"/>
              <a:cs typeface="Times New Roman"/>
              <a:sym typeface="Times New Roman"/>
            </a:endParaRPr>
          </a:p>
        </p:txBody>
      </p:sp>
      <p:sp>
        <p:nvSpPr>
          <p:cNvPr id="201" name="Google Shape;201;p30"/>
          <p:cNvSpPr txBox="1">
            <a:spLocks noGrp="1"/>
          </p:cNvSpPr>
          <p:nvPr>
            <p:ph type="body" idx="1"/>
          </p:nvPr>
        </p:nvSpPr>
        <p:spPr>
          <a:xfrm>
            <a:off x="762001" y="1215887"/>
            <a:ext cx="10668000" cy="55057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1)Title : </a:t>
            </a:r>
            <a:r>
              <a:rPr lang="en-US" sz="1400" b="1" dirty="0">
                <a:solidFill>
                  <a:schemeClr val="tx1"/>
                </a:solidFill>
                <a:latin typeface="Times New Roman"/>
                <a:ea typeface="Times New Roman"/>
                <a:cs typeface="Times New Roman"/>
                <a:sym typeface="Times New Roman"/>
              </a:rPr>
              <a:t>A Blockchain-ML Driven Freelancing Telemedicine Platform: Bangladesh Perspective</a:t>
            </a:r>
            <a:endParaRPr lang="en-IN" sz="1400" b="1" dirty="0">
              <a:solidFill>
                <a:schemeClr val="tx1"/>
              </a:solidFill>
              <a:latin typeface="+mn-lt"/>
              <a:ea typeface="Times New Roman"/>
              <a:cs typeface="Times New Roman"/>
              <a:sym typeface="Times New Roman"/>
            </a:endParaRP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Author : Md. </a:t>
            </a:r>
            <a:r>
              <a:rPr lang="en-IN" sz="1400" dirty="0" err="1">
                <a:solidFill>
                  <a:schemeClr val="dk1"/>
                </a:solidFill>
                <a:latin typeface="+mn-lt"/>
                <a:ea typeface="Times New Roman"/>
                <a:cs typeface="Times New Roman"/>
                <a:sym typeface="Times New Roman"/>
              </a:rPr>
              <a:t>Tanzid</a:t>
            </a:r>
            <a:r>
              <a:rPr lang="en-IN" sz="1400" dirty="0">
                <a:solidFill>
                  <a:schemeClr val="dk1"/>
                </a:solidFill>
                <a:latin typeface="+mn-lt"/>
                <a:ea typeface="Times New Roman"/>
                <a:cs typeface="Times New Roman"/>
                <a:sym typeface="Times New Roman"/>
              </a:rPr>
              <a:t> Hossain </a:t>
            </a:r>
            <a:r>
              <a:rPr lang="en-IN" sz="1400" dirty="0" err="1">
                <a:solidFill>
                  <a:schemeClr val="dk1"/>
                </a:solidFill>
                <a:latin typeface="+mn-lt"/>
                <a:ea typeface="Times New Roman"/>
                <a:cs typeface="Times New Roman"/>
                <a:sym typeface="Times New Roman"/>
              </a:rPr>
              <a:t>Faqrul</a:t>
            </a:r>
            <a:r>
              <a:rPr lang="en-IN" sz="1400" dirty="0">
                <a:solidFill>
                  <a:schemeClr val="dk1"/>
                </a:solidFill>
                <a:latin typeface="+mn-lt"/>
                <a:ea typeface="Times New Roman"/>
                <a:cs typeface="Times New Roman"/>
                <a:sym typeface="Times New Roman"/>
              </a:rPr>
              <a:t> Hasan </a:t>
            </a:r>
            <a:r>
              <a:rPr lang="en-IN" sz="1400" dirty="0" err="1">
                <a:solidFill>
                  <a:schemeClr val="dk1"/>
                </a:solidFill>
                <a:latin typeface="+mn-lt"/>
                <a:ea typeface="Times New Roman"/>
                <a:cs typeface="Times New Roman"/>
                <a:sym typeface="Times New Roman"/>
              </a:rPr>
              <a:t>Shaon</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Akhlaqur</a:t>
            </a:r>
            <a:r>
              <a:rPr lang="en-IN" sz="1400" dirty="0">
                <a:solidFill>
                  <a:schemeClr val="dk1"/>
                </a:solidFill>
                <a:latin typeface="+mn-lt"/>
                <a:ea typeface="Times New Roman"/>
                <a:cs typeface="Times New Roman"/>
                <a:sym typeface="Times New Roman"/>
              </a:rPr>
              <a:t> Rahman Omi, </a:t>
            </a:r>
            <a:r>
              <a:rPr lang="en-IN" sz="1400" dirty="0" err="1">
                <a:solidFill>
                  <a:schemeClr val="dk1"/>
                </a:solidFill>
                <a:latin typeface="+mn-lt"/>
                <a:ea typeface="Times New Roman"/>
                <a:cs typeface="Times New Roman"/>
                <a:sym typeface="Times New Roman"/>
              </a:rPr>
              <a:t>amd</a:t>
            </a:r>
            <a:r>
              <a:rPr lang="en-IN" sz="1400" dirty="0">
                <a:solidFill>
                  <a:schemeClr val="dk1"/>
                </a:solidFill>
                <a:latin typeface="+mn-lt"/>
                <a:ea typeface="Times New Roman"/>
                <a:cs typeface="Times New Roman"/>
                <a:sym typeface="Times New Roman"/>
              </a:rPr>
              <a:t> Suman </a:t>
            </a:r>
            <a:r>
              <a:rPr lang="en-IN" sz="1400" dirty="0" err="1">
                <a:solidFill>
                  <a:schemeClr val="dk1"/>
                </a:solidFill>
                <a:latin typeface="+mn-lt"/>
                <a:ea typeface="Times New Roman"/>
                <a:cs typeface="Times New Roman"/>
                <a:sym typeface="Times New Roman"/>
              </a:rPr>
              <a:t>Ahmmed</a:t>
            </a:r>
            <a:endParaRPr lang="en-IN" sz="1400" dirty="0">
              <a:solidFill>
                <a:schemeClr val="dk1"/>
              </a:solidFill>
              <a:latin typeface="+mn-lt"/>
              <a:ea typeface="Times New Roman"/>
              <a:cs typeface="Times New Roman"/>
              <a:sym typeface="Times New Roman"/>
            </a:endParaRPr>
          </a:p>
          <a:p>
            <a:pPr marL="0" indent="0">
              <a:spcBef>
                <a:spcPts val="0"/>
              </a:spcBef>
              <a:buNone/>
            </a:pPr>
            <a:r>
              <a:rPr lang="en-IN" sz="1400" dirty="0">
                <a:solidFill>
                  <a:schemeClr val="dk1"/>
                </a:solidFill>
                <a:latin typeface="+mn-lt"/>
                <a:ea typeface="Times New Roman"/>
                <a:cs typeface="Times New Roman"/>
                <a:sym typeface="Times New Roman"/>
              </a:rPr>
              <a:t>Citation: </a:t>
            </a:r>
            <a:r>
              <a:rPr lang="en-US" sz="1400" b="0" i="0" u="none" strike="noStrike" cap="none" baseline="0" dirty="0">
                <a:solidFill>
                  <a:srgbClr val="000000"/>
                </a:solidFill>
                <a:latin typeface="Arial"/>
                <a:ea typeface="Arial"/>
                <a:cs typeface="Arial"/>
                <a:sym typeface="Arial"/>
              </a:rPr>
              <a:t>2023 International Conference on Information and Communication Technology for Sustainable Development DOI:10.1109/ICICT4SD59951.2023.10303356</a:t>
            </a:r>
            <a:endParaRPr lang="en-US" sz="1400" dirty="0">
              <a:latin typeface="Times New Roman"/>
              <a:ea typeface="Times New Roman"/>
              <a:cs typeface="Times New Roman"/>
              <a:sym typeface="Times New Roman"/>
            </a:endParaRPr>
          </a:p>
          <a:p>
            <a:pPr marL="0" lvl="0" indent="0" algn="l" rtl="0">
              <a:spcBef>
                <a:spcPts val="0"/>
              </a:spcBef>
              <a:spcAft>
                <a:spcPts val="0"/>
              </a:spcAft>
              <a:buNone/>
            </a:pPr>
            <a:endParaRPr lang="en-IN" sz="1400" dirty="0">
              <a:solidFill>
                <a:schemeClr val="dk1"/>
              </a:solidFill>
              <a:latin typeface="+mn-lt"/>
              <a:ea typeface="Times New Roman"/>
              <a:cs typeface="Times New Roman"/>
              <a:sym typeface="Times New Roman"/>
            </a:endParaRP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2)Title </a:t>
            </a:r>
            <a:r>
              <a:rPr lang="en-IN" sz="1400" b="1" dirty="0">
                <a:solidFill>
                  <a:schemeClr val="dk1"/>
                </a:solidFill>
                <a:latin typeface="+mn-lt"/>
                <a:ea typeface="Times New Roman"/>
                <a:cs typeface="Times New Roman"/>
                <a:sym typeface="Times New Roman"/>
              </a:rPr>
              <a:t>: </a:t>
            </a:r>
            <a:r>
              <a:rPr lang="en-IN" sz="1400" b="1" dirty="0">
                <a:solidFill>
                  <a:schemeClr val="tx1"/>
                </a:solidFill>
                <a:latin typeface="+mn-lt"/>
                <a:ea typeface="Times New Roman"/>
                <a:cs typeface="Times New Roman"/>
                <a:sym typeface="Times New Roman"/>
              </a:rPr>
              <a:t>A Collaborative Filter Recommendation Method Combining Approximation Algorithm</a:t>
            </a:r>
            <a:endParaRPr lang="en-US" sz="1400" b="1" dirty="0">
              <a:solidFill>
                <a:schemeClr val="tx1"/>
              </a:solidFill>
              <a:latin typeface="+mn-lt"/>
              <a:ea typeface="Times New Roman"/>
              <a:cs typeface="Times New Roman"/>
              <a:sym typeface="Times New Roman"/>
            </a:endParaRP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Author : Yang Zhang, Chao Wang, Chen Yang, and </a:t>
            </a:r>
            <a:r>
              <a:rPr lang="en-IN" sz="1400" dirty="0" err="1">
                <a:solidFill>
                  <a:schemeClr val="dk1"/>
                </a:solidFill>
                <a:latin typeface="+mn-lt"/>
                <a:ea typeface="Times New Roman"/>
                <a:cs typeface="Times New Roman"/>
                <a:sym typeface="Times New Roman"/>
              </a:rPr>
              <a:t>Rujie</a:t>
            </a:r>
            <a:r>
              <a:rPr lang="en-IN" sz="1400" dirty="0">
                <a:solidFill>
                  <a:schemeClr val="dk1"/>
                </a:solidFill>
                <a:latin typeface="+mn-lt"/>
                <a:ea typeface="Times New Roman"/>
                <a:cs typeface="Times New Roman"/>
                <a:sym typeface="Times New Roman"/>
              </a:rPr>
              <a:t> Chen</a:t>
            </a: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t>2022 International Conference on Computing, Communication, Perception, and Quantum Technology (CCPQT)</a:t>
            </a:r>
            <a:endParaRPr lang="en-US" sz="1400" dirty="0">
              <a:latin typeface="Times New Roman"/>
              <a:ea typeface="Times New Roman"/>
              <a:cs typeface="Times New Roman"/>
              <a:sym typeface="Times New Roman"/>
            </a:endParaRPr>
          </a:p>
          <a:p>
            <a:pPr marL="0" lvl="0" indent="0" algn="l" rtl="0">
              <a:spcBef>
                <a:spcPts val="360"/>
              </a:spcBef>
              <a:spcAft>
                <a:spcPts val="0"/>
              </a:spcAft>
              <a:buNone/>
            </a:pPr>
            <a:endParaRPr lang="en-IN" sz="1400" dirty="0">
              <a:solidFill>
                <a:schemeClr val="dk1"/>
              </a:solidFill>
              <a:latin typeface="+mn-lt"/>
              <a:ea typeface="Times New Roman"/>
              <a:cs typeface="Times New Roman"/>
              <a:sym typeface="Times New Roman"/>
            </a:endParaRP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3) Title </a:t>
            </a:r>
            <a:r>
              <a:rPr lang="en-IN" sz="1400" b="1" dirty="0">
                <a:solidFill>
                  <a:schemeClr val="dk1"/>
                </a:solidFill>
                <a:latin typeface="+mn-lt"/>
                <a:ea typeface="Times New Roman"/>
                <a:cs typeface="Times New Roman"/>
                <a:sym typeface="Times New Roman"/>
              </a:rPr>
              <a:t>: </a:t>
            </a:r>
            <a:r>
              <a:rPr lang="en-US" sz="1400" b="1" dirty="0">
                <a:solidFill>
                  <a:schemeClr val="dk1"/>
                </a:solidFill>
                <a:latin typeface="+mn-lt"/>
                <a:ea typeface="Times New Roman"/>
                <a:cs typeface="Times New Roman"/>
                <a:sym typeface="Times New Roman"/>
              </a:rPr>
              <a:t>A Survey of Collaborative Filtering-Based Recommender Systems: From Traditional Methods to Hybrid Methods Based on Social Networks</a:t>
            </a: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Author : Rui </a:t>
            </a:r>
            <a:r>
              <a:rPr lang="en-IN" sz="1400" dirty="0" err="1">
                <a:solidFill>
                  <a:schemeClr val="dk1"/>
                </a:solidFill>
                <a:latin typeface="+mn-lt"/>
                <a:ea typeface="Times New Roman"/>
                <a:cs typeface="Times New Roman"/>
                <a:sym typeface="Times New Roman"/>
              </a:rPr>
              <a:t>ChenQingy</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HuaYan-Shuo</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ChangBo</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WangLei</a:t>
            </a:r>
            <a:r>
              <a:rPr lang="en-IN" sz="1400" dirty="0">
                <a:solidFill>
                  <a:schemeClr val="dk1"/>
                </a:solidFill>
                <a:latin typeface="+mn-lt"/>
                <a:ea typeface="Times New Roman"/>
                <a:cs typeface="Times New Roman"/>
                <a:sym typeface="Times New Roman"/>
              </a:rPr>
              <a:t>, and </a:t>
            </a:r>
            <a:r>
              <a:rPr lang="en-IN" sz="1400" dirty="0" err="1">
                <a:solidFill>
                  <a:schemeClr val="dk1"/>
                </a:solidFill>
                <a:latin typeface="+mn-lt"/>
                <a:ea typeface="Times New Roman"/>
                <a:cs typeface="Times New Roman"/>
                <a:sym typeface="Times New Roman"/>
              </a:rPr>
              <a:t>ZhangXiangjie</a:t>
            </a:r>
            <a:r>
              <a:rPr lang="en-IN" sz="1400" dirty="0">
                <a:solidFill>
                  <a:schemeClr val="dk1"/>
                </a:solidFill>
                <a:latin typeface="+mn-lt"/>
                <a:ea typeface="Times New Roman"/>
                <a:cs typeface="Times New Roman"/>
                <a:sym typeface="Times New Roman"/>
              </a:rPr>
              <a:t> Kong</a:t>
            </a: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Citation: </a:t>
            </a:r>
            <a:r>
              <a:rPr lang="en-US" sz="1400" b="0" i="0" u="none" strike="noStrike" cap="none" baseline="0" dirty="0">
                <a:solidFill>
                  <a:srgbClr val="000000"/>
                </a:solidFill>
                <a:latin typeface="Arial"/>
                <a:ea typeface="Arial"/>
                <a:cs typeface="Arial"/>
                <a:sym typeface="Arial"/>
              </a:rPr>
              <a:t>IEEE Access Published: October 24, 2018 DOI: 10.1109/ACCESS.2018.2877208</a:t>
            </a:r>
          </a:p>
          <a:p>
            <a:pPr marL="0" indent="0">
              <a:spcBef>
                <a:spcPts val="0"/>
              </a:spcBef>
              <a:buNone/>
            </a:pPr>
            <a:endParaRPr lang="en-US" sz="1400" dirty="0">
              <a:latin typeface="Times New Roman"/>
              <a:ea typeface="Times New Roman"/>
              <a:cs typeface="Times New Roman"/>
              <a:sym typeface="Times New Roman"/>
            </a:endParaRP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4)Title: </a:t>
            </a:r>
            <a:r>
              <a:rPr lang="en-US" sz="1400" b="1" dirty="0">
                <a:solidFill>
                  <a:schemeClr val="dk1"/>
                </a:solidFill>
                <a:latin typeface="+mn-lt"/>
                <a:ea typeface="Times New Roman"/>
                <a:cs typeface="Times New Roman"/>
                <a:sym typeface="Times New Roman"/>
              </a:rPr>
              <a:t>Alleviating Item-Side Cold-Start Problems in Recommender Systems Using Weak Supervision</a:t>
            </a: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Author : Sang-Min, </a:t>
            </a:r>
            <a:r>
              <a:rPr lang="en-IN" sz="1400" dirty="0" err="1">
                <a:solidFill>
                  <a:schemeClr val="dk1"/>
                </a:solidFill>
                <a:latin typeface="+mn-lt"/>
                <a:ea typeface="Times New Roman"/>
                <a:cs typeface="Times New Roman"/>
                <a:sym typeface="Times New Roman"/>
              </a:rPr>
              <a:t>ChoiKiyoung</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JangTae</a:t>
            </a:r>
            <a:r>
              <a:rPr lang="en-IN" sz="1400" dirty="0">
                <a:solidFill>
                  <a:schemeClr val="dk1"/>
                </a:solidFill>
                <a:latin typeface="+mn-lt"/>
                <a:ea typeface="Times New Roman"/>
                <a:cs typeface="Times New Roman"/>
                <a:sym typeface="Times New Roman"/>
              </a:rPr>
              <a:t>-Dong, </a:t>
            </a:r>
            <a:r>
              <a:rPr lang="en-IN" sz="1400" dirty="0" err="1">
                <a:solidFill>
                  <a:schemeClr val="dk1"/>
                </a:solidFill>
                <a:latin typeface="+mn-lt"/>
                <a:ea typeface="Times New Roman"/>
                <a:cs typeface="Times New Roman"/>
                <a:sym typeface="Times New Roman"/>
              </a:rPr>
              <a:t>LeeAbdallah</a:t>
            </a:r>
            <a:r>
              <a:rPr lang="en-IN" sz="1400" dirty="0">
                <a:solidFill>
                  <a:schemeClr val="dk1"/>
                </a:solidFill>
                <a:latin typeface="+mn-lt"/>
                <a:ea typeface="Times New Roman"/>
                <a:cs typeface="Times New Roman"/>
                <a:sym typeface="Times New Roman"/>
              </a:rPr>
              <a:t> , and </a:t>
            </a:r>
            <a:r>
              <a:rPr lang="en-IN" sz="1400" dirty="0" err="1">
                <a:solidFill>
                  <a:schemeClr val="dk1"/>
                </a:solidFill>
                <a:latin typeface="+mn-lt"/>
                <a:ea typeface="Times New Roman"/>
                <a:cs typeface="Times New Roman"/>
                <a:sym typeface="Times New Roman"/>
              </a:rPr>
              <a:t>KhreishahWonjong</a:t>
            </a:r>
            <a:r>
              <a:rPr lang="en-IN" sz="1400" dirty="0">
                <a:solidFill>
                  <a:schemeClr val="dk1"/>
                </a:solidFill>
                <a:latin typeface="+mn-lt"/>
                <a:ea typeface="Times New Roman"/>
                <a:cs typeface="Times New Roman"/>
                <a:sym typeface="Times New Roman"/>
              </a:rPr>
              <a:t> Noh</a:t>
            </a: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Citation: </a:t>
            </a:r>
            <a:r>
              <a:rPr lang="en-US" sz="1400" b="0" i="0" u="none" strike="noStrike" cap="none" baseline="0" dirty="0">
                <a:solidFill>
                  <a:srgbClr val="000000"/>
                </a:solidFill>
                <a:latin typeface="Arial"/>
                <a:ea typeface="Arial"/>
                <a:cs typeface="Arial"/>
                <a:sym typeface="Arial"/>
              </a:rPr>
              <a:t>IEEE Access DOI: 10.1109/ACCESS.2020.3019464</a:t>
            </a:r>
          </a:p>
          <a:p>
            <a:pPr marL="0" lvl="0" indent="0" algn="l" rtl="0">
              <a:spcBef>
                <a:spcPts val="360"/>
              </a:spcBef>
              <a:spcAft>
                <a:spcPts val="0"/>
              </a:spcAft>
              <a:buNone/>
            </a:pPr>
            <a:endParaRPr lang="en-IN" sz="1400" dirty="0">
              <a:solidFill>
                <a:schemeClr val="dk1"/>
              </a:solidFill>
              <a:latin typeface="+mn-lt"/>
              <a:ea typeface="Times New Roman"/>
              <a:cs typeface="Times New Roman"/>
              <a:sym typeface="Times New Roman"/>
            </a:endParaRP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5) Title : </a:t>
            </a:r>
            <a:r>
              <a:rPr lang="en-US" sz="1400" b="1" dirty="0">
                <a:solidFill>
                  <a:schemeClr val="dk1"/>
                </a:solidFill>
                <a:latin typeface="+mn-lt"/>
                <a:ea typeface="Times New Roman"/>
                <a:cs typeface="Times New Roman"/>
                <a:sym typeface="Times New Roman"/>
              </a:rPr>
              <a:t>An Overview of Autonomous Connection Establishment Methods in Peer-to-Peer Deep Learning</a:t>
            </a:r>
          </a:p>
          <a:p>
            <a:pPr marL="0" lvl="0" indent="0" algn="l" rtl="0">
              <a:spcBef>
                <a:spcPts val="0"/>
              </a:spcBef>
              <a:spcAft>
                <a:spcPts val="0"/>
              </a:spcAft>
              <a:buNone/>
            </a:pPr>
            <a:r>
              <a:rPr lang="en-IN" sz="1400" dirty="0">
                <a:solidFill>
                  <a:schemeClr val="dk1"/>
                </a:solidFill>
                <a:latin typeface="+mn-lt"/>
                <a:ea typeface="Times New Roman"/>
                <a:cs typeface="Times New Roman"/>
                <a:sym typeface="Times New Roman"/>
              </a:rPr>
              <a:t>Author : Robert </a:t>
            </a:r>
            <a:r>
              <a:rPr lang="en-IN" sz="1400" dirty="0" err="1">
                <a:solidFill>
                  <a:schemeClr val="dk1"/>
                </a:solidFill>
                <a:latin typeface="+mn-lt"/>
                <a:ea typeface="Times New Roman"/>
                <a:cs typeface="Times New Roman"/>
                <a:sym typeface="Times New Roman"/>
              </a:rPr>
              <a:t>Šajina</a:t>
            </a:r>
            <a:r>
              <a:rPr lang="en-IN" sz="1400" dirty="0">
                <a:solidFill>
                  <a:schemeClr val="dk1"/>
                </a:solidFill>
                <a:latin typeface="+mn-lt"/>
                <a:ea typeface="Times New Roman"/>
                <a:cs typeface="Times New Roman"/>
                <a:sym typeface="Times New Roman"/>
              </a:rPr>
              <a:t>, Nikola </a:t>
            </a:r>
            <a:r>
              <a:rPr lang="en-IN" sz="1400" dirty="0" err="1">
                <a:solidFill>
                  <a:schemeClr val="dk1"/>
                </a:solidFill>
                <a:latin typeface="+mn-lt"/>
                <a:ea typeface="Times New Roman"/>
                <a:cs typeface="Times New Roman"/>
                <a:sym typeface="Times New Roman"/>
              </a:rPr>
              <a:t>Tanković</a:t>
            </a:r>
            <a:r>
              <a:rPr lang="en-IN" sz="1400" dirty="0">
                <a:solidFill>
                  <a:schemeClr val="dk1"/>
                </a:solidFill>
                <a:latin typeface="+mn-lt"/>
                <a:ea typeface="Times New Roman"/>
                <a:cs typeface="Times New Roman"/>
                <a:sym typeface="Times New Roman"/>
              </a:rPr>
              <a:t> and Ivo </a:t>
            </a:r>
            <a:r>
              <a:rPr lang="en-IN" sz="1400" dirty="0" err="1">
                <a:solidFill>
                  <a:schemeClr val="dk1"/>
                </a:solidFill>
                <a:latin typeface="+mn-lt"/>
                <a:ea typeface="Times New Roman"/>
                <a:cs typeface="Times New Roman"/>
                <a:sym typeface="Times New Roman"/>
              </a:rPr>
              <a:t>Ipšić</a:t>
            </a:r>
            <a:endParaRPr lang="en-IN" sz="1400" dirty="0">
              <a:solidFill>
                <a:schemeClr val="dk1"/>
              </a:solidFill>
              <a:latin typeface="+mn-lt"/>
              <a:ea typeface="Times New Roman"/>
              <a:cs typeface="Times New Roman"/>
              <a:sym typeface="Times New Roman"/>
            </a:endParaRPr>
          </a:p>
          <a:p>
            <a:pPr marL="0" indent="0">
              <a:spcBef>
                <a:spcPts val="0"/>
              </a:spcBef>
              <a:buNone/>
            </a:pPr>
            <a:r>
              <a:rPr lang="en-IN" sz="1400" dirty="0">
                <a:solidFill>
                  <a:schemeClr val="dk1"/>
                </a:solidFill>
                <a:latin typeface="+mn-lt"/>
                <a:ea typeface="Times New Roman"/>
                <a:cs typeface="Times New Roman"/>
                <a:sym typeface="Times New Roman"/>
              </a:rPr>
              <a:t>Citation: </a:t>
            </a:r>
            <a:r>
              <a:rPr lang="en-US" sz="1400" b="0" i="0" u="none" strike="noStrike" cap="none" baseline="0" dirty="0">
                <a:solidFill>
                  <a:srgbClr val="000000"/>
                </a:solidFill>
                <a:latin typeface="Arial"/>
                <a:ea typeface="Arial"/>
                <a:cs typeface="Arial"/>
                <a:sym typeface="Arial"/>
              </a:rPr>
              <a:t>IEEE Access, August 2024</a:t>
            </a:r>
            <a:br>
              <a:rPr lang="en-US" sz="1400" b="0" i="0" u="none" strike="noStrike" cap="none" baseline="0" dirty="0">
                <a:solidFill>
                  <a:srgbClr val="000000"/>
                </a:solidFill>
                <a:latin typeface="Arial"/>
                <a:ea typeface="Arial"/>
                <a:cs typeface="Arial"/>
                <a:sym typeface="Arial"/>
              </a:rPr>
            </a:br>
            <a:r>
              <a:rPr lang="en-US" sz="1400" b="0" i="0" u="none" strike="noStrike" cap="none" baseline="0" dirty="0">
                <a:solidFill>
                  <a:srgbClr val="000000"/>
                </a:solidFill>
                <a:latin typeface="Arial"/>
                <a:ea typeface="Arial"/>
                <a:cs typeface="Arial"/>
                <a:sym typeface="Arial"/>
              </a:rPr>
              <a:t>DOI: 10.1109/ACCESS.2024.3442014</a:t>
            </a:r>
          </a:p>
          <a:p>
            <a:pPr marL="0" indent="0">
              <a:spcBef>
                <a:spcPts val="0"/>
              </a:spcBef>
              <a:buNone/>
            </a:pPr>
            <a:endParaRPr lang="en-US" sz="1200" dirty="0">
              <a:solidFill>
                <a:srgbClr val="000000"/>
              </a:solidFill>
            </a:endParaRPr>
          </a:p>
          <a:p>
            <a:pPr marL="0" indent="0">
              <a:spcBef>
                <a:spcPts val="0"/>
              </a:spcBef>
              <a:buNone/>
            </a:pPr>
            <a:endParaRPr lang="en-US" sz="1200" b="0" i="0" u="none" strike="noStrike" cap="none" baseline="0" dirty="0">
              <a:solidFill>
                <a:srgbClr val="000000"/>
              </a:solidFill>
              <a:latin typeface="Arial"/>
              <a:ea typeface="Arial"/>
              <a:cs typeface="Arial"/>
              <a:sym typeface="Arial"/>
            </a:endParaRPr>
          </a:p>
          <a:p>
            <a:pPr marL="0" indent="0">
              <a:spcBef>
                <a:spcPts val="0"/>
              </a:spcBef>
              <a:buNone/>
            </a:pPr>
            <a:endParaRPr lang="en-US" sz="1100" dirty="0">
              <a:latin typeface="Times New Roman"/>
              <a:ea typeface="Times New Roman"/>
              <a:cs typeface="Times New Roman"/>
              <a:sym typeface="Times New Roman"/>
            </a:endParaRPr>
          </a:p>
        </p:txBody>
      </p:sp>
      <p:sp>
        <p:nvSpPr>
          <p:cNvPr id="202" name="Google Shape;202;p30"/>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47858" y="1"/>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rgbClr val="FF0000"/>
                </a:solidFill>
                <a:latin typeface="Times New Roman"/>
                <a:ea typeface="Times New Roman"/>
                <a:cs typeface="Times New Roman"/>
                <a:sym typeface="Times New Roman"/>
              </a:rPr>
              <a:t>References</a:t>
            </a:r>
            <a:endParaRPr b="1">
              <a:solidFill>
                <a:srgbClr val="FF0000"/>
              </a:solidFill>
              <a:latin typeface="Times New Roman"/>
              <a:ea typeface="Times New Roman"/>
              <a:cs typeface="Times New Roman"/>
              <a:sym typeface="Times New Roman"/>
            </a:endParaRPr>
          </a:p>
        </p:txBody>
      </p:sp>
      <p:sp>
        <p:nvSpPr>
          <p:cNvPr id="209" name="Google Shape;209;p31"/>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
        <p:nvSpPr>
          <p:cNvPr id="210" name="Google Shape;210;p31"/>
          <p:cNvSpPr txBox="1">
            <a:spLocks noGrp="1"/>
          </p:cNvSpPr>
          <p:nvPr>
            <p:ph type="body" idx="1"/>
          </p:nvPr>
        </p:nvSpPr>
        <p:spPr>
          <a:xfrm>
            <a:off x="696950" y="1295399"/>
            <a:ext cx="11070600" cy="5562599"/>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6) Title: </a:t>
            </a:r>
            <a:r>
              <a:rPr lang="en-US" sz="1400" b="1" dirty="0">
                <a:solidFill>
                  <a:schemeClr val="tx1"/>
                </a:solidFill>
                <a:latin typeface="+mn-lt"/>
                <a:ea typeface="Times New Roman"/>
                <a:cs typeface="Times New Roman"/>
                <a:sym typeface="Times New Roman"/>
              </a:rPr>
              <a:t>Basic Consideration of Collaborative Filtering Based on Rough C-Means Clustering</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Authors: Seiki </a:t>
            </a:r>
            <a:r>
              <a:rPr lang="en-IN" sz="1400" dirty="0" err="1">
                <a:solidFill>
                  <a:schemeClr val="dk1"/>
                </a:solidFill>
                <a:latin typeface="+mn-lt"/>
                <a:ea typeface="Times New Roman"/>
                <a:cs typeface="Times New Roman"/>
                <a:sym typeface="Times New Roman"/>
              </a:rPr>
              <a:t>Ubukata</a:t>
            </a:r>
            <a:r>
              <a:rPr lang="en-IN" sz="1400" dirty="0">
                <a:solidFill>
                  <a:schemeClr val="dk1"/>
                </a:solidFill>
                <a:latin typeface="+mn-lt"/>
                <a:ea typeface="Times New Roman"/>
                <a:cs typeface="Times New Roman"/>
                <a:sym typeface="Times New Roman"/>
              </a:rPr>
              <a:t> ,Shu Takahashi, Akira </a:t>
            </a:r>
            <a:r>
              <a:rPr lang="en-IN" sz="1400" dirty="0" err="1">
                <a:solidFill>
                  <a:schemeClr val="dk1"/>
                </a:solidFill>
                <a:latin typeface="+mn-lt"/>
                <a:ea typeface="Times New Roman"/>
                <a:cs typeface="Times New Roman"/>
                <a:sym typeface="Times New Roman"/>
              </a:rPr>
              <a:t>Notsu</a:t>
            </a:r>
            <a:r>
              <a:rPr lang="en-IN" sz="1400" dirty="0">
                <a:solidFill>
                  <a:schemeClr val="dk1"/>
                </a:solidFill>
                <a:latin typeface="+mn-lt"/>
                <a:ea typeface="Times New Roman"/>
                <a:cs typeface="Times New Roman"/>
                <a:sym typeface="Times New Roman"/>
              </a:rPr>
              <a:t>, and Katsuhiro Honda </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IEEE SCIS-ISIS 2020 Conference Proceedings</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 </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7)Title: </a:t>
            </a:r>
            <a:r>
              <a:rPr lang="en-US" sz="1400" b="1" dirty="0">
                <a:solidFill>
                  <a:schemeClr val="dk1"/>
                </a:solidFill>
                <a:latin typeface="+mn-lt"/>
                <a:ea typeface="Times New Roman"/>
                <a:cs typeface="Times New Roman"/>
                <a:sym typeface="Times New Roman"/>
              </a:rPr>
              <a:t>Content-Based Filtering Using K-Nearest Neighbor</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Authors: Aparna Sawant, </a:t>
            </a:r>
            <a:r>
              <a:rPr lang="en-IN" sz="1400" dirty="0" err="1">
                <a:solidFill>
                  <a:schemeClr val="dk1"/>
                </a:solidFill>
                <a:latin typeface="+mn-lt"/>
                <a:ea typeface="Times New Roman"/>
                <a:cs typeface="Times New Roman"/>
                <a:sym typeface="Times New Roman"/>
              </a:rPr>
              <a:t>Rutuja</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Taywade</a:t>
            </a:r>
            <a:r>
              <a:rPr lang="en-IN" sz="1400" dirty="0">
                <a:solidFill>
                  <a:schemeClr val="dk1"/>
                </a:solidFill>
                <a:latin typeface="+mn-lt"/>
                <a:ea typeface="Times New Roman"/>
                <a:cs typeface="Times New Roman"/>
                <a:sym typeface="Times New Roman"/>
              </a:rPr>
              <a:t>, Rohit Sharma, Ayushi Roy., Pankaj </a:t>
            </a:r>
            <a:r>
              <a:rPr lang="en-IN" sz="1400" dirty="0" err="1">
                <a:solidFill>
                  <a:schemeClr val="dk1"/>
                </a:solidFill>
                <a:latin typeface="+mn-lt"/>
                <a:ea typeface="Times New Roman"/>
                <a:cs typeface="Times New Roman"/>
                <a:sym typeface="Times New Roman"/>
              </a:rPr>
              <a:t>Kunekar</a:t>
            </a:r>
            <a:r>
              <a:rPr lang="en-IN" sz="1400" dirty="0">
                <a:solidFill>
                  <a:schemeClr val="dk1"/>
                </a:solidFill>
                <a:latin typeface="+mn-lt"/>
                <a:ea typeface="Times New Roman"/>
                <a:cs typeface="Times New Roman"/>
                <a:sym typeface="Times New Roman"/>
              </a:rPr>
              <a:t>, Abhishek Tiwari, Mayur Shinde</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2023 International Conference on Nascent Technologies in Engineering (ICNTE 2023)DOI: 10.1109/ICNTE56631.2023.10146638</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8)Title:</a:t>
            </a:r>
            <a:r>
              <a:rPr lang="en-US" sz="1400" dirty="0">
                <a:solidFill>
                  <a:schemeClr val="dk1"/>
                </a:solidFill>
                <a:latin typeface="+mn-lt"/>
                <a:ea typeface="Times New Roman"/>
                <a:cs typeface="Times New Roman"/>
                <a:sym typeface="Times New Roman"/>
              </a:rPr>
              <a:t> </a:t>
            </a:r>
            <a:r>
              <a:rPr lang="en-US" sz="1400" b="1" dirty="0">
                <a:solidFill>
                  <a:schemeClr val="dk1"/>
                </a:solidFill>
                <a:latin typeface="+mn-lt"/>
                <a:ea typeface="Times New Roman"/>
                <a:cs typeface="Times New Roman"/>
                <a:sym typeface="Times New Roman"/>
              </a:rPr>
              <a:t>Designed Framework for Advanced Intelligent Job Recommendation System</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a:t>
            </a:r>
            <a:r>
              <a:rPr lang="en-IN" sz="1400" dirty="0" err="1">
                <a:solidFill>
                  <a:schemeClr val="dk1"/>
                </a:solidFill>
                <a:latin typeface="+mn-lt"/>
                <a:ea typeface="Times New Roman"/>
                <a:cs typeface="Times New Roman"/>
                <a:sym typeface="Times New Roman"/>
              </a:rPr>
              <a:t>Debashis</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SahooSuvendu</a:t>
            </a:r>
            <a:r>
              <a:rPr lang="en-IN" sz="1400" dirty="0">
                <a:solidFill>
                  <a:schemeClr val="dk1"/>
                </a:solidFill>
                <a:latin typeface="+mn-lt"/>
                <a:ea typeface="Times New Roman"/>
                <a:cs typeface="Times New Roman"/>
                <a:sym typeface="Times New Roman"/>
              </a:rPr>
              <a:t>, Chandan </a:t>
            </a:r>
            <a:r>
              <a:rPr lang="en-IN" sz="1400" dirty="0" err="1">
                <a:solidFill>
                  <a:schemeClr val="dk1"/>
                </a:solidFill>
                <a:latin typeface="+mn-lt"/>
                <a:ea typeface="Times New Roman"/>
                <a:cs typeface="Times New Roman"/>
                <a:sym typeface="Times New Roman"/>
              </a:rPr>
              <a:t>NayakNayan</a:t>
            </a:r>
            <a:r>
              <a:rPr lang="en-IN" sz="1400" dirty="0">
                <a:solidFill>
                  <a:schemeClr val="dk1"/>
                </a:solidFill>
                <a:latin typeface="+mn-lt"/>
                <a:ea typeface="Times New Roman"/>
                <a:cs typeface="Times New Roman"/>
                <a:sym typeface="Times New Roman"/>
              </a:rPr>
              <a:t>, Ranjan Paul </a:t>
            </a:r>
            <a:r>
              <a:rPr lang="en-IN" sz="1400" dirty="0" err="1">
                <a:solidFill>
                  <a:schemeClr val="dk1"/>
                </a:solidFill>
                <a:latin typeface="+mn-lt"/>
                <a:ea typeface="Times New Roman"/>
                <a:cs typeface="Times New Roman"/>
                <a:sym typeface="Times New Roman"/>
              </a:rPr>
              <a:t>Sadanand</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Saha</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Prangyan</a:t>
            </a:r>
            <a:r>
              <a:rPr lang="en-IN" sz="1400" dirty="0">
                <a:solidFill>
                  <a:schemeClr val="dk1"/>
                </a:solidFill>
                <a:latin typeface="+mn-lt"/>
                <a:ea typeface="Times New Roman"/>
                <a:cs typeface="Times New Roman"/>
                <a:sym typeface="Times New Roman"/>
              </a:rPr>
              <a:t> Ranjan Patra, and Pritam Kumar </a:t>
            </a:r>
            <a:r>
              <a:rPr lang="en-IN" sz="1400" dirty="0" err="1">
                <a:solidFill>
                  <a:schemeClr val="dk1"/>
                </a:solidFill>
                <a:latin typeface="+mn-lt"/>
                <a:ea typeface="Times New Roman"/>
                <a:cs typeface="Times New Roman"/>
                <a:sym typeface="Times New Roman"/>
              </a:rPr>
              <a:t>Kuanr</a:t>
            </a:r>
            <a:endParaRPr lang="en-IN"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Citation2022 IEEE/AIAA 41st Digital Avionics Systems Conference (DASC) (pp. 1-10). IEEE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9) Title: </a:t>
            </a:r>
            <a:r>
              <a:rPr lang="en-IN" sz="1400" b="1" dirty="0">
                <a:solidFill>
                  <a:schemeClr val="dk1"/>
                </a:solidFill>
                <a:latin typeface="+mn-lt"/>
                <a:ea typeface="Times New Roman"/>
                <a:cs typeface="Times New Roman"/>
                <a:sym typeface="Times New Roman"/>
              </a:rPr>
              <a:t>Disruptive Transformation </a:t>
            </a:r>
            <a:r>
              <a:rPr lang="en-IN" sz="1400" b="1" dirty="0" err="1">
                <a:solidFill>
                  <a:schemeClr val="dk1"/>
                </a:solidFill>
                <a:latin typeface="+mn-lt"/>
                <a:ea typeface="Times New Roman"/>
                <a:cs typeface="Times New Roman"/>
                <a:sym typeface="Times New Roman"/>
              </a:rPr>
              <a:t>Fueling</a:t>
            </a:r>
            <a:r>
              <a:rPr lang="en-IN" sz="1400" b="1" dirty="0">
                <a:solidFill>
                  <a:schemeClr val="dk1"/>
                </a:solidFill>
                <a:latin typeface="+mn-lt"/>
                <a:ea typeface="Times New Roman"/>
                <a:cs typeface="Times New Roman"/>
                <a:sym typeface="Times New Roman"/>
              </a:rPr>
              <a:t> Gig Economies</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a:t>
            </a:r>
            <a:r>
              <a:rPr lang="en-IN" sz="1400" dirty="0" err="1">
                <a:solidFill>
                  <a:schemeClr val="dk1"/>
                </a:solidFill>
                <a:latin typeface="+mn-lt"/>
                <a:ea typeface="Times New Roman"/>
                <a:cs typeface="Times New Roman"/>
                <a:sym typeface="Times New Roman"/>
              </a:rPr>
              <a:t>Shubhadip</a:t>
            </a:r>
            <a:r>
              <a:rPr lang="en-IN" sz="1400" dirty="0">
                <a:solidFill>
                  <a:schemeClr val="dk1"/>
                </a:solidFill>
                <a:latin typeface="+mn-lt"/>
                <a:ea typeface="Times New Roman"/>
                <a:cs typeface="Times New Roman"/>
                <a:sym typeface="Times New Roman"/>
              </a:rPr>
              <a:t> Ray ,Norbert Herman ,</a:t>
            </a:r>
            <a:r>
              <a:rPr lang="en-IN" sz="1400" dirty="0" err="1">
                <a:solidFill>
                  <a:schemeClr val="dk1"/>
                </a:solidFill>
                <a:latin typeface="+mn-lt"/>
                <a:ea typeface="Times New Roman"/>
                <a:cs typeface="Times New Roman"/>
                <a:sym typeface="Times New Roman"/>
              </a:rPr>
              <a:t>Indrajit</a:t>
            </a:r>
            <a:r>
              <a:rPr lang="en-IN" sz="1400" dirty="0">
                <a:solidFill>
                  <a:schemeClr val="dk1"/>
                </a:solidFill>
                <a:latin typeface="+mn-lt"/>
                <a:ea typeface="Times New Roman"/>
                <a:cs typeface="Times New Roman"/>
                <a:sym typeface="Times New Roman"/>
              </a:rPr>
              <a:t> Sen </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Published in 2021 IEEE Technology &amp; Engineering Management Conference - Europe (TEMSCON-EUR</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10)Title: </a:t>
            </a:r>
            <a:r>
              <a:rPr lang="en-US" sz="1400" b="1" dirty="0">
                <a:solidFill>
                  <a:schemeClr val="dk1"/>
                </a:solidFill>
                <a:latin typeface="+mn-lt"/>
                <a:ea typeface="Times New Roman"/>
                <a:cs typeface="Times New Roman"/>
                <a:sym typeface="Times New Roman"/>
              </a:rPr>
              <a:t>Empirical Study for Improving Project Allocation on Freelancing Platform</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Muhammad Zohaib Siddique, Muhammad Basit, </a:t>
            </a:r>
            <a:r>
              <a:rPr lang="en-IN" sz="1400" dirty="0" err="1">
                <a:solidFill>
                  <a:schemeClr val="dk1"/>
                </a:solidFill>
                <a:latin typeface="+mn-lt"/>
                <a:ea typeface="Times New Roman"/>
                <a:cs typeface="Times New Roman"/>
                <a:sym typeface="Times New Roman"/>
              </a:rPr>
              <a:t>Iqra</a:t>
            </a:r>
            <a:r>
              <a:rPr lang="en-IN" sz="1400" dirty="0">
                <a:solidFill>
                  <a:schemeClr val="dk1"/>
                </a:solidFill>
                <a:latin typeface="+mn-lt"/>
                <a:ea typeface="Times New Roman"/>
                <a:cs typeface="Times New Roman"/>
                <a:sym typeface="Times New Roman"/>
              </a:rPr>
              <a:t> Fatima</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2022 International Conference on Innovation and Intelligence for Informatics, Computing, and Technologies (3ICT</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762008" y="1"/>
            <a:ext cx="10668000" cy="94593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solidFill>
                  <a:srgbClr val="FF0000"/>
                </a:solidFill>
                <a:latin typeface="Times New Roman"/>
                <a:ea typeface="Times New Roman"/>
                <a:cs typeface="Times New Roman"/>
                <a:sym typeface="Times New Roman"/>
              </a:rPr>
              <a:t>References</a:t>
            </a:r>
            <a:endParaRPr b="1" dirty="0">
              <a:solidFill>
                <a:srgbClr val="FF0000"/>
              </a:solidFill>
              <a:latin typeface="Times New Roman"/>
              <a:ea typeface="Times New Roman"/>
              <a:cs typeface="Times New Roman"/>
              <a:sym typeface="Times New Roman"/>
            </a:endParaRPr>
          </a:p>
        </p:txBody>
      </p:sp>
      <p:sp>
        <p:nvSpPr>
          <p:cNvPr id="217" name="Google Shape;217;p3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19</a:t>
            </a:fld>
            <a:endParaRPr/>
          </a:p>
        </p:txBody>
      </p:sp>
      <p:sp>
        <p:nvSpPr>
          <p:cNvPr id="218" name="Google Shape;218;p32"/>
          <p:cNvSpPr txBox="1">
            <a:spLocks noGrp="1"/>
          </p:cNvSpPr>
          <p:nvPr>
            <p:ph type="body" idx="1"/>
          </p:nvPr>
        </p:nvSpPr>
        <p:spPr>
          <a:xfrm>
            <a:off x="525450" y="1085193"/>
            <a:ext cx="11141100" cy="5562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11)Title: </a:t>
            </a:r>
            <a:r>
              <a:rPr lang="en-US" sz="1400" b="1" dirty="0">
                <a:solidFill>
                  <a:schemeClr val="dk1"/>
                </a:solidFill>
                <a:latin typeface="+mn-lt"/>
                <a:ea typeface="Times New Roman"/>
                <a:cs typeface="Times New Roman"/>
                <a:sym typeface="Times New Roman"/>
              </a:rPr>
              <a:t>Exploring the Landscape of Hybrid Recommendation Systems in E-Commerce: A Systematic Literature Review</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Kailash Chowdary </a:t>
            </a:r>
            <a:r>
              <a:rPr lang="en-IN" sz="1400" dirty="0" err="1">
                <a:solidFill>
                  <a:schemeClr val="dk1"/>
                </a:solidFill>
                <a:latin typeface="+mn-lt"/>
                <a:ea typeface="Times New Roman"/>
                <a:cs typeface="Times New Roman"/>
                <a:sym typeface="Times New Roman"/>
              </a:rPr>
              <a:t>Bodduluri</a:t>
            </a:r>
            <a:r>
              <a:rPr lang="en-IN" sz="1400" dirty="0">
                <a:solidFill>
                  <a:schemeClr val="dk1"/>
                </a:solidFill>
                <a:latin typeface="+mn-lt"/>
                <a:ea typeface="Times New Roman"/>
                <a:cs typeface="Times New Roman"/>
                <a:sym typeface="Times New Roman"/>
              </a:rPr>
              <a:t>, Francis Palma, </a:t>
            </a:r>
            <a:r>
              <a:rPr lang="en-IN" sz="1400" dirty="0" err="1">
                <a:solidFill>
                  <a:schemeClr val="dk1"/>
                </a:solidFill>
                <a:latin typeface="+mn-lt"/>
                <a:ea typeface="Times New Roman"/>
                <a:cs typeface="Times New Roman"/>
                <a:sym typeface="Times New Roman"/>
              </a:rPr>
              <a:t>Arianit</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Kurti</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Ilir</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Jusufi</a:t>
            </a:r>
            <a:r>
              <a:rPr lang="en-IN" sz="1400" dirty="0">
                <a:solidFill>
                  <a:schemeClr val="dk1"/>
                </a:solidFill>
                <a:latin typeface="+mn-lt"/>
                <a:ea typeface="Times New Roman"/>
                <a:cs typeface="Times New Roman"/>
                <a:sym typeface="Times New Roman"/>
              </a:rPr>
              <a:t>, Henrik </a:t>
            </a:r>
            <a:r>
              <a:rPr lang="en-IN" sz="1400" dirty="0" err="1">
                <a:solidFill>
                  <a:schemeClr val="dk1"/>
                </a:solidFill>
                <a:latin typeface="+mn-lt"/>
                <a:ea typeface="Times New Roman"/>
                <a:cs typeface="Times New Roman"/>
                <a:sym typeface="Times New Roman"/>
              </a:rPr>
              <a:t>Löwenadler</a:t>
            </a:r>
            <a:r>
              <a:rPr lang="en-IN" sz="1400" dirty="0">
                <a:solidFill>
                  <a:schemeClr val="dk1"/>
                </a:solidFill>
                <a:latin typeface="+mn-lt"/>
                <a:ea typeface="Times New Roman"/>
                <a:cs typeface="Times New Roman"/>
                <a:sym typeface="Times New Roman"/>
              </a:rPr>
              <a:t> </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a:t>
            </a:r>
            <a:r>
              <a:rPr lang="en-US" sz="1400" dirty="0">
                <a:solidFill>
                  <a:schemeClr val="dk1"/>
                </a:solidFill>
                <a:latin typeface="+mn-lt"/>
                <a:ea typeface="Times New Roman"/>
                <a:cs typeface="Times New Roman"/>
                <a:sym typeface="Times New Roman"/>
              </a:rPr>
              <a:t>Published in IEEE Access (2024).</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 </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12)Title: </a:t>
            </a:r>
            <a:r>
              <a:rPr lang="en-US" sz="1400" b="1" dirty="0">
                <a:solidFill>
                  <a:schemeClr val="dk1"/>
                </a:solidFill>
                <a:latin typeface="+mn-lt"/>
                <a:ea typeface="Times New Roman"/>
                <a:cs typeface="Times New Roman"/>
                <a:sym typeface="Times New Roman"/>
              </a:rPr>
              <a:t>Implementation and Effectiveness Evaluation of Four Common Algorithms of Recommendation Systems - User Collaboration Filter, Item-based Collaborative Filtering, Matrix Factorization and Neural Collaborative Filtering</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a:t>
            </a:r>
            <a:r>
              <a:rPr lang="en-IN" sz="1400" dirty="0" err="1">
                <a:solidFill>
                  <a:schemeClr val="dk1"/>
                </a:solidFill>
                <a:latin typeface="+mn-lt"/>
                <a:ea typeface="Times New Roman"/>
                <a:cs typeface="Times New Roman"/>
                <a:sym typeface="Times New Roman"/>
              </a:rPr>
              <a:t>Honjiao</a:t>
            </a:r>
            <a:r>
              <a:rPr lang="en-IN" sz="1400" dirty="0">
                <a:solidFill>
                  <a:schemeClr val="dk1"/>
                </a:solidFill>
                <a:latin typeface="+mn-lt"/>
                <a:ea typeface="Times New Roman"/>
                <a:cs typeface="Times New Roman"/>
                <a:sym typeface="Times New Roman"/>
              </a:rPr>
              <a:t> Liu</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2022 International Conference on Cloud Computing, Big Data Applications, and Software Engineering (CBASE).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13)Title: </a:t>
            </a:r>
            <a:r>
              <a:rPr lang="en-IN" sz="1400" b="1" dirty="0">
                <a:solidFill>
                  <a:schemeClr val="dk1"/>
                </a:solidFill>
                <a:latin typeface="+mn-lt"/>
                <a:ea typeface="Times New Roman"/>
                <a:cs typeface="Times New Roman"/>
                <a:sym typeface="Times New Roman"/>
              </a:rPr>
              <a:t>Improved Precision Rate in a Hybrid based Framework for College Recommendation System using Novel Content-based Filtering over Keyword Map Algorithm</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Authors: M. </a:t>
            </a:r>
            <a:r>
              <a:rPr lang="en-IN" sz="1400" dirty="0" err="1">
                <a:solidFill>
                  <a:schemeClr val="dk1"/>
                </a:solidFill>
                <a:latin typeface="+mn-lt"/>
                <a:ea typeface="Times New Roman"/>
                <a:cs typeface="Times New Roman"/>
                <a:sym typeface="Times New Roman"/>
              </a:rPr>
              <a:t>Ragavan</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Rashmita</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Khilar</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2022 International Conference on Smart Electronics and Communication (ICOSEC), IEEE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14) Title: </a:t>
            </a:r>
            <a:r>
              <a:rPr lang="en-IN" sz="1400" b="1" dirty="0">
                <a:solidFill>
                  <a:schemeClr val="dk1"/>
                </a:solidFill>
                <a:latin typeface="+mn-lt"/>
                <a:ea typeface="Times New Roman"/>
                <a:cs typeface="Times New Roman"/>
                <a:sym typeface="Times New Roman"/>
              </a:rPr>
              <a:t>Intelligent Movie Recommendation System Based on Hybrid Recommendation Algorithms</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a:t>
            </a:r>
            <a:r>
              <a:rPr lang="en-IN" sz="1400" dirty="0" err="1">
                <a:solidFill>
                  <a:schemeClr val="dk1"/>
                </a:solidFill>
                <a:latin typeface="+mn-lt"/>
                <a:ea typeface="Times New Roman"/>
                <a:cs typeface="Times New Roman"/>
                <a:sym typeface="Times New Roman"/>
              </a:rPr>
              <a:t>Qingna</a:t>
            </a:r>
            <a:r>
              <a:rPr lang="en-IN" sz="1400" dirty="0">
                <a:solidFill>
                  <a:schemeClr val="dk1"/>
                </a:solidFill>
                <a:latin typeface="+mn-lt"/>
                <a:ea typeface="Times New Roman"/>
                <a:cs typeface="Times New Roman"/>
                <a:sym typeface="Times New Roman"/>
              </a:rPr>
              <a:t> Pu, Bin Hu</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2023 International Conference on Ambient Intelligence, Knowledge Informatics and Industrial Electronics (AIKIIE), IEEE.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15) Title: </a:t>
            </a:r>
            <a:r>
              <a:rPr lang="en-US" sz="1400" b="1" dirty="0">
                <a:solidFill>
                  <a:schemeClr val="dk1"/>
                </a:solidFill>
                <a:latin typeface="+mn-lt"/>
                <a:ea typeface="Times New Roman"/>
                <a:cs typeface="Times New Roman"/>
                <a:sym typeface="Times New Roman"/>
              </a:rPr>
              <a:t>Movie Recommendation using Collaborative Filtering and Content-based Filtering Approach</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a:t>
            </a:r>
            <a:r>
              <a:rPr lang="en-IN" sz="1400" dirty="0" err="1">
                <a:solidFill>
                  <a:schemeClr val="dk1"/>
                </a:solidFill>
                <a:latin typeface="+mn-lt"/>
                <a:ea typeface="Times New Roman"/>
                <a:cs typeface="Times New Roman"/>
                <a:sym typeface="Times New Roman"/>
              </a:rPr>
              <a:t>Kallam</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Vedaswi</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Pantangi</a:t>
            </a:r>
            <a:r>
              <a:rPr lang="en-IN" sz="1400" dirty="0">
                <a:solidFill>
                  <a:schemeClr val="dk1"/>
                </a:solidFill>
                <a:latin typeface="+mn-lt"/>
                <a:ea typeface="Times New Roman"/>
                <a:cs typeface="Times New Roman"/>
                <a:sym typeface="Times New Roman"/>
              </a:rPr>
              <a:t> Lokesh, </a:t>
            </a:r>
            <a:r>
              <a:rPr lang="en-IN" sz="1400" dirty="0" err="1">
                <a:solidFill>
                  <a:schemeClr val="dk1"/>
                </a:solidFill>
                <a:latin typeface="+mn-lt"/>
                <a:ea typeface="Times New Roman"/>
                <a:cs typeface="Times New Roman"/>
                <a:sym typeface="Times New Roman"/>
              </a:rPr>
              <a:t>Nunna</a:t>
            </a:r>
            <a:r>
              <a:rPr lang="en-IN" sz="1400" dirty="0">
                <a:solidFill>
                  <a:schemeClr val="dk1"/>
                </a:solidFill>
                <a:latin typeface="+mn-lt"/>
                <a:ea typeface="Times New Roman"/>
                <a:cs typeface="Times New Roman"/>
                <a:sym typeface="Times New Roman"/>
              </a:rPr>
              <a:t> Vamsi Krishna, </a:t>
            </a:r>
            <a:r>
              <a:rPr lang="en-IN" sz="1400" dirty="0" err="1">
                <a:solidFill>
                  <a:schemeClr val="dk1"/>
                </a:solidFill>
                <a:latin typeface="+mn-lt"/>
                <a:ea typeface="Times New Roman"/>
                <a:cs typeface="Times New Roman"/>
                <a:sym typeface="Times New Roman"/>
              </a:rPr>
              <a:t>Dr.</a:t>
            </a:r>
            <a:r>
              <a:rPr lang="en-IN" sz="1400" dirty="0">
                <a:solidFill>
                  <a:schemeClr val="dk1"/>
                </a:solidFill>
                <a:latin typeface="+mn-lt"/>
                <a:ea typeface="Times New Roman"/>
                <a:cs typeface="Times New Roman"/>
                <a:sym typeface="Times New Roman"/>
              </a:rPr>
              <a:t> K. </a:t>
            </a:r>
            <a:r>
              <a:rPr lang="en-IN" sz="1400" dirty="0" err="1">
                <a:solidFill>
                  <a:schemeClr val="dk1"/>
                </a:solidFill>
                <a:latin typeface="+mn-lt"/>
                <a:ea typeface="Times New Roman"/>
                <a:cs typeface="Times New Roman"/>
                <a:sym typeface="Times New Roman"/>
              </a:rPr>
              <a:t>Ashesh</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Tanguturi</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Vyshnavi</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Poojitha</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Dr.</a:t>
            </a:r>
            <a:r>
              <a:rPr lang="en-IN" sz="1400" dirty="0">
                <a:solidFill>
                  <a:schemeClr val="dk1"/>
                </a:solidFill>
                <a:latin typeface="+mn-lt"/>
                <a:ea typeface="Times New Roman"/>
                <a:cs typeface="Times New Roman"/>
                <a:sym typeface="Times New Roman"/>
              </a:rPr>
              <a:t> P.M. Ashok Kumar</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Proceedings of the International Conference on Inventive Computation Technologies (ICICT 2023), IEEE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dirty="0">
                <a:solidFill>
                  <a:srgbClr val="FF0000"/>
                </a:solidFill>
                <a:latin typeface="Times New Roman"/>
                <a:ea typeface="Times New Roman"/>
                <a:cs typeface="Times New Roman"/>
                <a:sym typeface="Times New Roman"/>
              </a:rPr>
              <a:t>Introduction &amp; Overview of the Project</a:t>
            </a:r>
            <a:endParaRPr sz="2800" dirty="0">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711200" y="1520826"/>
            <a:ext cx="10668000" cy="4267200"/>
          </a:xfrm>
          <a:prstGeom prst="rect">
            <a:avLst/>
          </a:prstGeom>
          <a:noFill/>
          <a:ln>
            <a:noFill/>
          </a:ln>
        </p:spPr>
        <p:txBody>
          <a:bodyPr spcFirstLastPara="1" wrap="square" lIns="91425" tIns="45700" rIns="91425" bIns="45700" anchor="t" anchorCtr="0">
            <a:noAutofit/>
          </a:bodyPr>
          <a:lstStyle/>
          <a:p>
            <a:pPr marL="342900" algn="just">
              <a:lnSpc>
                <a:spcPts val="3050"/>
              </a:lnSpc>
              <a:buFont typeface="Wingdings" panose="05000000000000000000" pitchFamily="2" charset="2"/>
              <a:buChar char="§"/>
              <a:tabLst>
                <a:tab pos="2066925" algn="l"/>
                <a:tab pos="3424554" algn="l"/>
                <a:tab pos="4347845" algn="l"/>
                <a:tab pos="5629910" algn="l"/>
                <a:tab pos="6866890" algn="l"/>
                <a:tab pos="7280909" algn="l"/>
                <a:tab pos="8697595" algn="l"/>
                <a:tab pos="9267190" algn="l"/>
                <a:tab pos="10476230" algn="l"/>
              </a:tabLst>
            </a:pPr>
            <a:r>
              <a:rPr lang="en-US" sz="2200" dirty="0">
                <a:solidFill>
                  <a:schemeClr val="tx1"/>
                </a:solidFill>
              </a:rPr>
              <a:t>Flexible work opportunities are vital for individuals managing multiple responsibilities.</a:t>
            </a:r>
          </a:p>
          <a:p>
            <a:pPr marL="342900" algn="just">
              <a:lnSpc>
                <a:spcPts val="3050"/>
              </a:lnSpc>
              <a:buFont typeface="Wingdings" panose="05000000000000000000" pitchFamily="2" charset="2"/>
              <a:buChar char="§"/>
              <a:tabLst>
                <a:tab pos="2066925" algn="l"/>
                <a:tab pos="3424554" algn="l"/>
                <a:tab pos="4347845" algn="l"/>
                <a:tab pos="5629910" algn="l"/>
                <a:tab pos="6866890" algn="l"/>
                <a:tab pos="7280909" algn="l"/>
                <a:tab pos="8697595" algn="l"/>
                <a:tab pos="9267190" algn="l"/>
                <a:tab pos="10476230" algn="l"/>
              </a:tabLst>
            </a:pPr>
            <a:r>
              <a:rPr lang="en-US" sz="2200" dirty="0">
                <a:solidFill>
                  <a:schemeClr val="tx1"/>
                </a:solidFill>
              </a:rPr>
              <a:t>Our platform provides a user-driven solution for people to work on their own terms.</a:t>
            </a:r>
          </a:p>
          <a:p>
            <a:pPr marL="342900" algn="just">
              <a:lnSpc>
                <a:spcPts val="3050"/>
              </a:lnSpc>
              <a:buFont typeface="Wingdings" panose="05000000000000000000" pitchFamily="2" charset="2"/>
              <a:buChar char="§"/>
              <a:tabLst>
                <a:tab pos="2066925" algn="l"/>
                <a:tab pos="3424554" algn="l"/>
                <a:tab pos="4347845" algn="l"/>
                <a:tab pos="5629910" algn="l"/>
                <a:tab pos="6866890" algn="l"/>
                <a:tab pos="7280909" algn="l"/>
                <a:tab pos="8697595" algn="l"/>
                <a:tab pos="9267190" algn="l"/>
                <a:tab pos="10476230" algn="l"/>
              </a:tabLst>
            </a:pPr>
            <a:r>
              <a:rPr lang="en-US" sz="2200" dirty="0">
                <a:solidFill>
                  <a:schemeClr val="tx1"/>
                </a:solidFill>
              </a:rPr>
              <a:t>No formal employment requirements, allowing users to choose when and where they work.</a:t>
            </a:r>
          </a:p>
          <a:p>
            <a:pPr marL="342900" algn="just">
              <a:lnSpc>
                <a:spcPts val="3050"/>
              </a:lnSpc>
              <a:buFont typeface="Wingdings" panose="05000000000000000000" pitchFamily="2" charset="2"/>
              <a:buChar char="§"/>
              <a:tabLst>
                <a:tab pos="2066925" algn="l"/>
                <a:tab pos="3424554" algn="l"/>
                <a:tab pos="4347845" algn="l"/>
                <a:tab pos="5629910" algn="l"/>
                <a:tab pos="6866890" algn="l"/>
                <a:tab pos="7280909" algn="l"/>
                <a:tab pos="8697595" algn="l"/>
                <a:tab pos="9267190" algn="l"/>
                <a:tab pos="10476230" algn="l"/>
              </a:tabLst>
            </a:pPr>
            <a:r>
              <a:rPr lang="en-US" sz="2200" dirty="0">
                <a:solidFill>
                  <a:schemeClr val="tx1"/>
                </a:solidFill>
              </a:rPr>
              <a:t>Opportunities include tutoring, handyman services, and various other gigs.</a:t>
            </a:r>
          </a:p>
          <a:p>
            <a:pPr marL="342900" algn="just">
              <a:lnSpc>
                <a:spcPts val="3050"/>
              </a:lnSpc>
              <a:buFont typeface="Wingdings" panose="05000000000000000000" pitchFamily="2" charset="2"/>
              <a:buChar char="§"/>
              <a:tabLst>
                <a:tab pos="2066925" algn="l"/>
                <a:tab pos="3424554" algn="l"/>
                <a:tab pos="4347845" algn="l"/>
                <a:tab pos="5629910" algn="l"/>
                <a:tab pos="6866890" algn="l"/>
                <a:tab pos="7280909" algn="l"/>
                <a:tab pos="8697595" algn="l"/>
                <a:tab pos="9267190" algn="l"/>
                <a:tab pos="10476230" algn="l"/>
              </a:tabLst>
            </a:pPr>
            <a:r>
              <a:rPr lang="en-US" sz="2200" dirty="0">
                <a:solidFill>
                  <a:schemeClr val="tx1"/>
                </a:solidFill>
              </a:rPr>
              <a:t>The platform removes traditional barriers to work, offering a wide range of options.</a:t>
            </a:r>
          </a:p>
          <a:p>
            <a:pPr marL="342900" algn="just">
              <a:lnSpc>
                <a:spcPts val="3050"/>
              </a:lnSpc>
              <a:buFont typeface="Wingdings" panose="05000000000000000000" pitchFamily="2" charset="2"/>
              <a:buChar char="§"/>
              <a:tabLst>
                <a:tab pos="2066925" algn="l"/>
                <a:tab pos="3424554" algn="l"/>
                <a:tab pos="4347845" algn="l"/>
                <a:tab pos="5629910" algn="l"/>
                <a:tab pos="6866890" algn="l"/>
                <a:tab pos="7280909" algn="l"/>
                <a:tab pos="8697595" algn="l"/>
                <a:tab pos="9267190" algn="l"/>
                <a:tab pos="10476230" algn="l"/>
              </a:tabLst>
            </a:pPr>
            <a:r>
              <a:rPr lang="en-US" sz="2200" dirty="0">
                <a:solidFill>
                  <a:schemeClr val="tx1"/>
                </a:solidFill>
              </a:rPr>
              <a:t>Focused on community, it enhances flexibility and income opportunities.</a:t>
            </a:r>
          </a:p>
        </p:txBody>
      </p:sp>
      <p:sp>
        <p:nvSpPr>
          <p:cNvPr id="76" name="Google Shape;76;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First Review</a:t>
            </a:r>
            <a:endParaRPr/>
          </a:p>
        </p:txBody>
      </p:sp>
      <p:sp>
        <p:nvSpPr>
          <p:cNvPr id="77" name="Google Shape;77;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78" name="Google Shape;78;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653108" y="1"/>
            <a:ext cx="10668000" cy="95644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solidFill>
                  <a:srgbClr val="FF0000"/>
                </a:solidFill>
                <a:latin typeface="Times New Roman"/>
                <a:ea typeface="Times New Roman"/>
                <a:cs typeface="Times New Roman"/>
                <a:sym typeface="Times New Roman"/>
              </a:rPr>
              <a:t>References</a:t>
            </a:r>
            <a:endParaRPr b="1" dirty="0">
              <a:solidFill>
                <a:srgbClr val="FF0000"/>
              </a:solidFill>
              <a:latin typeface="Times New Roman"/>
              <a:ea typeface="Times New Roman"/>
              <a:cs typeface="Times New Roman"/>
              <a:sym typeface="Times New Roman"/>
            </a:endParaRPr>
          </a:p>
        </p:txBody>
      </p:sp>
      <p:sp>
        <p:nvSpPr>
          <p:cNvPr id="225" name="Google Shape;225;p33"/>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20</a:t>
            </a:fld>
            <a:endParaRPr/>
          </a:p>
        </p:txBody>
      </p:sp>
      <p:sp>
        <p:nvSpPr>
          <p:cNvPr id="226" name="Google Shape;226;p33"/>
          <p:cNvSpPr txBox="1">
            <a:spLocks noGrp="1"/>
          </p:cNvSpPr>
          <p:nvPr>
            <p:ph type="body" idx="1"/>
          </p:nvPr>
        </p:nvSpPr>
        <p:spPr>
          <a:xfrm>
            <a:off x="503382" y="920826"/>
            <a:ext cx="11353200" cy="5562599"/>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16)Title: </a:t>
            </a:r>
            <a:r>
              <a:rPr lang="en-US" sz="1400" b="1" dirty="0">
                <a:solidFill>
                  <a:schemeClr val="dk1"/>
                </a:solidFill>
                <a:latin typeface="+mn-lt"/>
                <a:ea typeface="Times New Roman"/>
                <a:cs typeface="Times New Roman"/>
                <a:sym typeface="Times New Roman"/>
              </a:rPr>
              <a:t>Personalized Recommendation Algorithm for Electronic Commerce Based on Artificial Intelligence Technology</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Authors: </a:t>
            </a:r>
            <a:r>
              <a:rPr lang="en-IN" sz="1400" dirty="0" err="1">
                <a:solidFill>
                  <a:schemeClr val="dk1"/>
                </a:solidFill>
                <a:latin typeface="+mn-lt"/>
                <a:ea typeface="Times New Roman"/>
                <a:cs typeface="Times New Roman"/>
                <a:sym typeface="Times New Roman"/>
              </a:rPr>
              <a:t>Yiling</a:t>
            </a:r>
            <a:r>
              <a:rPr lang="en-IN" sz="1400" dirty="0">
                <a:solidFill>
                  <a:schemeClr val="dk1"/>
                </a:solidFill>
                <a:latin typeface="+mn-lt"/>
                <a:ea typeface="Times New Roman"/>
                <a:cs typeface="Times New Roman"/>
                <a:sym typeface="Times New Roman"/>
              </a:rPr>
              <a:t> Zhang, </a:t>
            </a:r>
            <a:r>
              <a:rPr lang="en-IN" sz="1400" dirty="0" err="1">
                <a:solidFill>
                  <a:schemeClr val="dk1"/>
                </a:solidFill>
                <a:latin typeface="+mn-lt"/>
                <a:ea typeface="Times New Roman"/>
                <a:cs typeface="Times New Roman"/>
                <a:sym typeface="Times New Roman"/>
              </a:rPr>
              <a:t>Caicai</a:t>
            </a:r>
            <a:r>
              <a:rPr lang="en-IN" sz="1400" dirty="0">
                <a:solidFill>
                  <a:schemeClr val="dk1"/>
                </a:solidFill>
                <a:latin typeface="+mn-lt"/>
                <a:ea typeface="Times New Roman"/>
                <a:cs typeface="Times New Roman"/>
                <a:sym typeface="Times New Roman"/>
              </a:rPr>
              <a:t> Li </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IEEE SCIS-ISIS 2020 Conference Proceedings</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17)Title: </a:t>
            </a:r>
            <a:r>
              <a:rPr lang="en-US" sz="1400" b="1" dirty="0">
                <a:solidFill>
                  <a:schemeClr val="dk1"/>
                </a:solidFill>
                <a:latin typeface="+mn-lt"/>
                <a:ea typeface="Times New Roman"/>
                <a:cs typeface="Times New Roman"/>
                <a:sym typeface="Times New Roman"/>
              </a:rPr>
              <a:t>Recommendation System Model for Personalized Learning in Higher Education using Content-Based Filtering Method</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Authors: M. </a:t>
            </a:r>
            <a:r>
              <a:rPr lang="en-IN" sz="1400" dirty="0" err="1">
                <a:solidFill>
                  <a:schemeClr val="dk1"/>
                </a:solidFill>
                <a:latin typeface="+mn-lt"/>
                <a:ea typeface="Times New Roman"/>
                <a:cs typeface="Times New Roman"/>
                <a:sym typeface="Times New Roman"/>
              </a:rPr>
              <a:t>Ramaddan</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Julianti</a:t>
            </a:r>
            <a:r>
              <a:rPr lang="en-IN" sz="1400" dirty="0">
                <a:solidFill>
                  <a:schemeClr val="dk1"/>
                </a:solidFill>
                <a:latin typeface="+mn-lt"/>
                <a:ea typeface="Times New Roman"/>
                <a:cs typeface="Times New Roman"/>
                <a:sym typeface="Times New Roman"/>
              </a:rPr>
              <a:t>, Yaya </a:t>
            </a:r>
            <a:r>
              <a:rPr lang="en-IN" sz="1400" dirty="0" err="1">
                <a:solidFill>
                  <a:schemeClr val="dk1"/>
                </a:solidFill>
                <a:latin typeface="+mn-lt"/>
                <a:ea typeface="Times New Roman"/>
                <a:cs typeface="Times New Roman"/>
                <a:sym typeface="Times New Roman"/>
              </a:rPr>
              <a:t>Heryadi</a:t>
            </a:r>
            <a:r>
              <a:rPr lang="en-IN" sz="1400" dirty="0">
                <a:solidFill>
                  <a:schemeClr val="dk1"/>
                </a:solidFill>
                <a:latin typeface="+mn-lt"/>
                <a:ea typeface="Times New Roman"/>
                <a:cs typeface="Times New Roman"/>
                <a:sym typeface="Times New Roman"/>
              </a:rPr>
              <a:t>, Widodo </a:t>
            </a:r>
            <a:r>
              <a:rPr lang="en-IN" sz="1400" dirty="0" err="1">
                <a:solidFill>
                  <a:schemeClr val="dk1"/>
                </a:solidFill>
                <a:latin typeface="+mn-lt"/>
                <a:ea typeface="Times New Roman"/>
                <a:cs typeface="Times New Roman"/>
                <a:sym typeface="Times New Roman"/>
              </a:rPr>
              <a:t>Budiharto</a:t>
            </a:r>
            <a:r>
              <a:rPr lang="en-IN" sz="1400" dirty="0">
                <a:solidFill>
                  <a:schemeClr val="dk1"/>
                </a:solidFill>
                <a:latin typeface="+mn-lt"/>
                <a:ea typeface="Times New Roman"/>
                <a:cs typeface="Times New Roman"/>
                <a:sym typeface="Times New Roman"/>
              </a:rPr>
              <a:t>, Budi </a:t>
            </a:r>
            <a:r>
              <a:rPr lang="en-IN" sz="1400" dirty="0" err="1">
                <a:solidFill>
                  <a:schemeClr val="dk1"/>
                </a:solidFill>
                <a:latin typeface="+mn-lt"/>
                <a:ea typeface="Times New Roman"/>
                <a:cs typeface="Times New Roman"/>
                <a:sym typeface="Times New Roman"/>
              </a:rPr>
              <a:t>Yulianto</a:t>
            </a: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2022 International Conference on Information Management and Technology (</a:t>
            </a:r>
            <a:r>
              <a:rPr lang="en-IN" sz="1400" dirty="0" err="1">
                <a:solidFill>
                  <a:schemeClr val="dk1"/>
                </a:solidFill>
                <a:latin typeface="+mn-lt"/>
                <a:ea typeface="Times New Roman"/>
                <a:cs typeface="Times New Roman"/>
                <a:sym typeface="Times New Roman"/>
              </a:rPr>
              <a:t>ICIMTech</a:t>
            </a:r>
            <a:r>
              <a:rPr lang="en-IN" sz="1400" dirty="0">
                <a:solidFill>
                  <a:schemeClr val="dk1"/>
                </a:solidFill>
                <a:latin typeface="+mn-lt"/>
                <a:ea typeface="Times New Roman"/>
                <a:cs typeface="Times New Roman"/>
                <a:sym typeface="Times New Roman"/>
              </a:rPr>
              <a:t>)</a:t>
            </a:r>
            <a:br>
              <a:rPr lang="en-IN" sz="1400" dirty="0">
                <a:solidFill>
                  <a:schemeClr val="dk1"/>
                </a:solidFill>
                <a:latin typeface="+mn-lt"/>
                <a:ea typeface="Times New Roman"/>
                <a:cs typeface="Times New Roman"/>
                <a:sym typeface="Times New Roman"/>
              </a:rPr>
            </a:br>
            <a:r>
              <a:rPr lang="en-IN" sz="1400" dirty="0">
                <a:solidFill>
                  <a:schemeClr val="dk1"/>
                </a:solidFill>
                <a:latin typeface="+mn-lt"/>
                <a:ea typeface="Times New Roman"/>
                <a:cs typeface="Times New Roman"/>
                <a:sym typeface="Times New Roman"/>
              </a:rPr>
              <a:t>DOI: 10.1109/ICIMTech55957.2022.9915109</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18)Title: </a:t>
            </a:r>
            <a:r>
              <a:rPr lang="en-US" sz="1400" b="1" dirty="0">
                <a:solidFill>
                  <a:schemeClr val="dk1"/>
                </a:solidFill>
                <a:latin typeface="+mn-lt"/>
                <a:ea typeface="Times New Roman"/>
                <a:cs typeface="Times New Roman"/>
                <a:sym typeface="Times New Roman"/>
              </a:rPr>
              <a:t>Robust Collaborative Filtering Recommendation With User-Item-Trust Records</a:t>
            </a:r>
            <a:endParaRPr sz="1400" b="1"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Authors: by Fan Wang, </a:t>
            </a:r>
            <a:r>
              <a:rPr lang="en-IN" sz="1400" dirty="0" err="1">
                <a:solidFill>
                  <a:schemeClr val="dk1"/>
                </a:solidFill>
                <a:latin typeface="+mn-lt"/>
                <a:ea typeface="Times New Roman"/>
                <a:cs typeface="Times New Roman"/>
                <a:sym typeface="Times New Roman"/>
              </a:rPr>
              <a:t>Haibin</a:t>
            </a:r>
            <a:r>
              <a:rPr lang="en-IN" sz="1400" dirty="0">
                <a:solidFill>
                  <a:schemeClr val="dk1"/>
                </a:solidFill>
                <a:latin typeface="+mn-lt"/>
                <a:ea typeface="Times New Roman"/>
                <a:cs typeface="Times New Roman"/>
                <a:sym typeface="Times New Roman"/>
              </a:rPr>
              <a:t> Zhu, Gautam Srivastava, </a:t>
            </a:r>
            <a:r>
              <a:rPr lang="en-IN" sz="1400" dirty="0" err="1">
                <a:solidFill>
                  <a:schemeClr val="dk1"/>
                </a:solidFill>
                <a:latin typeface="+mn-lt"/>
                <a:ea typeface="Times New Roman"/>
                <a:cs typeface="Times New Roman"/>
                <a:sym typeface="Times New Roman"/>
              </a:rPr>
              <a:t>Shancang</a:t>
            </a:r>
            <a:r>
              <a:rPr lang="en-IN" sz="1400" dirty="0">
                <a:solidFill>
                  <a:schemeClr val="dk1"/>
                </a:solidFill>
                <a:latin typeface="+mn-lt"/>
                <a:ea typeface="Times New Roman"/>
                <a:cs typeface="Times New Roman"/>
                <a:sym typeface="Times New Roman"/>
              </a:rPr>
              <a:t> Li , Mohammad R. </a:t>
            </a:r>
            <a:r>
              <a:rPr lang="en-IN" sz="1400" dirty="0" err="1">
                <a:solidFill>
                  <a:schemeClr val="dk1"/>
                </a:solidFill>
                <a:latin typeface="+mn-lt"/>
                <a:ea typeface="Times New Roman"/>
                <a:cs typeface="Times New Roman"/>
                <a:sym typeface="Times New Roman"/>
              </a:rPr>
              <a:t>Khosravi</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Lianyong</a:t>
            </a:r>
            <a:r>
              <a:rPr lang="en-IN" sz="1400" dirty="0">
                <a:solidFill>
                  <a:schemeClr val="dk1"/>
                </a:solidFill>
                <a:latin typeface="+mn-lt"/>
                <a:ea typeface="Times New Roman"/>
                <a:cs typeface="Times New Roman"/>
                <a:sym typeface="Times New Roman"/>
              </a:rPr>
              <a:t> Qi</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IEEE Transactions on Computational Social Systems, August 2022</a:t>
            </a:r>
            <a:br>
              <a:rPr lang="en-IN" sz="1400" dirty="0">
                <a:solidFill>
                  <a:schemeClr val="dk1"/>
                </a:solidFill>
                <a:latin typeface="+mn-lt"/>
                <a:ea typeface="Times New Roman"/>
                <a:cs typeface="Times New Roman"/>
                <a:sym typeface="Times New Roman"/>
              </a:rPr>
            </a:br>
            <a:r>
              <a:rPr lang="en-IN" sz="1400" dirty="0">
                <a:solidFill>
                  <a:schemeClr val="dk1"/>
                </a:solidFill>
                <a:latin typeface="+mn-lt"/>
                <a:ea typeface="Times New Roman"/>
                <a:cs typeface="Times New Roman"/>
                <a:sym typeface="Times New Roman"/>
              </a:rPr>
              <a:t>DOI: 10.1109/TCSS.2021.3064213</a:t>
            </a:r>
          </a:p>
          <a:p>
            <a:pPr marL="0" lvl="0" indent="0" algn="l" rtl="0">
              <a:spcBef>
                <a:spcPts val="360"/>
              </a:spcBef>
              <a:spcAft>
                <a:spcPts val="0"/>
              </a:spcAft>
              <a:buNone/>
            </a:pPr>
            <a:endParaRPr lang="en-IN"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19) Title: </a:t>
            </a:r>
            <a:r>
              <a:rPr lang="en-US" sz="1400" b="1" dirty="0">
                <a:solidFill>
                  <a:schemeClr val="dk1"/>
                </a:solidFill>
                <a:latin typeface="+mn-lt"/>
                <a:ea typeface="Times New Roman"/>
                <a:cs typeface="Times New Roman"/>
                <a:sym typeface="Times New Roman"/>
              </a:rPr>
              <a:t>Sports Training Analysis Method Based on Collaborative Filtering</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a:t>
            </a:r>
            <a:r>
              <a:rPr lang="en-IN" sz="1400" dirty="0" err="1">
                <a:solidFill>
                  <a:schemeClr val="dk1"/>
                </a:solidFill>
                <a:latin typeface="+mn-lt"/>
                <a:ea typeface="Times New Roman"/>
                <a:cs typeface="Times New Roman"/>
                <a:sym typeface="Times New Roman"/>
              </a:rPr>
              <a:t>Xiangkun</a:t>
            </a:r>
            <a:r>
              <a:rPr lang="en-IN" sz="1400" dirty="0">
                <a:solidFill>
                  <a:schemeClr val="dk1"/>
                </a:solidFill>
                <a:latin typeface="+mn-lt"/>
                <a:ea typeface="Times New Roman"/>
                <a:cs typeface="Times New Roman"/>
                <a:sym typeface="Times New Roman"/>
              </a:rPr>
              <a:t> Li, </a:t>
            </a:r>
            <a:r>
              <a:rPr lang="en-IN" sz="1400" dirty="0" err="1">
                <a:solidFill>
                  <a:schemeClr val="dk1"/>
                </a:solidFill>
                <a:latin typeface="+mn-lt"/>
                <a:ea typeface="Times New Roman"/>
                <a:cs typeface="Times New Roman"/>
                <a:sym typeface="Times New Roman"/>
              </a:rPr>
              <a:t>Fenghao</a:t>
            </a:r>
            <a:r>
              <a:rPr lang="en-IN" sz="1400" dirty="0">
                <a:solidFill>
                  <a:schemeClr val="dk1"/>
                </a:solidFill>
                <a:latin typeface="+mn-lt"/>
                <a:ea typeface="Times New Roman"/>
                <a:cs typeface="Times New Roman"/>
                <a:sym typeface="Times New Roman"/>
              </a:rPr>
              <a:t> Sun</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2021 International Conference on High Performance Big Data and Intelligent Systems (HPBD&amp;IS), IEEE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20) Title: </a:t>
            </a:r>
            <a:r>
              <a:rPr lang="en-US" sz="1400" b="1" dirty="0">
                <a:solidFill>
                  <a:schemeClr val="dk1"/>
                </a:solidFill>
                <a:latin typeface="+mn-lt"/>
                <a:ea typeface="Times New Roman"/>
                <a:cs typeface="Times New Roman"/>
                <a:sym typeface="Times New Roman"/>
              </a:rPr>
              <a:t>The Utilization of Content-Based Filtering for Spotify Music Recommendation</a:t>
            </a: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Author:  Jonas Theon Anthony, Henry Lucky, Gerard Ezra Christian, </a:t>
            </a:r>
            <a:r>
              <a:rPr lang="en-IN" sz="1400" dirty="0" err="1">
                <a:solidFill>
                  <a:schemeClr val="dk1"/>
                </a:solidFill>
                <a:latin typeface="+mn-lt"/>
                <a:ea typeface="Times New Roman"/>
                <a:cs typeface="Times New Roman"/>
                <a:sym typeface="Times New Roman"/>
              </a:rPr>
              <a:t>Derwin</a:t>
            </a:r>
            <a:r>
              <a:rPr lang="en-IN" sz="1400" dirty="0">
                <a:solidFill>
                  <a:schemeClr val="dk1"/>
                </a:solidFill>
                <a:latin typeface="+mn-lt"/>
                <a:ea typeface="Times New Roman"/>
                <a:cs typeface="Times New Roman"/>
                <a:sym typeface="Times New Roman"/>
              </a:rPr>
              <a:t> </a:t>
            </a:r>
            <a:r>
              <a:rPr lang="en-IN" sz="1400" dirty="0" err="1">
                <a:solidFill>
                  <a:schemeClr val="dk1"/>
                </a:solidFill>
                <a:latin typeface="+mn-lt"/>
                <a:ea typeface="Times New Roman"/>
                <a:cs typeface="Times New Roman"/>
                <a:sym typeface="Times New Roman"/>
              </a:rPr>
              <a:t>Suhartono</a:t>
            </a:r>
            <a:r>
              <a:rPr lang="en-IN" sz="1400" dirty="0">
                <a:solidFill>
                  <a:schemeClr val="dk1"/>
                </a:solidFill>
                <a:latin typeface="+mn-lt"/>
                <a:ea typeface="Times New Roman"/>
                <a:cs typeface="Times New Roman"/>
                <a:sym typeface="Times New Roman"/>
              </a:rPr>
              <a:t>, Vincent </a:t>
            </a:r>
            <a:r>
              <a:rPr lang="en-IN" sz="1400" dirty="0" err="1">
                <a:solidFill>
                  <a:schemeClr val="dk1"/>
                </a:solidFill>
                <a:latin typeface="+mn-lt"/>
                <a:ea typeface="Times New Roman"/>
                <a:cs typeface="Times New Roman"/>
                <a:sym typeface="Times New Roman"/>
              </a:rPr>
              <a:t>Evanlim</a:t>
            </a:r>
            <a:endParaRPr lang="en-IN" sz="1400" dirty="0">
              <a:solidFill>
                <a:schemeClr val="dk1"/>
              </a:solidFill>
              <a:latin typeface="+mn-lt"/>
              <a:ea typeface="Times New Roman"/>
              <a:cs typeface="Times New Roman"/>
              <a:sym typeface="Times New Roman"/>
            </a:endParaRPr>
          </a:p>
          <a:p>
            <a:pPr marL="0" lvl="0" indent="0" algn="l" rtl="0">
              <a:spcBef>
                <a:spcPts val="360"/>
              </a:spcBef>
              <a:spcAft>
                <a:spcPts val="0"/>
              </a:spcAft>
              <a:buNone/>
            </a:pPr>
            <a:r>
              <a:rPr lang="en-IN" sz="1400" dirty="0">
                <a:solidFill>
                  <a:schemeClr val="dk1"/>
                </a:solidFill>
                <a:latin typeface="+mn-lt"/>
                <a:ea typeface="Times New Roman"/>
                <a:cs typeface="Times New Roman"/>
                <a:sym typeface="Times New Roman"/>
              </a:rPr>
              <a:t>Citation: </a:t>
            </a:r>
            <a:r>
              <a:rPr lang="en-US" sz="1400" dirty="0">
                <a:solidFill>
                  <a:schemeClr val="dk1"/>
                </a:solidFill>
                <a:latin typeface="+mn-lt"/>
                <a:ea typeface="Times New Roman"/>
                <a:cs typeface="Times New Roman"/>
                <a:sym typeface="Times New Roman"/>
              </a:rPr>
              <a:t>2022 International Conference on Informatics Electrical and Electronics (ICIEE), IEEE.</a:t>
            </a:r>
          </a:p>
          <a:p>
            <a:pPr marL="0" lvl="0" indent="0" algn="l" rtl="0">
              <a:spcBef>
                <a:spcPts val="360"/>
              </a:spcBef>
              <a:spcAft>
                <a:spcPts val="0"/>
              </a:spcAft>
              <a:buNone/>
            </a:pPr>
            <a:endParaRPr sz="1400" dirty="0">
              <a:solidFill>
                <a:schemeClr val="dk1"/>
              </a:solidFill>
              <a:latin typeface="+mn-lt"/>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a:solidFill>
                  <a:srgbClr val="FF0000"/>
                </a:solidFill>
              </a:rPr>
              <a:t>Thank You</a:t>
            </a:r>
            <a:endParaRPr/>
          </a:p>
        </p:txBody>
      </p:sp>
      <p:sp>
        <p:nvSpPr>
          <p:cNvPr id="232" name="Google Shape;232;p3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233" name="Google Shape;233;p34"/>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solidFill>
                  <a:schemeClr val="dk2"/>
                </a:solidFill>
                <a:latin typeface="Arial"/>
                <a:ea typeface="Arial"/>
                <a:cs typeface="Arial"/>
                <a:sym typeface="Arial"/>
              </a:rPr>
              <a:t>21</a:t>
            </a:fld>
            <a:endParaRPr>
              <a:solidFill>
                <a:schemeClr val="dk2"/>
              </a:solidFill>
              <a:latin typeface="Arial"/>
              <a:ea typeface="Arial"/>
              <a:cs typeface="Arial"/>
              <a:sym typeface="Arial"/>
            </a:endParaRPr>
          </a:p>
        </p:txBody>
      </p:sp>
      <p:sp>
        <p:nvSpPr>
          <p:cNvPr id="234" name="Google Shape;234;p3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First Review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dirty="0">
                <a:solidFill>
                  <a:srgbClr val="FF0000"/>
                </a:solidFill>
                <a:latin typeface="Times New Roman"/>
                <a:ea typeface="Times New Roman"/>
                <a:cs typeface="Times New Roman"/>
                <a:sym typeface="Times New Roman"/>
              </a:rPr>
              <a:t>Existing System</a:t>
            </a:r>
            <a:endParaRPr sz="2800" dirty="0">
              <a:latin typeface="Times New Roman"/>
              <a:ea typeface="Times New Roman"/>
              <a:cs typeface="Times New Roman"/>
              <a:sym typeface="Times New Roman"/>
            </a:endParaRPr>
          </a:p>
        </p:txBody>
      </p:sp>
      <p:sp>
        <p:nvSpPr>
          <p:cNvPr id="84" name="Google Shape;84;p16"/>
          <p:cNvSpPr txBox="1">
            <a:spLocks noGrp="1"/>
          </p:cNvSpPr>
          <p:nvPr>
            <p:ph type="body" idx="1"/>
          </p:nvPr>
        </p:nvSpPr>
        <p:spPr>
          <a:xfrm>
            <a:off x="766217" y="1749362"/>
            <a:ext cx="10668000" cy="4267200"/>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600"/>
              </a:spcBef>
              <a:spcAft>
                <a:spcPts val="0"/>
              </a:spcAft>
              <a:buSzPts val="3000"/>
              <a:buFont typeface="Wingdings" panose="05000000000000000000" pitchFamily="2" charset="2"/>
              <a:buChar char="§"/>
            </a:pPr>
            <a:r>
              <a:rPr lang="en-US" sz="2400" dirty="0">
                <a:solidFill>
                  <a:schemeClr val="tx1"/>
                </a:solidFill>
              </a:rPr>
              <a:t>Similar models to your project include Urban Company, Fiverr, and Upwork.</a:t>
            </a:r>
          </a:p>
          <a:p>
            <a:pPr marL="342900" lvl="0" algn="just" rtl="0">
              <a:lnSpc>
                <a:spcPct val="100000"/>
              </a:lnSpc>
              <a:spcBef>
                <a:spcPts val="600"/>
              </a:spcBef>
              <a:spcAft>
                <a:spcPts val="0"/>
              </a:spcAft>
              <a:buSzPts val="3000"/>
              <a:buFont typeface="Wingdings" panose="05000000000000000000" pitchFamily="2" charset="2"/>
              <a:buChar char="§"/>
            </a:pPr>
            <a:r>
              <a:rPr lang="en-US" sz="2400" dirty="0">
                <a:solidFill>
                  <a:schemeClr val="tx1"/>
                </a:solidFill>
              </a:rPr>
              <a:t>These platforms connect users with freelance or part-time work opportunities. They often </a:t>
            </a:r>
            <a:r>
              <a:rPr lang="en-US" sz="2400" u="sng" dirty="0">
                <a:solidFill>
                  <a:schemeClr val="tx1"/>
                </a:solidFill>
              </a:rPr>
              <a:t>involve structured requirements, formal profiles, and predefined pricing.</a:t>
            </a:r>
          </a:p>
          <a:p>
            <a:pPr marL="342900" lvl="0" algn="just" rtl="0">
              <a:lnSpc>
                <a:spcPct val="100000"/>
              </a:lnSpc>
              <a:spcBef>
                <a:spcPts val="600"/>
              </a:spcBef>
              <a:spcAft>
                <a:spcPts val="0"/>
              </a:spcAft>
              <a:buSzPts val="3000"/>
              <a:buFont typeface="Wingdings" panose="05000000000000000000" pitchFamily="2" charset="2"/>
              <a:buChar char="§"/>
            </a:pPr>
            <a:r>
              <a:rPr lang="en-US" sz="2400" dirty="0">
                <a:solidFill>
                  <a:schemeClr val="tx1"/>
                </a:solidFill>
              </a:rPr>
              <a:t>Our project differentiates by offering an open and flexible platform.</a:t>
            </a:r>
          </a:p>
          <a:p>
            <a:pPr marL="342900" lvl="0" algn="just" rtl="0">
              <a:lnSpc>
                <a:spcPct val="100000"/>
              </a:lnSpc>
              <a:spcBef>
                <a:spcPts val="600"/>
              </a:spcBef>
              <a:spcAft>
                <a:spcPts val="0"/>
              </a:spcAft>
              <a:buSzPts val="3000"/>
              <a:buFont typeface="Wingdings" panose="05000000000000000000" pitchFamily="2" charset="2"/>
              <a:buChar char="§"/>
            </a:pPr>
            <a:r>
              <a:rPr lang="en-US" sz="2400" dirty="0">
                <a:solidFill>
                  <a:schemeClr val="tx1"/>
                </a:solidFill>
              </a:rPr>
              <a:t>It allows individuals to choose work on their own terms, </a:t>
            </a:r>
            <a:r>
              <a:rPr lang="en-US" sz="2400" b="1" dirty="0">
                <a:solidFill>
                  <a:schemeClr val="tx1"/>
                </a:solidFill>
              </a:rPr>
              <a:t>without formal employment constraints.</a:t>
            </a:r>
          </a:p>
          <a:p>
            <a:pPr marL="342900" lvl="0" algn="just" rtl="0">
              <a:lnSpc>
                <a:spcPct val="100000"/>
              </a:lnSpc>
              <a:spcBef>
                <a:spcPts val="600"/>
              </a:spcBef>
              <a:spcAft>
                <a:spcPts val="0"/>
              </a:spcAft>
              <a:buSzPts val="3000"/>
              <a:buFont typeface="Wingdings" panose="05000000000000000000" pitchFamily="2" charset="2"/>
              <a:buChar char="§"/>
            </a:pPr>
            <a:r>
              <a:rPr lang="en-US" sz="2400" dirty="0">
                <a:solidFill>
                  <a:schemeClr val="tx1"/>
                </a:solidFill>
              </a:rPr>
              <a:t>Provides a more adaptable solution for part-time jobs and side gigs.</a:t>
            </a:r>
            <a:endParaRPr sz="2400" dirty="0">
              <a:solidFill>
                <a:schemeClr val="tx1"/>
              </a:solidFill>
            </a:endParaRPr>
          </a:p>
        </p:txBody>
      </p:sp>
      <p:sp>
        <p:nvSpPr>
          <p:cNvPr id="85" name="Google Shape;85;p1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86" name="Google Shape;86;p1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a:t>
            </a:fld>
            <a:endParaRPr/>
          </a:p>
        </p:txBody>
      </p:sp>
      <p:sp>
        <p:nvSpPr>
          <p:cNvPr id="87" name="Google Shape;87;p1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812800" y="231228"/>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IN" sz="3200" b="1" dirty="0">
                <a:solidFill>
                  <a:srgbClr val="FF0000"/>
                </a:solidFill>
                <a:latin typeface="Times New Roman"/>
                <a:ea typeface="Times New Roman"/>
                <a:cs typeface="Times New Roman"/>
                <a:sym typeface="Times New Roman"/>
              </a:rPr>
              <a:t>Project Objectives &amp; Scope</a:t>
            </a:r>
            <a:endParaRPr sz="2800" dirty="0">
              <a:latin typeface="Times New Roman"/>
              <a:ea typeface="Times New Roman"/>
              <a:cs typeface="Times New Roman"/>
              <a:sym typeface="Times New Roman"/>
            </a:endParaRPr>
          </a:p>
        </p:txBody>
      </p:sp>
      <p:sp>
        <p:nvSpPr>
          <p:cNvPr id="93" name="Google Shape;93;p17"/>
          <p:cNvSpPr txBox="1">
            <a:spLocks noGrp="1"/>
          </p:cNvSpPr>
          <p:nvPr>
            <p:ph type="body" idx="1"/>
          </p:nvPr>
        </p:nvSpPr>
        <p:spPr>
          <a:xfrm>
            <a:off x="555955" y="1085193"/>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2300" dirty="0">
              <a:latin typeface="Times New Roman"/>
              <a:ea typeface="Times New Roman"/>
              <a:cs typeface="Times New Roman"/>
              <a:sym typeface="Times New Roman"/>
            </a:endParaRPr>
          </a:p>
          <a:p>
            <a:pPr marL="355600" indent="-342900" algn="just">
              <a:lnSpc>
                <a:spcPct val="150000"/>
              </a:lnSpc>
              <a:buFont typeface="Wingdings" panose="05000000000000000000" pitchFamily="2" charset="2"/>
              <a:buChar char="§"/>
              <a:tabLst>
                <a:tab pos="588645" algn="l"/>
              </a:tabLst>
            </a:pPr>
            <a:r>
              <a:rPr lang="en-US" dirty="0">
                <a:solidFill>
                  <a:schemeClr val="tx1"/>
                </a:solidFill>
              </a:rPr>
              <a:t>Provide students and adults with the ability to find part-time jobs or side gigs that fit their schedules and preferences, enabling them to earn additional income.</a:t>
            </a:r>
          </a:p>
          <a:p>
            <a:pPr marL="355600" indent="-342900" algn="just">
              <a:lnSpc>
                <a:spcPct val="150000"/>
              </a:lnSpc>
              <a:buFont typeface="Wingdings" panose="05000000000000000000" pitchFamily="2" charset="2"/>
              <a:buChar char="§"/>
              <a:tabLst>
                <a:tab pos="588645" algn="l"/>
              </a:tabLst>
            </a:pPr>
            <a:r>
              <a:rPr lang="en-US" dirty="0">
                <a:solidFill>
                  <a:schemeClr val="tx1"/>
                </a:solidFill>
              </a:rPr>
              <a:t>Develop an open platform that allows users to choose work opportunities based on their availability and interests, without </a:t>
            </a:r>
            <a:r>
              <a:rPr lang="en-US" dirty="0">
                <a:solidFill>
                  <a:schemeClr val="tx1"/>
                </a:solidFill>
                <a:effectLst>
                  <a:outerShdw blurRad="38100" dist="38100" dir="2700000" algn="tl">
                    <a:srgbClr val="000000">
                      <a:alpha val="43137"/>
                    </a:srgbClr>
                  </a:outerShdw>
                </a:effectLst>
              </a:rPr>
              <a:t>formal employment constraints</a:t>
            </a:r>
            <a:r>
              <a:rPr lang="en-US" dirty="0">
                <a:solidFill>
                  <a:schemeClr val="tx1"/>
                </a:solidFill>
              </a:rPr>
              <a:t>.</a:t>
            </a:r>
          </a:p>
          <a:p>
            <a:pPr marL="355600" indent="-342900" algn="just">
              <a:lnSpc>
                <a:spcPct val="150000"/>
              </a:lnSpc>
              <a:buFont typeface="Wingdings" panose="05000000000000000000" pitchFamily="2" charset="2"/>
              <a:buChar char="§"/>
              <a:tabLst>
                <a:tab pos="588645" algn="l"/>
              </a:tabLst>
            </a:pPr>
            <a:r>
              <a:rPr lang="en-US" dirty="0">
                <a:solidFill>
                  <a:schemeClr val="tx1"/>
                </a:solidFill>
              </a:rPr>
              <a:t>Implement robust security measures and reliable systems to protect user data, and maintain platform integrity</a:t>
            </a:r>
            <a:r>
              <a:rPr lang="en-US" sz="2000" dirty="0"/>
              <a:t>.</a:t>
            </a:r>
            <a:endParaRPr lang="en-US" sz="2000" dirty="0">
              <a:latin typeface="Times New Roman"/>
              <a:cs typeface="Times New Roman"/>
            </a:endParaRPr>
          </a:p>
          <a:p>
            <a:pPr marL="0" lvl="0" indent="0" algn="l" rtl="0">
              <a:lnSpc>
                <a:spcPct val="100000"/>
              </a:lnSpc>
              <a:spcBef>
                <a:spcPts val="600"/>
              </a:spcBef>
              <a:spcAft>
                <a:spcPts val="0"/>
              </a:spcAft>
              <a:buSzPts val="3000"/>
              <a:buNone/>
            </a:pPr>
            <a:endParaRPr sz="2300" dirty="0"/>
          </a:p>
        </p:txBody>
      </p:sp>
      <p:sp>
        <p:nvSpPr>
          <p:cNvPr id="94" name="Google Shape;94;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IN"/>
              <a:t>Department of Computer Science and Engineering</a:t>
            </a:r>
            <a:endParaRPr/>
          </a:p>
        </p:txBody>
      </p:sp>
      <p:sp>
        <p:nvSpPr>
          <p:cNvPr id="95" name="Google Shape;95;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
        <p:nvSpPr>
          <p:cNvPr id="96" name="Google Shape;96;p1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First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663751" y="0"/>
            <a:ext cx="8797800" cy="697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chemeClr val="dk1"/>
                </a:solidFill>
                <a:latin typeface="Times New Roman"/>
                <a:ea typeface="Times New Roman"/>
                <a:cs typeface="Times New Roman"/>
                <a:sym typeface="Times New Roman"/>
              </a:rPr>
              <a:t>Literature Survey (Page1) </a:t>
            </a:r>
            <a:endParaRPr b="1">
              <a:solidFill>
                <a:schemeClr val="dk1"/>
              </a:solidFill>
              <a:latin typeface="Times New Roman"/>
              <a:ea typeface="Times New Roman"/>
              <a:cs typeface="Times New Roman"/>
              <a:sym typeface="Times New Roman"/>
            </a:endParaRPr>
          </a:p>
        </p:txBody>
      </p:sp>
      <p:sp>
        <p:nvSpPr>
          <p:cNvPr id="103" name="Google Shape;103;p18"/>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graphicFrame>
        <p:nvGraphicFramePr>
          <p:cNvPr id="104" name="Google Shape;104;p18"/>
          <p:cNvGraphicFramePr/>
          <p:nvPr>
            <p:extLst>
              <p:ext uri="{D42A27DB-BD31-4B8C-83A1-F6EECF244321}">
                <p14:modId xmlns:p14="http://schemas.microsoft.com/office/powerpoint/2010/main" val="4231388337"/>
              </p:ext>
            </p:extLst>
          </p:nvPr>
        </p:nvGraphicFramePr>
        <p:xfrm>
          <a:off x="141413" y="697500"/>
          <a:ext cx="11996225" cy="6370260"/>
        </p:xfrm>
        <a:graphic>
          <a:graphicData uri="http://schemas.openxmlformats.org/drawingml/2006/table">
            <a:tbl>
              <a:tblPr>
                <a:noFill/>
                <a:tableStyleId>{5CDC3A49-B3B2-4F7C-8177-5D506424FE6C}</a:tableStyleId>
              </a:tblPr>
              <a:tblGrid>
                <a:gridCol w="1703025">
                  <a:extLst>
                    <a:ext uri="{9D8B030D-6E8A-4147-A177-3AD203B41FA5}">
                      <a16:colId xmlns:a16="http://schemas.microsoft.com/office/drawing/2014/main" val="20000"/>
                    </a:ext>
                  </a:extLst>
                </a:gridCol>
                <a:gridCol w="2898450">
                  <a:extLst>
                    <a:ext uri="{9D8B030D-6E8A-4147-A177-3AD203B41FA5}">
                      <a16:colId xmlns:a16="http://schemas.microsoft.com/office/drawing/2014/main" val="20001"/>
                    </a:ext>
                  </a:extLst>
                </a:gridCol>
                <a:gridCol w="1351500">
                  <a:extLst>
                    <a:ext uri="{9D8B030D-6E8A-4147-A177-3AD203B41FA5}">
                      <a16:colId xmlns:a16="http://schemas.microsoft.com/office/drawing/2014/main" val="20002"/>
                    </a:ext>
                  </a:extLst>
                </a:gridCol>
                <a:gridCol w="1257600">
                  <a:extLst>
                    <a:ext uri="{9D8B030D-6E8A-4147-A177-3AD203B41FA5}">
                      <a16:colId xmlns:a16="http://schemas.microsoft.com/office/drawing/2014/main" val="20003"/>
                    </a:ext>
                  </a:extLst>
                </a:gridCol>
                <a:gridCol w="2546825">
                  <a:extLst>
                    <a:ext uri="{9D8B030D-6E8A-4147-A177-3AD203B41FA5}">
                      <a16:colId xmlns:a16="http://schemas.microsoft.com/office/drawing/2014/main" val="20004"/>
                    </a:ext>
                  </a:extLst>
                </a:gridCol>
                <a:gridCol w="2238825">
                  <a:extLst>
                    <a:ext uri="{9D8B030D-6E8A-4147-A177-3AD203B41FA5}">
                      <a16:colId xmlns:a16="http://schemas.microsoft.com/office/drawing/2014/main" val="20005"/>
                    </a:ext>
                  </a:extLst>
                </a:gridCol>
              </a:tblGrid>
              <a:tr h="589498">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Summary</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Advantages</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Limitations</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64443">
                <a:tc>
                  <a:txBody>
                    <a:bodyPr/>
                    <a:lstStyle/>
                    <a:p>
                      <a:pPr marL="0" lvl="0" indent="0" algn="l" rtl="0">
                        <a:spcBef>
                          <a:spcPts val="0"/>
                        </a:spcBef>
                        <a:spcAft>
                          <a:spcPts val="0"/>
                        </a:spcAft>
                        <a:buNone/>
                      </a:pPr>
                      <a:r>
                        <a:rPr lang="en-IN" sz="1200" b="1" dirty="0">
                          <a:latin typeface="Times New Roman"/>
                          <a:ea typeface="Times New Roman"/>
                          <a:cs typeface="Times New Roman"/>
                          <a:sym typeface="Times New Roman"/>
                        </a:rPr>
                        <a:t>[1]"</a:t>
                      </a:r>
                      <a:r>
                        <a:rPr lang="en-US" sz="1200" b="1" dirty="0">
                          <a:latin typeface="Times New Roman"/>
                          <a:ea typeface="Times New Roman"/>
                          <a:cs typeface="Times New Roman"/>
                          <a:sym typeface="Times New Roman"/>
                        </a:rPr>
                        <a:t>A Blockchain-ML Driven Freelancing Telemedicine</a:t>
                      </a:r>
                    </a:p>
                    <a:p>
                      <a:pPr marL="0" lvl="0" indent="0" algn="l" rtl="0">
                        <a:spcBef>
                          <a:spcPts val="0"/>
                        </a:spcBef>
                        <a:spcAft>
                          <a:spcPts val="0"/>
                        </a:spcAft>
                        <a:buNone/>
                      </a:pPr>
                      <a:r>
                        <a:rPr lang="en-US" sz="1200" b="1" dirty="0">
                          <a:latin typeface="Times New Roman"/>
                          <a:ea typeface="Times New Roman"/>
                          <a:cs typeface="Times New Roman"/>
                          <a:sym typeface="Times New Roman"/>
                        </a:rPr>
                        <a:t>Platform: Bangladesh Perspective” </a:t>
                      </a:r>
                      <a:r>
                        <a:rPr lang="en-US" sz="1200" b="0" dirty="0">
                          <a:latin typeface="Times New Roman"/>
                          <a:ea typeface="Times New Roman"/>
                          <a:cs typeface="Times New Roman"/>
                          <a:sym typeface="Times New Roman"/>
                        </a:rPr>
                        <a:t>by Md. </a:t>
                      </a:r>
                      <a:r>
                        <a:rPr lang="en-US" sz="1200" b="0" dirty="0" err="1">
                          <a:latin typeface="Times New Roman"/>
                          <a:ea typeface="Times New Roman"/>
                          <a:cs typeface="Times New Roman"/>
                          <a:sym typeface="Times New Roman"/>
                        </a:rPr>
                        <a:t>Tanzid</a:t>
                      </a:r>
                      <a:r>
                        <a:rPr lang="en-US" sz="1200" b="0" dirty="0">
                          <a:latin typeface="Times New Roman"/>
                          <a:ea typeface="Times New Roman"/>
                          <a:cs typeface="Times New Roman"/>
                          <a:sym typeface="Times New Roman"/>
                        </a:rPr>
                        <a:t> Hossain </a:t>
                      </a:r>
                      <a:r>
                        <a:rPr lang="en-US" sz="1200" b="0" dirty="0" err="1">
                          <a:latin typeface="Times New Roman"/>
                          <a:ea typeface="Times New Roman"/>
                          <a:cs typeface="Times New Roman"/>
                          <a:sym typeface="Times New Roman"/>
                        </a:rPr>
                        <a:t>Faqrul</a:t>
                      </a:r>
                      <a:r>
                        <a:rPr lang="en-US" sz="1200" b="0" dirty="0">
                          <a:latin typeface="Times New Roman"/>
                          <a:ea typeface="Times New Roman"/>
                          <a:cs typeface="Times New Roman"/>
                          <a:sym typeface="Times New Roman"/>
                        </a:rPr>
                        <a:t> Hasan </a:t>
                      </a:r>
                      <a:r>
                        <a:rPr lang="en-US" sz="1200" b="0" dirty="0" err="1">
                          <a:latin typeface="Times New Roman"/>
                          <a:ea typeface="Times New Roman"/>
                          <a:cs typeface="Times New Roman"/>
                          <a:sym typeface="Times New Roman"/>
                        </a:rPr>
                        <a:t>Shaon</a:t>
                      </a:r>
                      <a:r>
                        <a:rPr lang="en-US" sz="1200" b="0" dirty="0">
                          <a:latin typeface="Times New Roman"/>
                          <a:ea typeface="Times New Roman"/>
                          <a:cs typeface="Times New Roman"/>
                          <a:sym typeface="Times New Roman"/>
                        </a:rPr>
                        <a:t> </a:t>
                      </a:r>
                      <a:r>
                        <a:rPr lang="en-US" sz="1200" b="0" dirty="0" err="1">
                          <a:latin typeface="Times New Roman"/>
                          <a:ea typeface="Times New Roman"/>
                          <a:cs typeface="Times New Roman"/>
                          <a:sym typeface="Times New Roman"/>
                        </a:rPr>
                        <a:t>Akhlaqur</a:t>
                      </a:r>
                      <a:r>
                        <a:rPr lang="en-US" sz="1200" b="0" dirty="0">
                          <a:latin typeface="Times New Roman"/>
                          <a:ea typeface="Times New Roman"/>
                          <a:cs typeface="Times New Roman"/>
                          <a:sym typeface="Times New Roman"/>
                        </a:rPr>
                        <a:t> Rahman Omi, </a:t>
                      </a:r>
                      <a:r>
                        <a:rPr lang="en-US" sz="1200" b="0" dirty="0" err="1">
                          <a:latin typeface="Times New Roman"/>
                          <a:ea typeface="Times New Roman"/>
                          <a:cs typeface="Times New Roman"/>
                          <a:sym typeface="Times New Roman"/>
                        </a:rPr>
                        <a:t>amd</a:t>
                      </a:r>
                      <a:r>
                        <a:rPr lang="en-US" sz="1200" b="0" dirty="0">
                          <a:latin typeface="Times New Roman"/>
                          <a:ea typeface="Times New Roman"/>
                          <a:cs typeface="Times New Roman"/>
                          <a:sym typeface="Times New Roman"/>
                        </a:rPr>
                        <a:t> Suman </a:t>
                      </a:r>
                      <a:r>
                        <a:rPr lang="en-US" sz="1200" b="0" dirty="0" err="1">
                          <a:latin typeface="Times New Roman"/>
                          <a:ea typeface="Times New Roman"/>
                          <a:cs typeface="Times New Roman"/>
                          <a:sym typeface="Times New Roman"/>
                        </a:rPr>
                        <a:t>Ahmmed</a:t>
                      </a:r>
                      <a:endParaRPr lang="en-US" sz="1200" b="1" dirty="0">
                        <a:latin typeface="Times New Roman"/>
                        <a:ea typeface="Times New Roman"/>
                        <a:cs typeface="Times New Roman"/>
                        <a:sym typeface="Times New Roman"/>
                      </a:endParaRPr>
                    </a:p>
                  </a:txBody>
                  <a:tcPr marL="88900" marR="88900" marT="88900" marB="889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algn="just"/>
                      <a:r>
                        <a:rPr lang="en-US" sz="1200" dirty="0"/>
                        <a:t>Proposes an innovative freelancing telemedicine platform that leverages blockchain and machine learning to address healthcare delivery challenges in Bangladesh. The platform enables BM&amp;DC-verified doctors to manage private online clinics, with gig functionality informed by surveys and analysis of existing tools. Blockchain ensures secure data sharing, while machine learning enhances the doctor-patient experience. The platform aims to revolutionize telemedicine by improving accessibility and communication.</a:t>
                      </a:r>
                    </a:p>
                  </a:txBody>
                  <a:tcPr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b="0" i="0" u="none" strike="noStrike" cap="none" baseline="0" dirty="0">
                          <a:solidFill>
                            <a:srgbClr val="000000"/>
                          </a:solidFill>
                          <a:latin typeface="Arial"/>
                          <a:ea typeface="Arial"/>
                          <a:cs typeface="Arial"/>
                          <a:sym typeface="Arial"/>
                        </a:rPr>
                        <a:t>2023 International Conference on Information and Communication Technology for Sustainable Development DOI: 10.1109/ICICT4SD59951.2023.10303356</a:t>
                      </a:r>
                      <a:endParaRPr sz="1100" dirty="0">
                        <a:latin typeface="Times New Roman"/>
                        <a:ea typeface="Times New Roman"/>
                        <a:cs typeface="Times New Roman"/>
                        <a:sym typeface="Times New Roman"/>
                      </a:endParaRPr>
                    </a:p>
                  </a:txBody>
                  <a:tcPr marL="88900" marR="88900" marT="88900" marB="889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dirty="0"/>
                        <a:t>Integration of blockchain and machine learning in telemedicine</a:t>
                      </a:r>
                      <a:endParaRPr sz="1200" dirty="0">
                        <a:latin typeface="Times New Roman"/>
                        <a:ea typeface="Times New Roman"/>
                        <a:cs typeface="Times New Roman"/>
                        <a:sym typeface="Times New Roman"/>
                      </a:endParaRPr>
                    </a:p>
                  </a:txBody>
                  <a:tcPr marL="88900" marR="88900" marT="88900" marB="889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algn="just"/>
                      <a:r>
                        <a:rPr lang="en-US" sz="1200" dirty="0"/>
                        <a:t>Improves accessibility to telemedicine services. </a:t>
                      </a:r>
                      <a:br>
                        <a:rPr lang="en-US" sz="1200" dirty="0"/>
                      </a:br>
                      <a:r>
                        <a:rPr lang="en-US" sz="1200" dirty="0"/>
                        <a:t>-Ensures secure data sharing through blockchain technology. </a:t>
                      </a:r>
                      <a:br>
                        <a:rPr lang="en-US" sz="1200" dirty="0"/>
                      </a:br>
                      <a:r>
                        <a:rPr lang="en-US" sz="1200" dirty="0"/>
                        <a:t>-Facilitates seamless doctor-patient communication. </a:t>
                      </a:r>
                      <a:br>
                        <a:rPr lang="en-US" sz="1200" dirty="0"/>
                      </a:br>
                      <a:r>
                        <a:rPr lang="en-US" sz="1200" dirty="0"/>
                        <a:t>-Provides real-time doctor recommendations based on patient medical history. </a:t>
                      </a:r>
                      <a:br>
                        <a:rPr lang="en-US" sz="1200" dirty="0"/>
                      </a:br>
                      <a:r>
                        <a:rPr lang="en-US" sz="1200" dirty="0"/>
                        <a:t>- Offers 24/7 live chat support via WhatsApp.</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t>-The effectiveness of machine learning recommendations may vary depending on the quality of patient data. </a:t>
                      </a:r>
                      <a:br>
                        <a:rPr lang="en-US" sz="1200" dirty="0"/>
                      </a:br>
                      <a:r>
                        <a:rPr lang="en-US" sz="1200" dirty="0"/>
                        <a:t>-Potential challenges in scaling the platform due to the complexity of blockchain technology.</a:t>
                      </a:r>
                      <a:endParaRPr sz="1200" dirty="0">
                        <a:latin typeface="Times New Roman"/>
                        <a:ea typeface="Times New Roman"/>
                        <a:cs typeface="Times New Roman"/>
                        <a:sym typeface="Times New Roman"/>
                      </a:endParaRPr>
                    </a:p>
                  </a:txBody>
                  <a:tcPr marL="91425" marR="91425" marT="91425" marB="91425">
                    <a:lnL w="12700"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60013">
                <a:tc>
                  <a:txBody>
                    <a:bodyPr/>
                    <a:lstStyle/>
                    <a:p>
                      <a:pPr marL="0" lvl="0" indent="0" algn="l" rtl="0">
                        <a:spcBef>
                          <a:spcPts val="0"/>
                        </a:spcBef>
                        <a:spcAft>
                          <a:spcPts val="0"/>
                        </a:spcAft>
                        <a:buNone/>
                      </a:pPr>
                      <a:r>
                        <a:rPr lang="en-IN" sz="1200" b="1" dirty="0">
                          <a:latin typeface="Times New Roman"/>
                          <a:ea typeface="Times New Roman"/>
                          <a:cs typeface="Times New Roman"/>
                          <a:sym typeface="Times New Roman"/>
                        </a:rPr>
                        <a:t>[2]”A Collaborative Filter Recommendation Method Combining Approximation Algorithm” </a:t>
                      </a:r>
                      <a:r>
                        <a:rPr lang="en-IN" sz="1200" b="0" dirty="0">
                          <a:latin typeface="Times New Roman"/>
                          <a:ea typeface="Times New Roman"/>
                          <a:cs typeface="Times New Roman"/>
                          <a:sym typeface="Times New Roman"/>
                        </a:rPr>
                        <a:t>by Yang Zhang, Chao Wang, Chen Yang, and </a:t>
                      </a:r>
                      <a:r>
                        <a:rPr lang="en-IN" sz="1200" b="0" dirty="0" err="1">
                          <a:latin typeface="Times New Roman"/>
                          <a:ea typeface="Times New Roman"/>
                          <a:cs typeface="Times New Roman"/>
                          <a:sym typeface="Times New Roman"/>
                        </a:rPr>
                        <a:t>Rujie</a:t>
                      </a:r>
                      <a:r>
                        <a:rPr lang="en-IN" sz="1200" b="0" dirty="0">
                          <a:latin typeface="Times New Roman"/>
                          <a:ea typeface="Times New Roman"/>
                          <a:cs typeface="Times New Roman"/>
                          <a:sym typeface="Times New Roman"/>
                        </a:rPr>
                        <a:t> Chen</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t>Proposes an improved collaborative filtering (CF) recommendation system. The authors treat the recommendation problem as an approximation problem and use a greedy strategy to optimize it. By enhancing the similarity function of the CF algorithm and addressing the cold start problem, the method improves both the accuracy and efficiency of the recommendation system. The improvements are validated using the Netflix dataset, showing that the proposed approach outperforms traditional CF methods</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lgn="ctr">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t>2022 International Conference on Computing, Communication, Perception, and Quantum Technology (CCPQT)</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IN" sz="1200" dirty="0">
                          <a:latin typeface="Times New Roman"/>
                          <a:ea typeface="Times New Roman"/>
                          <a:cs typeface="Times New Roman"/>
                          <a:sym typeface="Times New Roman"/>
                        </a:rPr>
                        <a:t>Collaborative filtering and approximation algorithm</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b="0" dirty="0"/>
                        <a:t>Addressing Cold Start Problem</a:t>
                      </a:r>
                      <a:r>
                        <a:rPr lang="en-US" sz="1200" dirty="0"/>
                        <a:t>: The use of user attributes helps in overcoming the cold start issue, making recommendations more robust for new users.</a:t>
                      </a:r>
                    </a:p>
                    <a:p>
                      <a:pPr marL="0" lvl="0" indent="0" algn="just" rtl="0">
                        <a:spcBef>
                          <a:spcPts val="0"/>
                        </a:spcBef>
                        <a:spcAft>
                          <a:spcPts val="0"/>
                        </a:spcAft>
                        <a:buClr>
                          <a:schemeClr val="dk1"/>
                        </a:buClr>
                        <a:buSzPts val="1100"/>
                        <a:buFont typeface="Arial"/>
                        <a:buNone/>
                      </a:pPr>
                      <a:r>
                        <a:rPr lang="en-US" sz="1200" b="0" dirty="0"/>
                        <a:t>Increased Accuracy</a:t>
                      </a:r>
                      <a:r>
                        <a:rPr lang="en-US" sz="1200" dirty="0"/>
                        <a:t>: The proposed method improves recommendation accuracy, as demonstrated by experiments using the Netflix dataset.</a:t>
                      </a:r>
                    </a:p>
                    <a:p>
                      <a:pPr marL="0" lvl="0" indent="0" algn="just" rtl="0">
                        <a:spcBef>
                          <a:spcPts val="0"/>
                        </a:spcBef>
                        <a:spcAft>
                          <a:spcPts val="0"/>
                        </a:spcAft>
                        <a:buClr>
                          <a:schemeClr val="dk1"/>
                        </a:buClr>
                        <a:buSzPts val="1100"/>
                        <a:buFont typeface="Arial"/>
                        <a:buNone/>
                      </a:pPr>
                      <a:r>
                        <a:rPr lang="en-US" sz="1200" b="0" dirty="0"/>
                        <a:t>Improved Efficiency: </a:t>
                      </a:r>
                      <a:r>
                        <a:rPr lang="en-US" sz="1200" dirty="0"/>
                        <a:t>By using a greedy strategy and the most similar user, the computational complexity is reduced from O(</a:t>
                      </a:r>
                      <a:r>
                        <a:rPr lang="en-US" sz="1200" dirty="0" err="1"/>
                        <a:t>nlog</a:t>
                      </a:r>
                      <a:r>
                        <a:rPr lang="en-US" sz="1200" dirty="0"/>
                        <a:t>(n)) to O(n), saving time.</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lgn="ctr">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r>
                        <a:rPr lang="en-US" sz="1200" b="0" dirty="0"/>
                        <a:t>Greedy Strategy</a:t>
                      </a:r>
                      <a:r>
                        <a:rPr lang="en-US" sz="1200" dirty="0"/>
                        <a:t>: While the greedy approach simplifies calculations, it may not always find the global optimum, potentially limiting the recommendation quality in complex datasets.</a:t>
                      </a:r>
                    </a:p>
                    <a:p>
                      <a:r>
                        <a:rPr lang="en-US" sz="1200" b="0" dirty="0"/>
                        <a:t>Dependence on User Attributes</a:t>
                      </a:r>
                      <a:r>
                        <a:rPr lang="en-US" sz="1200" dirty="0"/>
                        <a:t>: The method's reliance on user attributes to solve the cold start problem may not be effective in situations where attribute data is incomplete or unavailable.</a:t>
                      </a:r>
                    </a:p>
                    <a:p>
                      <a:r>
                        <a:rPr lang="en-US" sz="1200" dirty="0"/>
                        <a:t>4o</a:t>
                      </a:r>
                    </a:p>
                    <a:p>
                      <a:pPr marL="0" lvl="0" indent="0" algn="l" rtl="0">
                        <a:spcBef>
                          <a:spcPts val="0"/>
                        </a:spcBef>
                        <a:spcAft>
                          <a:spcPts val="0"/>
                        </a:spcAft>
                        <a:buNone/>
                      </a:pPr>
                      <a:endParaRPr sz="1200" dirty="0">
                        <a:latin typeface="Times New Roman"/>
                        <a:ea typeface="Times New Roman"/>
                        <a:cs typeface="Times New Roman"/>
                        <a:sym typeface="Times New Roman"/>
                      </a:endParaRPr>
                    </a:p>
                  </a:txBody>
                  <a:tcPr marL="91425" marR="91425" marT="91425" marB="91425">
                    <a:lnL w="1270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62008" y="-180099"/>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chemeClr val="dk1"/>
                </a:solidFill>
                <a:latin typeface="Times New Roman"/>
                <a:ea typeface="Times New Roman"/>
                <a:cs typeface="Times New Roman"/>
                <a:sym typeface="Times New Roman"/>
              </a:rPr>
              <a:t>Literature Survey (Page2) </a:t>
            </a:r>
            <a:endParaRPr b="1">
              <a:solidFill>
                <a:schemeClr val="dk1"/>
              </a:solidFill>
              <a:latin typeface="Times New Roman"/>
              <a:ea typeface="Times New Roman"/>
              <a:cs typeface="Times New Roman"/>
              <a:sym typeface="Times New Roman"/>
            </a:endParaRPr>
          </a:p>
        </p:txBody>
      </p:sp>
      <p:sp>
        <p:nvSpPr>
          <p:cNvPr id="111" name="Google Shape;111;p19"/>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graphicFrame>
        <p:nvGraphicFramePr>
          <p:cNvPr id="112" name="Google Shape;112;p19"/>
          <p:cNvGraphicFramePr/>
          <p:nvPr>
            <p:extLst>
              <p:ext uri="{D42A27DB-BD31-4B8C-83A1-F6EECF244321}">
                <p14:modId xmlns:p14="http://schemas.microsoft.com/office/powerpoint/2010/main" val="3246131488"/>
              </p:ext>
            </p:extLst>
          </p:nvPr>
        </p:nvGraphicFramePr>
        <p:xfrm>
          <a:off x="97875" y="1103450"/>
          <a:ext cx="11996225" cy="5558400"/>
        </p:xfrm>
        <a:graphic>
          <a:graphicData uri="http://schemas.openxmlformats.org/drawingml/2006/table">
            <a:tbl>
              <a:tblPr>
                <a:noFill/>
                <a:tableStyleId>{5CDC3A49-B3B2-4F7C-8177-5D506424FE6C}</a:tableStyleId>
              </a:tblPr>
              <a:tblGrid>
                <a:gridCol w="1273175">
                  <a:extLst>
                    <a:ext uri="{9D8B030D-6E8A-4147-A177-3AD203B41FA5}">
                      <a16:colId xmlns:a16="http://schemas.microsoft.com/office/drawing/2014/main" val="20000"/>
                    </a:ext>
                  </a:extLst>
                </a:gridCol>
                <a:gridCol w="3125525">
                  <a:extLst>
                    <a:ext uri="{9D8B030D-6E8A-4147-A177-3AD203B41FA5}">
                      <a16:colId xmlns:a16="http://schemas.microsoft.com/office/drawing/2014/main" val="20001"/>
                    </a:ext>
                  </a:extLst>
                </a:gridCol>
                <a:gridCol w="1088700">
                  <a:extLst>
                    <a:ext uri="{9D8B030D-6E8A-4147-A177-3AD203B41FA5}">
                      <a16:colId xmlns:a16="http://schemas.microsoft.com/office/drawing/2014/main" val="20002"/>
                    </a:ext>
                  </a:extLst>
                </a:gridCol>
                <a:gridCol w="1109500">
                  <a:extLst>
                    <a:ext uri="{9D8B030D-6E8A-4147-A177-3AD203B41FA5}">
                      <a16:colId xmlns:a16="http://schemas.microsoft.com/office/drawing/2014/main" val="20003"/>
                    </a:ext>
                  </a:extLst>
                </a:gridCol>
                <a:gridCol w="3628275">
                  <a:extLst>
                    <a:ext uri="{9D8B030D-6E8A-4147-A177-3AD203B41FA5}">
                      <a16:colId xmlns:a16="http://schemas.microsoft.com/office/drawing/2014/main" val="20004"/>
                    </a:ext>
                  </a:extLst>
                </a:gridCol>
                <a:gridCol w="1771050">
                  <a:extLst>
                    <a:ext uri="{9D8B030D-6E8A-4147-A177-3AD203B41FA5}">
                      <a16:colId xmlns:a16="http://schemas.microsoft.com/office/drawing/2014/main" val="20005"/>
                    </a:ext>
                  </a:extLst>
                </a:gridCol>
              </a:tblGrid>
              <a:tr h="935600">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Summary</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72240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[3]</a:t>
                      </a:r>
                      <a:r>
                        <a:rPr lang="en-US" sz="1000" dirty="0"/>
                        <a:t> “</a:t>
                      </a:r>
                      <a:r>
                        <a:rPr lang="en-US" sz="1000" b="1" dirty="0"/>
                        <a:t>A Survey of Collaborative Filtering-Based Recommender Systems: From Traditional Methods to Hybrid Methods Based on Social Networks” </a:t>
                      </a:r>
                      <a:r>
                        <a:rPr lang="en-US" sz="1000" b="0" dirty="0"/>
                        <a:t>by </a:t>
                      </a:r>
                      <a:r>
                        <a:rPr lang="en-US" sz="1000" dirty="0"/>
                        <a:t>Rui </a:t>
                      </a:r>
                      <a:r>
                        <a:rPr lang="en-US" sz="1000" dirty="0" err="1"/>
                        <a:t>ChenQingy</a:t>
                      </a:r>
                      <a:r>
                        <a:rPr lang="en-US" sz="1000" dirty="0"/>
                        <a:t>, </a:t>
                      </a:r>
                      <a:r>
                        <a:rPr lang="en-US" sz="1000" dirty="0" err="1"/>
                        <a:t>HuaYan-Shuo</a:t>
                      </a:r>
                      <a:r>
                        <a:rPr lang="en-US" sz="1000" dirty="0"/>
                        <a:t>, </a:t>
                      </a:r>
                      <a:r>
                        <a:rPr lang="en-US" sz="1000" dirty="0" err="1"/>
                        <a:t>ChangBo</a:t>
                      </a:r>
                      <a:r>
                        <a:rPr lang="en-US" sz="1000" dirty="0"/>
                        <a:t> </a:t>
                      </a:r>
                      <a:r>
                        <a:rPr lang="en-US" sz="1000" dirty="0" err="1"/>
                        <a:t>WangLei</a:t>
                      </a:r>
                      <a:r>
                        <a:rPr lang="en-US" sz="1000" dirty="0"/>
                        <a:t>, and </a:t>
                      </a:r>
                      <a:r>
                        <a:rPr lang="en-US" sz="1000" dirty="0" err="1"/>
                        <a:t>ZhangXiangjie</a:t>
                      </a:r>
                      <a:r>
                        <a:rPr lang="en-US" sz="1000" dirty="0"/>
                        <a:t> Kong</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tx1"/>
                          </a:solidFill>
                          <a:latin typeface="+mj-lt"/>
                          <a:ea typeface="Times New Roman"/>
                          <a:cs typeface="Times New Roman"/>
                          <a:sym typeface="Times New Roman"/>
                        </a:rPr>
                        <a:t>The introduction highlights the growing challenge of "information overload" in the era of big data and the critical role of recommender systems (RS) in filtering information. Collaborative Filtering (CF) is a widely adopted technique in RS, successfully applied in e-commerce and social networks. However, traditional CF methods face limitations like data sparsity, cold start issues, and scalability challenges. To overcome these, hybrid CF approaches incorporating context information such as social networks and trust relationships have emerged. This paper reviews traditional and hybrid CF-based systems, analyzing their techniques and proposing future research directions to enhance RS performance and accuracy.</a:t>
                      </a:r>
                      <a:endParaRPr sz="1000" dirty="0">
                        <a:solidFill>
                          <a:schemeClr val="tx1"/>
                        </a:solidFill>
                        <a:latin typeface="+mj-lt"/>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IEEE Access</a:t>
                      </a:r>
                    </a:p>
                    <a:p>
                      <a:pPr marL="0" lvl="0" indent="0" algn="l" rtl="0">
                        <a:spcBef>
                          <a:spcPts val="0"/>
                        </a:spcBef>
                        <a:spcAft>
                          <a:spcPts val="0"/>
                        </a:spcAft>
                        <a:buNone/>
                      </a:pPr>
                      <a:r>
                        <a:rPr lang="en-US" sz="1000" dirty="0"/>
                        <a:t>Published: October 24, 2018</a:t>
                      </a:r>
                      <a:br>
                        <a:rPr lang="en-US" sz="1000" dirty="0"/>
                      </a:br>
                      <a:r>
                        <a:rPr lang="en-US" sz="1000" dirty="0"/>
                        <a:t>DOI: 10.1109/ACCESS.2018.2877208</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Memory-Based CF</a:t>
                      </a:r>
                    </a:p>
                    <a:p>
                      <a:pPr marL="0" lvl="0" indent="0" algn="l" rtl="0">
                        <a:spcBef>
                          <a:spcPts val="0"/>
                        </a:spcBef>
                        <a:spcAft>
                          <a:spcPts val="0"/>
                        </a:spcAft>
                        <a:buNone/>
                      </a:pPr>
                      <a:r>
                        <a:rPr lang="en-US" sz="1000" dirty="0"/>
                        <a:t>Hybrid Methods</a:t>
                      </a:r>
                    </a:p>
                    <a:p>
                      <a:pPr marL="0" lvl="0" indent="0" algn="l" rtl="0">
                        <a:spcBef>
                          <a:spcPts val="0"/>
                        </a:spcBef>
                        <a:spcAft>
                          <a:spcPts val="0"/>
                        </a:spcAft>
                        <a:buNone/>
                      </a:pPr>
                      <a:r>
                        <a:rPr lang="en-US" sz="1000" dirty="0"/>
                        <a:t>Evaluation Metrics</a:t>
                      </a:r>
                    </a:p>
                    <a:p>
                      <a:pPr marL="0" lvl="0" indent="0" algn="l" rtl="0">
                        <a:spcBef>
                          <a:spcPts val="0"/>
                        </a:spcBef>
                        <a:spcAft>
                          <a:spcPts val="0"/>
                        </a:spcAft>
                        <a:buNone/>
                      </a:pP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Improvement in accuracy</a:t>
                      </a:r>
                      <a:r>
                        <a:rPr lang="en-US" sz="1000" dirty="0"/>
                        <a:t>: Hybrid methods incorporating social networks can address issues of data sparsity and cold start by integrating trust relationships and additional contextual information.</a:t>
                      </a:r>
                    </a:p>
                    <a:p>
                      <a:pPr marL="0" lvl="0" indent="0" algn="just" rtl="0">
                        <a:spcBef>
                          <a:spcPts val="0"/>
                        </a:spcBef>
                        <a:spcAft>
                          <a:spcPts val="0"/>
                        </a:spcAft>
                        <a:buNone/>
                      </a:pPr>
                      <a:r>
                        <a:rPr lang="en-US" sz="1000" b="1" dirty="0"/>
                        <a:t>Scalability</a:t>
                      </a:r>
                      <a:r>
                        <a:rPr lang="en-US" sz="1000" dirty="0"/>
                        <a:t>: Model-based methods allow for faster online predictions by training models offline, improving the scalability of recommender systems.</a:t>
                      </a:r>
                    </a:p>
                    <a:p>
                      <a:pPr marL="0" lvl="0" indent="0" algn="just" rtl="0">
                        <a:spcBef>
                          <a:spcPts val="0"/>
                        </a:spcBef>
                        <a:spcAft>
                          <a:spcPts val="0"/>
                        </a:spcAft>
                        <a:buNone/>
                      </a:pPr>
                      <a:r>
                        <a:rPr lang="en-US" sz="1000" b="1" dirty="0"/>
                        <a:t>Diversity and novelty</a:t>
                      </a:r>
                      <a:r>
                        <a:rPr lang="en-US" sz="1000" dirty="0"/>
                        <a:t>: These methods offer improved diversity in recommendations, helping users discover less popular but relevant items.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Data Sparsity</a:t>
                      </a:r>
                      <a:r>
                        <a:rPr lang="en-US" sz="1000" dirty="0"/>
                        <a:t>: Despite advancements, data sparsity remains a challenge, especially in memory-based methods where similarity measures suffer due to the lack of sufficient ratings.</a:t>
                      </a:r>
                    </a:p>
                    <a:p>
                      <a:pPr marL="0" lvl="0" indent="0" algn="just" rtl="0">
                        <a:spcBef>
                          <a:spcPts val="0"/>
                        </a:spcBef>
                        <a:spcAft>
                          <a:spcPts val="0"/>
                        </a:spcAft>
                        <a:buNone/>
                      </a:pPr>
                      <a:r>
                        <a:rPr lang="en-US" sz="1000" b="1" dirty="0"/>
                        <a:t>Cold Start</a:t>
                      </a:r>
                      <a:r>
                        <a:rPr lang="en-US" sz="1000" dirty="0"/>
                        <a:t>: New users and items still face challenges, though hybrid methods that incorporate social and trust data mitigate this to an extent.</a:t>
                      </a: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0165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[4]“</a:t>
                      </a:r>
                      <a:r>
                        <a:rPr lang="en-US" sz="1000" b="1" dirty="0"/>
                        <a:t>Alleviating Item-Side Cold-Start Problems in Recommender Systems Using Weak Supervision” </a:t>
                      </a:r>
                      <a:r>
                        <a:rPr lang="en-US" sz="1000" b="0" dirty="0"/>
                        <a:t>by </a:t>
                      </a:r>
                      <a:r>
                        <a:rPr lang="en-US" sz="1000" dirty="0"/>
                        <a:t>Sang-Min, </a:t>
                      </a:r>
                      <a:r>
                        <a:rPr lang="en-US" sz="1000" dirty="0" err="1"/>
                        <a:t>ChoiKiyoung</a:t>
                      </a:r>
                      <a:r>
                        <a:rPr lang="en-US" sz="1000" dirty="0"/>
                        <a:t>, </a:t>
                      </a:r>
                      <a:r>
                        <a:rPr lang="en-US" sz="1000" dirty="0" err="1"/>
                        <a:t>JangTae</a:t>
                      </a:r>
                      <a:r>
                        <a:rPr lang="en-US" sz="1000" dirty="0"/>
                        <a:t>-Dong, </a:t>
                      </a:r>
                      <a:r>
                        <a:rPr lang="en-US" sz="1000" dirty="0" err="1"/>
                        <a:t>LeeAbdallah</a:t>
                      </a:r>
                      <a:r>
                        <a:rPr lang="en-US" sz="1000" dirty="0"/>
                        <a:t> , and </a:t>
                      </a:r>
                      <a:r>
                        <a:rPr lang="en-US" sz="1000" dirty="0" err="1"/>
                        <a:t>KhreishahWonjong</a:t>
                      </a:r>
                      <a:r>
                        <a:rPr lang="en-US" sz="1000" dirty="0"/>
                        <a:t> Noh</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000" dirty="0">
                          <a:latin typeface="+mn-lt"/>
                          <a:ea typeface="Times New Roman"/>
                          <a:cs typeface="Times New Roman"/>
                          <a:sym typeface="Times New Roman"/>
                        </a:rPr>
                        <a:t>Addresses the problem of scheduling arrival air traffic in the vicinity of large airports. The problem is formulated as a single machine scheduling problem where each aircraft is assigned a starting time, subject to the constraint that each aircraft must traverse an integer number of holding loops before landing. The goal is to find a schedule that minimizes the sum of the starting times of all aircraft (or the </a:t>
                      </a:r>
                      <a:r>
                        <a:rPr lang="en-IN" sz="1000" dirty="0" err="1">
                          <a:latin typeface="+mn-lt"/>
                          <a:ea typeface="Times New Roman"/>
                          <a:cs typeface="Times New Roman"/>
                          <a:sym typeface="Times New Roman"/>
                        </a:rPr>
                        <a:t>makespan</a:t>
                      </a:r>
                      <a:r>
                        <a:rPr lang="en-IN" sz="1000" dirty="0">
                          <a:latin typeface="+mn-lt"/>
                          <a:ea typeface="Times New Roman"/>
                          <a:cs typeface="Times New Roman"/>
                          <a:sym typeface="Times New Roman"/>
                        </a:rPr>
                        <a:t>, which is the time at which all aircraft have landed).</a:t>
                      </a:r>
                      <a:endParaRPr sz="1000" dirty="0">
                        <a:latin typeface="+mn-lt"/>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IEEE Access</a:t>
                      </a:r>
                    </a:p>
                    <a:p>
                      <a:pPr marL="0" lvl="0" indent="0" algn="l" rtl="0">
                        <a:spcBef>
                          <a:spcPts val="0"/>
                        </a:spcBef>
                        <a:spcAft>
                          <a:spcPts val="0"/>
                        </a:spcAft>
                        <a:buNone/>
                      </a:pPr>
                      <a:r>
                        <a:rPr lang="en-US" sz="1000" dirty="0"/>
                        <a:t>DOI: 10.1109/ACCESS.2020.3019464</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Weak Supervision and Content-Based Filtering</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Improved Accuracy</a:t>
                      </a:r>
                      <a:r>
                        <a:rPr lang="en-US" sz="1000" dirty="0"/>
                        <a:t>: The proposed weak supervision-based approach outperforms CF and NCF models, with 21% and 38% better accuracy, respectively.</a:t>
                      </a:r>
                    </a:p>
                    <a:p>
                      <a:pPr marL="0" lvl="0" indent="0" algn="just" rtl="0">
                        <a:spcBef>
                          <a:spcPts val="0"/>
                        </a:spcBef>
                        <a:spcAft>
                          <a:spcPts val="0"/>
                        </a:spcAft>
                        <a:buNone/>
                      </a:pPr>
                      <a:r>
                        <a:rPr lang="en-US" sz="1000" b="1" dirty="0"/>
                        <a:t>Cold-Start Resolution</a:t>
                      </a:r>
                      <a:r>
                        <a:rPr lang="en-US" sz="1000" dirty="0"/>
                        <a:t>: Effectively addresses item-side cold-start problems by using content-based filtering and representative user preferences.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Limited Data Features</a:t>
                      </a:r>
                      <a:r>
                        <a:rPr lang="en-US" sz="1000" dirty="0"/>
                        <a:t>: The approach relies heavily on item features like genres, which might not generalize well to domains where such detailed features are unavailable</a:t>
                      </a:r>
                    </a:p>
                    <a:p>
                      <a:pPr marL="0" lvl="0" indent="0" algn="just" rtl="0">
                        <a:spcBef>
                          <a:spcPts val="0"/>
                        </a:spcBef>
                        <a:spcAft>
                          <a:spcPts val="0"/>
                        </a:spcAft>
                        <a:buNone/>
                      </a:pPr>
                      <a:r>
                        <a:rPr lang="en-US" sz="1000" dirty="0"/>
                        <a:t>.</a:t>
                      </a:r>
                      <a:r>
                        <a:rPr lang="en-US" sz="1000" b="1" dirty="0"/>
                        <a:t>Scalability</a:t>
                      </a:r>
                      <a:r>
                        <a:rPr lang="en-US" sz="1000" dirty="0"/>
                        <a:t>: While effective, the method might face scalability issues when dealing with a large number of items or complex feature spaces.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762008" y="-526474"/>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chemeClr val="dk1"/>
                </a:solidFill>
                <a:latin typeface="Times New Roman"/>
                <a:ea typeface="Times New Roman"/>
                <a:cs typeface="Times New Roman"/>
                <a:sym typeface="Times New Roman"/>
              </a:rPr>
              <a:t>Literature Survey (Page3) </a:t>
            </a:r>
            <a:endParaRPr b="1">
              <a:solidFill>
                <a:schemeClr val="dk1"/>
              </a:solidFill>
              <a:latin typeface="Times New Roman"/>
              <a:ea typeface="Times New Roman"/>
              <a:cs typeface="Times New Roman"/>
              <a:sym typeface="Times New Roman"/>
            </a:endParaRPr>
          </a:p>
        </p:txBody>
      </p:sp>
      <p:sp>
        <p:nvSpPr>
          <p:cNvPr id="119" name="Google Shape;119;p20"/>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graphicFrame>
        <p:nvGraphicFramePr>
          <p:cNvPr id="120" name="Google Shape;120;p20"/>
          <p:cNvGraphicFramePr/>
          <p:nvPr>
            <p:extLst>
              <p:ext uri="{D42A27DB-BD31-4B8C-83A1-F6EECF244321}">
                <p14:modId xmlns:p14="http://schemas.microsoft.com/office/powerpoint/2010/main" val="3964822891"/>
              </p:ext>
            </p:extLst>
          </p:nvPr>
        </p:nvGraphicFramePr>
        <p:xfrm>
          <a:off x="97875" y="689425"/>
          <a:ext cx="11996225" cy="5979475"/>
        </p:xfrm>
        <a:graphic>
          <a:graphicData uri="http://schemas.openxmlformats.org/drawingml/2006/table">
            <a:tbl>
              <a:tblPr>
                <a:noFill/>
                <a:tableStyleId>{5CDC3A49-B3B2-4F7C-8177-5D506424FE6C}</a:tableStyleId>
              </a:tblPr>
              <a:tblGrid>
                <a:gridCol w="2145650">
                  <a:extLst>
                    <a:ext uri="{9D8B030D-6E8A-4147-A177-3AD203B41FA5}">
                      <a16:colId xmlns:a16="http://schemas.microsoft.com/office/drawing/2014/main" val="20000"/>
                    </a:ext>
                  </a:extLst>
                </a:gridCol>
                <a:gridCol w="2560400">
                  <a:extLst>
                    <a:ext uri="{9D8B030D-6E8A-4147-A177-3AD203B41FA5}">
                      <a16:colId xmlns:a16="http://schemas.microsoft.com/office/drawing/2014/main" val="20001"/>
                    </a:ext>
                  </a:extLst>
                </a:gridCol>
                <a:gridCol w="1085900">
                  <a:extLst>
                    <a:ext uri="{9D8B030D-6E8A-4147-A177-3AD203B41FA5}">
                      <a16:colId xmlns:a16="http://schemas.microsoft.com/office/drawing/2014/main" val="20002"/>
                    </a:ext>
                  </a:extLst>
                </a:gridCol>
                <a:gridCol w="2226750">
                  <a:extLst>
                    <a:ext uri="{9D8B030D-6E8A-4147-A177-3AD203B41FA5}">
                      <a16:colId xmlns:a16="http://schemas.microsoft.com/office/drawing/2014/main" val="20003"/>
                    </a:ext>
                  </a:extLst>
                </a:gridCol>
                <a:gridCol w="1940775">
                  <a:extLst>
                    <a:ext uri="{9D8B030D-6E8A-4147-A177-3AD203B41FA5}">
                      <a16:colId xmlns:a16="http://schemas.microsoft.com/office/drawing/2014/main" val="20004"/>
                    </a:ext>
                  </a:extLst>
                </a:gridCol>
                <a:gridCol w="2036750">
                  <a:extLst>
                    <a:ext uri="{9D8B030D-6E8A-4147-A177-3AD203B41FA5}">
                      <a16:colId xmlns:a16="http://schemas.microsoft.com/office/drawing/2014/main" val="20005"/>
                    </a:ext>
                  </a:extLst>
                </a:gridCol>
              </a:tblGrid>
              <a:tr h="899475">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Summary</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92575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[5]</a:t>
                      </a:r>
                      <a:r>
                        <a:rPr lang="en-US" sz="1000" b="1" dirty="0"/>
                        <a:t>"An Overview of Autonomous Connection Establishment Methods in Peer-to-Peer Deep Learning“ </a:t>
                      </a:r>
                      <a:r>
                        <a:rPr lang="en-US" sz="1000" b="0" dirty="0"/>
                        <a:t>by </a:t>
                      </a:r>
                      <a:r>
                        <a:rPr lang="en-US" sz="1000" dirty="0"/>
                        <a:t>Robert </a:t>
                      </a:r>
                      <a:r>
                        <a:rPr lang="en-US" sz="1000" dirty="0" err="1"/>
                        <a:t>Šajina</a:t>
                      </a:r>
                      <a:r>
                        <a:rPr lang="en-US" sz="1000" dirty="0"/>
                        <a:t>, Nikola </a:t>
                      </a:r>
                      <a:r>
                        <a:rPr lang="en-US" sz="1000" dirty="0" err="1"/>
                        <a:t>Tanković</a:t>
                      </a:r>
                      <a:r>
                        <a:rPr lang="en-US" sz="1000" dirty="0"/>
                        <a:t> and Ivo </a:t>
                      </a:r>
                      <a:r>
                        <a:rPr lang="en-US" sz="1000" dirty="0" err="1"/>
                        <a:t>Ipšić</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This paper explores methods for improving communication efficiency in peer-to-peer deep learning, specifically in non-identically distributed (non-IID) data environments. Traditional peer connections in these networks are randomly assigned, but recent advances allow for autonomous, personalized connections based on data </a:t>
                      </a:r>
                      <a:r>
                        <a:rPr lang="en-US" sz="1000" dirty="0" err="1"/>
                        <a:t>similarityIt</a:t>
                      </a:r>
                      <a:r>
                        <a:rPr lang="en-US" sz="1000" dirty="0"/>
                        <a:t> highlights the potential for these methods to enhance learning accuracy, communication efficiency, and resist centralization. The results establish </a:t>
                      </a:r>
                      <a:r>
                        <a:rPr lang="en-US" sz="1000" dirty="0" err="1"/>
                        <a:t>PANMGrad</a:t>
                      </a:r>
                      <a:r>
                        <a:rPr lang="en-US" sz="1000" dirty="0"/>
                        <a:t> and </a:t>
                      </a:r>
                      <a:r>
                        <a:rPr lang="en-US" sz="1000" dirty="0" err="1"/>
                        <a:t>PANMLoss</a:t>
                      </a:r>
                      <a:r>
                        <a:rPr lang="en-US" sz="1000" dirty="0"/>
                        <a:t> as the most effective methods for decentralized learning.</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IEEE Access, August 2024</a:t>
                      </a:r>
                      <a:br>
                        <a:rPr lang="en-US" sz="1000" dirty="0"/>
                      </a:br>
                      <a:r>
                        <a:rPr lang="en-US" sz="1000" dirty="0"/>
                        <a:t>DOI: 10.1109/ACCESS.2024.3442014</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peer-to-peer decentralized learning</a:t>
                      </a:r>
                    </a:p>
                    <a:p>
                      <a:pPr marL="0" lvl="0" indent="0" algn="l" rtl="0">
                        <a:spcBef>
                          <a:spcPts val="0"/>
                        </a:spcBef>
                        <a:spcAft>
                          <a:spcPts val="0"/>
                        </a:spcAft>
                        <a:buNone/>
                      </a:pPr>
                      <a:r>
                        <a:rPr lang="en-US" sz="1000" dirty="0"/>
                        <a:t>adaptive and autonomous peer selection</a:t>
                      </a:r>
                    </a:p>
                    <a:p>
                      <a:pPr marL="0" lvl="0" indent="0" algn="l" rtl="0">
                        <a:spcBef>
                          <a:spcPts val="0"/>
                        </a:spcBef>
                        <a:spcAft>
                          <a:spcPts val="0"/>
                        </a:spcAft>
                        <a:buNone/>
                      </a:pPr>
                      <a:r>
                        <a:rPr lang="en-US" sz="1000" b="0" dirty="0"/>
                        <a:t>Gossip Algorithms</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Improved model accuracy in decentralized learning environments.</a:t>
                      </a:r>
                    </a:p>
                    <a:p>
                      <a:pPr marL="0" lvl="0" indent="0" algn="just" rtl="0">
                        <a:spcBef>
                          <a:spcPts val="0"/>
                        </a:spcBef>
                        <a:spcAft>
                          <a:spcPts val="0"/>
                        </a:spcAft>
                        <a:buNone/>
                      </a:pPr>
                      <a:r>
                        <a:rPr lang="en-US" sz="1000" dirty="0"/>
                        <a:t>Enhanced communication efficiency and reduced centralization tendencies.</a:t>
                      </a:r>
                    </a:p>
                    <a:p>
                      <a:pPr marL="0" lvl="0" indent="0" algn="just" rtl="0">
                        <a:spcBef>
                          <a:spcPts val="0"/>
                        </a:spcBef>
                        <a:spcAft>
                          <a:spcPts val="0"/>
                        </a:spcAft>
                        <a:buNone/>
                      </a:pPr>
                      <a:r>
                        <a:rPr lang="en-US" sz="1000" dirty="0"/>
                        <a:t>Autonomous peer selection tailored to non-IID environments.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Increased communication load in some methods.</a:t>
                      </a:r>
                    </a:p>
                    <a:p>
                      <a:pPr marL="0" lvl="0" indent="0" algn="just" rtl="0">
                        <a:spcBef>
                          <a:spcPts val="0"/>
                        </a:spcBef>
                        <a:spcAft>
                          <a:spcPts val="0"/>
                        </a:spcAft>
                        <a:buNone/>
                      </a:pPr>
                      <a:r>
                        <a:rPr lang="en-US" sz="1000" dirty="0"/>
                        <a:t>Higher centralization tendencies in large-scale scenarios for certain methods, such as </a:t>
                      </a:r>
                      <a:r>
                        <a:rPr lang="en-US" sz="1000" dirty="0" err="1"/>
                        <a:t>PANMLoss</a:t>
                      </a:r>
                      <a:r>
                        <a:rPr lang="en-US" sz="1000" dirty="0"/>
                        <a:t>.</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55875">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 [6]</a:t>
                      </a:r>
                      <a:r>
                        <a:rPr lang="en-US" sz="1000" b="1" dirty="0"/>
                        <a:t> "Basic Consideration of Collaborative Filtering Based on Rough C-Means Clustering</a:t>
                      </a:r>
                      <a:r>
                        <a:rPr lang="en-US" sz="1000" dirty="0"/>
                        <a:t>“ by Seiki </a:t>
                      </a:r>
                      <a:r>
                        <a:rPr lang="en-US" sz="1000" dirty="0" err="1"/>
                        <a:t>Ubukata</a:t>
                      </a:r>
                      <a:r>
                        <a:rPr lang="en-US" sz="1000" dirty="0"/>
                        <a:t> ,Shu Takahashi, Akira </a:t>
                      </a:r>
                      <a:r>
                        <a:rPr lang="en-US" sz="1000" dirty="0" err="1"/>
                        <a:t>Notsu</a:t>
                      </a:r>
                      <a:r>
                        <a:rPr lang="en-US" sz="1000" dirty="0"/>
                        <a:t>, and Katsuhiro Honda </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This paper proposes two rough C-means (RCM) based methods for improving collaborative filtering (CF) in recommender systems: </a:t>
                      </a:r>
                      <a:r>
                        <a:rPr lang="en-US" sz="1000" b="1" dirty="0"/>
                        <a:t>GRCM-based CF</a:t>
                      </a:r>
                      <a:r>
                        <a:rPr lang="en-US" sz="1000" dirty="0"/>
                        <a:t> and </a:t>
                      </a:r>
                      <a:r>
                        <a:rPr lang="en-US" sz="1000" b="1" dirty="0"/>
                        <a:t>πGRCM-based CF</a:t>
                      </a:r>
                      <a:r>
                        <a:rPr lang="en-US" sz="1000" dirty="0"/>
                        <a:t>, unlike traditional hard C-means clustering. Through experiments using the </a:t>
                      </a:r>
                      <a:r>
                        <a:rPr lang="en-US" sz="1000" dirty="0" err="1"/>
                        <a:t>MovieLens</a:t>
                      </a:r>
                      <a:r>
                        <a:rPr lang="en-US" sz="1000" dirty="0"/>
                        <a:t> and NEEDS-SCAN/PANEL datasets, the study demonstrates that these RCM-based methods outperform basic CF approaches by more effectively representing user preferences. The key innovation lies in the ability to assign users to multiple overlapping clusters, improving recommendation flexibility and accuracy.</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IEEE SCIS-ISIS 2020 Conference Proceedings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Generalized Rough C-means (GRCM) and π Generalized Rough C-means (πGRCM</a:t>
                      </a:r>
                      <a:r>
                        <a:rPr lang="en-US" sz="1000" b="1" dirty="0"/>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Better handling of uncertainty</a:t>
                      </a:r>
                      <a:r>
                        <a:rPr lang="en-US" sz="1000" dirty="0"/>
                        <a:t>: The RCM-based methods model ambiguous user preferences, improving recommendation accuracy</a:t>
                      </a:r>
                    </a:p>
                    <a:p>
                      <a:pPr marL="0" lvl="0" indent="0" algn="just" rtl="0">
                        <a:spcBef>
                          <a:spcPts val="0"/>
                        </a:spcBef>
                        <a:spcAft>
                          <a:spcPts val="0"/>
                        </a:spcAft>
                        <a:buNone/>
                      </a:pPr>
                      <a:r>
                        <a:rPr lang="en-US" sz="1000" dirty="0"/>
                        <a:t>.</a:t>
                      </a:r>
                      <a:r>
                        <a:rPr lang="en-US" sz="1000" b="1" dirty="0"/>
                        <a:t>Flexible recommendations</a:t>
                      </a:r>
                      <a:r>
                        <a:rPr lang="en-US" sz="1000" dirty="0"/>
                        <a:t>: Users can belong to multiple clusters, allowing for more personalized content suggestions.</a:t>
                      </a:r>
                    </a:p>
                    <a:p>
                      <a:pPr marL="0" lvl="0" indent="0" algn="just" rtl="0">
                        <a:spcBef>
                          <a:spcPts val="0"/>
                        </a:spcBef>
                        <a:spcAft>
                          <a:spcPts val="0"/>
                        </a:spcAft>
                        <a:buNone/>
                      </a:pPr>
                      <a:r>
                        <a:rPr lang="en-US" sz="1000" b="1" dirty="0"/>
                        <a:t>No parameter tuning in πGRCM</a:t>
                      </a:r>
                      <a:r>
                        <a:rPr lang="en-US" sz="1000" dirty="0"/>
                        <a:t>: Unlike GRCM, πGRCM simplifies the process by eliminating the need for manual parameter adjustment.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Parameter sensitivity in GRCM</a:t>
                      </a:r>
                      <a:r>
                        <a:rPr lang="en-US" sz="1000" dirty="0"/>
                        <a:t>: GRCM requires careful tuning of roughness parameters, making it more complex to implement.</a:t>
                      </a:r>
                    </a:p>
                    <a:p>
                      <a:pPr marL="0" lvl="0" indent="0" algn="just" rtl="0">
                        <a:spcBef>
                          <a:spcPts val="0"/>
                        </a:spcBef>
                        <a:spcAft>
                          <a:spcPts val="0"/>
                        </a:spcAft>
                        <a:buNone/>
                      </a:pPr>
                      <a:r>
                        <a:rPr lang="en-US" sz="1000" b="1" dirty="0"/>
                        <a:t>Lower performance in specific scenarios</a:t>
                      </a:r>
                      <a:r>
                        <a:rPr lang="en-US" sz="1000" dirty="0"/>
                        <a:t>: While RCM-based methods generally outperform basic CF, they can be less effective in datasets with minimal diversity in user preferences.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843446" y="-385199"/>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chemeClr val="dk1"/>
                </a:solidFill>
                <a:latin typeface="Times New Roman"/>
                <a:ea typeface="Times New Roman"/>
                <a:cs typeface="Times New Roman"/>
                <a:sym typeface="Times New Roman"/>
              </a:rPr>
              <a:t>Literature Survey (Page4) </a:t>
            </a:r>
            <a:endParaRPr b="1">
              <a:solidFill>
                <a:schemeClr val="dk1"/>
              </a:solidFill>
              <a:latin typeface="Times New Roman"/>
              <a:ea typeface="Times New Roman"/>
              <a:cs typeface="Times New Roman"/>
              <a:sym typeface="Times New Roman"/>
            </a:endParaRPr>
          </a:p>
        </p:txBody>
      </p:sp>
      <p:sp>
        <p:nvSpPr>
          <p:cNvPr id="127" name="Google Shape;127;p21"/>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graphicFrame>
        <p:nvGraphicFramePr>
          <p:cNvPr id="128" name="Google Shape;128;p21"/>
          <p:cNvGraphicFramePr/>
          <p:nvPr>
            <p:extLst>
              <p:ext uri="{D42A27DB-BD31-4B8C-83A1-F6EECF244321}">
                <p14:modId xmlns:p14="http://schemas.microsoft.com/office/powerpoint/2010/main" val="1052653192"/>
              </p:ext>
            </p:extLst>
          </p:nvPr>
        </p:nvGraphicFramePr>
        <p:xfrm>
          <a:off x="81438" y="830701"/>
          <a:ext cx="12029100" cy="6079584"/>
        </p:xfrm>
        <a:graphic>
          <a:graphicData uri="http://schemas.openxmlformats.org/drawingml/2006/table">
            <a:tbl>
              <a:tblPr>
                <a:noFill/>
                <a:tableStyleId>{5CDC3A49-B3B2-4F7C-8177-5D506424FE6C}</a:tableStyleId>
              </a:tblPr>
              <a:tblGrid>
                <a:gridCol w="1776425">
                  <a:extLst>
                    <a:ext uri="{9D8B030D-6E8A-4147-A177-3AD203B41FA5}">
                      <a16:colId xmlns:a16="http://schemas.microsoft.com/office/drawing/2014/main" val="20000"/>
                    </a:ext>
                  </a:extLst>
                </a:gridCol>
                <a:gridCol w="2547375">
                  <a:extLst>
                    <a:ext uri="{9D8B030D-6E8A-4147-A177-3AD203B41FA5}">
                      <a16:colId xmlns:a16="http://schemas.microsoft.com/office/drawing/2014/main" val="20001"/>
                    </a:ext>
                  </a:extLst>
                </a:gridCol>
                <a:gridCol w="2047375">
                  <a:extLst>
                    <a:ext uri="{9D8B030D-6E8A-4147-A177-3AD203B41FA5}">
                      <a16:colId xmlns:a16="http://schemas.microsoft.com/office/drawing/2014/main" val="20002"/>
                    </a:ext>
                  </a:extLst>
                </a:gridCol>
                <a:gridCol w="2047375">
                  <a:extLst>
                    <a:ext uri="{9D8B030D-6E8A-4147-A177-3AD203B41FA5}">
                      <a16:colId xmlns:a16="http://schemas.microsoft.com/office/drawing/2014/main" val="20003"/>
                    </a:ext>
                  </a:extLst>
                </a:gridCol>
                <a:gridCol w="2016775">
                  <a:extLst>
                    <a:ext uri="{9D8B030D-6E8A-4147-A177-3AD203B41FA5}">
                      <a16:colId xmlns:a16="http://schemas.microsoft.com/office/drawing/2014/main" val="20004"/>
                    </a:ext>
                  </a:extLst>
                </a:gridCol>
                <a:gridCol w="1593775">
                  <a:extLst>
                    <a:ext uri="{9D8B030D-6E8A-4147-A177-3AD203B41FA5}">
                      <a16:colId xmlns:a16="http://schemas.microsoft.com/office/drawing/2014/main" val="20005"/>
                    </a:ext>
                  </a:extLst>
                </a:gridCol>
              </a:tblGrid>
              <a:tr h="694784">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Summary of Paper</a:t>
                      </a:r>
                      <a:endParaRPr b="1" dirty="0">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18661">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[7]</a:t>
                      </a:r>
                      <a:r>
                        <a:rPr lang="en-US" sz="1000" b="1" dirty="0"/>
                        <a:t>"Content-Based Filtering Using K-Nearest Neighbor“ </a:t>
                      </a:r>
                      <a:r>
                        <a:rPr lang="en-US" sz="1000" b="0" dirty="0"/>
                        <a:t>by </a:t>
                      </a:r>
                      <a:r>
                        <a:rPr lang="en-US" sz="1000" dirty="0"/>
                        <a:t>Aparna Sawant, </a:t>
                      </a:r>
                      <a:r>
                        <a:rPr lang="en-US" sz="1000" dirty="0" err="1"/>
                        <a:t>Rutuja</a:t>
                      </a:r>
                      <a:r>
                        <a:rPr lang="en-US" sz="1000" dirty="0"/>
                        <a:t> </a:t>
                      </a:r>
                      <a:r>
                        <a:rPr lang="en-US" sz="1000" dirty="0" err="1"/>
                        <a:t>Taywade</a:t>
                      </a:r>
                      <a:r>
                        <a:rPr lang="en-US" sz="1000" dirty="0"/>
                        <a:t>, Rohit Sharma, Ayushi Roy., Pankaj </a:t>
                      </a:r>
                      <a:r>
                        <a:rPr lang="en-US" sz="1000" dirty="0" err="1"/>
                        <a:t>Kunekar</a:t>
                      </a:r>
                      <a:r>
                        <a:rPr lang="en-US" sz="1000" dirty="0"/>
                        <a:t>, Abhishek Tiwari, Mayur Shinde</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Presents a movie recommendation system using K-Nearest Neighbor (KNN) and content-based filtering. It suggests films based on users’ past preferences, such as genres and IMDB ratings, using data from Kaggle. The system achieves 88% accuracy, outperforming Decision Tree and Random Forest algorithms. The method addresses scalability and cold start problems but relies heavily on dataset quality. It efficiently predicts user preferences without depending on other users’ ratings.</a:t>
                      </a:r>
                      <a:r>
                        <a:rPr lang="en-US"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2023 International Conference on Nascent Technologies in Engineering (ICNTE 2023)</a:t>
                      </a:r>
                      <a:r>
                        <a:rPr lang="en-US" sz="1000" b="1" dirty="0"/>
                        <a:t>DOI</a:t>
                      </a:r>
                      <a:r>
                        <a:rPr lang="en-US" sz="1000" dirty="0"/>
                        <a:t>: 10.1109/ICNTE56631.2023.10146638</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Content-Based Filtering and K-Nearest Neighbor (KNN) Algorithm</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1" dirty="0"/>
                        <a:t>Improved Accuracy</a:t>
                      </a:r>
                      <a:r>
                        <a:rPr lang="en-US" sz="1000" dirty="0"/>
                        <a:t>: The system achieves an accuracy of 88% using the KNN algorithm, which outperforms other algorithms like Decision Tree (79.87%) and Random Forest (83.45%).</a:t>
                      </a:r>
                    </a:p>
                    <a:p>
                      <a:pPr marL="0" lvl="0" indent="0" algn="l" rtl="0">
                        <a:spcBef>
                          <a:spcPts val="0"/>
                        </a:spcBef>
                        <a:spcAft>
                          <a:spcPts val="0"/>
                        </a:spcAft>
                        <a:buNone/>
                      </a:pPr>
                      <a:r>
                        <a:rPr lang="en-US" sz="1000" b="1" dirty="0"/>
                        <a:t>No Cold Start Problem</a:t>
                      </a:r>
                      <a:r>
                        <a:rPr lang="en-US" sz="1000" dirty="0"/>
                        <a:t>: Since the system uses content-based filtering, it doesn't suffer from the cold start problem often seen in collaborative filtering methods.</a:t>
                      </a:r>
                    </a:p>
                    <a:p>
                      <a:pPr marL="0" lvl="0" indent="0" algn="l" rtl="0">
                        <a:spcBef>
                          <a:spcPts val="0"/>
                        </a:spcBef>
                        <a:spcAft>
                          <a:spcPts val="0"/>
                        </a:spcAft>
                        <a:buNone/>
                      </a:pPr>
                      <a:r>
                        <a:rPr lang="en-US" sz="1000" b="1" dirty="0"/>
                        <a:t>Scalability</a:t>
                      </a:r>
                      <a:r>
                        <a:rPr lang="en-US" sz="1000" dirty="0"/>
                        <a:t>: The system effectively handles large datasets by focusing on individual users' preferences, making it scalable for large user bases.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Limited Scope</a:t>
                      </a:r>
                      <a:r>
                        <a:rPr lang="en-US" sz="1000" dirty="0"/>
                        <a:t>: The system focuses primarily on genres and IMDB ratings, which may not fully capture the complex preferences users have regarding other movie attributes.</a:t>
                      </a:r>
                    </a:p>
                    <a:p>
                      <a:pPr marL="0" lvl="0" indent="0" algn="just" rtl="0">
                        <a:spcBef>
                          <a:spcPts val="0"/>
                        </a:spcBef>
                        <a:spcAft>
                          <a:spcPts val="0"/>
                        </a:spcAft>
                        <a:buNone/>
                      </a:pPr>
                      <a:r>
                        <a:rPr lang="en-US" sz="1000" b="1" dirty="0"/>
                        <a:t>K-Value Sensitivity</a:t>
                      </a:r>
                      <a:r>
                        <a:rPr lang="en-US" sz="1000" dirty="0"/>
                        <a:t>: The performance of KNN is sensitive to the chosen value of 'k', and selecting an inappropriate 'k' value can reduce recommendation accuracy.</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377479">
                <a:tc>
                  <a:txBody>
                    <a:bodyPr/>
                    <a:lstStyle/>
                    <a:p>
                      <a:pPr marL="0" lvl="0" indent="0" algn="l" rtl="0">
                        <a:spcBef>
                          <a:spcPts val="0"/>
                        </a:spcBef>
                        <a:spcAft>
                          <a:spcPts val="0"/>
                        </a:spcAft>
                        <a:buNone/>
                      </a:pPr>
                      <a:r>
                        <a:rPr lang="en-IN" sz="1000" b="1" i="0" dirty="0">
                          <a:latin typeface="Times New Roman"/>
                          <a:ea typeface="Times New Roman"/>
                          <a:cs typeface="Times New Roman"/>
                          <a:sym typeface="Times New Roman"/>
                        </a:rPr>
                        <a:t>[8]”</a:t>
                      </a:r>
                      <a:r>
                        <a:rPr lang="en-US" sz="1000" b="1" i="0" dirty="0"/>
                        <a:t> Designed Framework for Advanced Intelligent Job Recommendation System” </a:t>
                      </a:r>
                      <a:r>
                        <a:rPr lang="en-US" sz="1000" b="0" i="0" dirty="0"/>
                        <a:t>by </a:t>
                      </a:r>
                      <a:r>
                        <a:rPr lang="en-US" sz="1000" dirty="0" err="1"/>
                        <a:t>Debashis</a:t>
                      </a:r>
                      <a:r>
                        <a:rPr lang="en-US" sz="1000" dirty="0"/>
                        <a:t> </a:t>
                      </a:r>
                      <a:r>
                        <a:rPr lang="en-US" sz="1000" dirty="0" err="1"/>
                        <a:t>SahooSuvendu</a:t>
                      </a:r>
                      <a:r>
                        <a:rPr lang="en-US" sz="1000" dirty="0"/>
                        <a:t>, Chandan </a:t>
                      </a:r>
                      <a:r>
                        <a:rPr lang="en-US" sz="1000" dirty="0" err="1"/>
                        <a:t>NayakNayan</a:t>
                      </a:r>
                      <a:r>
                        <a:rPr lang="en-US" sz="1000" dirty="0"/>
                        <a:t>, Ranjan Paul </a:t>
                      </a:r>
                      <a:r>
                        <a:rPr lang="en-US" sz="1000" dirty="0" err="1"/>
                        <a:t>Sadanand</a:t>
                      </a:r>
                      <a:r>
                        <a:rPr lang="en-US" sz="1000" dirty="0"/>
                        <a:t>, </a:t>
                      </a:r>
                      <a:r>
                        <a:rPr lang="en-US" sz="1000" dirty="0" err="1"/>
                        <a:t>Saha</a:t>
                      </a:r>
                      <a:r>
                        <a:rPr lang="en-US" sz="1000" dirty="0"/>
                        <a:t> </a:t>
                      </a:r>
                      <a:r>
                        <a:rPr lang="en-US" sz="1000" dirty="0" err="1"/>
                        <a:t>Prangyan</a:t>
                      </a:r>
                      <a:r>
                        <a:rPr lang="en-US" sz="1000" dirty="0"/>
                        <a:t> Ranjan Patra, and Pritam Kumar </a:t>
                      </a:r>
                      <a:r>
                        <a:rPr lang="en-US" sz="1000" dirty="0" err="1"/>
                        <a:t>Kuanr</a:t>
                      </a:r>
                      <a:endParaRPr sz="1000" b="1" i="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latin typeface="+mn-lt"/>
                          <a:ea typeface="Times New Roman"/>
                          <a:cs typeface="Times New Roman"/>
                          <a:sym typeface="Times New Roman"/>
                        </a:rPr>
                        <a:t>The paper presents an intelligent job recommendation system that uses AI and machine learning to match job seekers with potential jobs based on their profiles. The system collects data from job seekers, such as skills, education, and experience, and compares it with job listings from sources like Glassdoor. It employs a classification algorithm (Random Forest) to suggest job opportunities, providing a percentage match between the user's resume and job postings. with a model accuracy of 91%, based on job relevance.</a:t>
                      </a:r>
                      <a:endParaRPr sz="1000" dirty="0">
                        <a:latin typeface="+mn-lt"/>
                        <a:ea typeface="Times New Roman"/>
                        <a:cs typeface="Times New Roman"/>
                        <a:sym typeface="Times New Roman"/>
                      </a:endParaRPr>
                    </a:p>
                    <a:p>
                      <a:pPr marL="0" lvl="0" indent="0" algn="l" rtl="0">
                        <a:spcBef>
                          <a:spcPts val="0"/>
                        </a:spcBef>
                        <a:spcAft>
                          <a:spcPts val="0"/>
                        </a:spcAft>
                        <a:buNone/>
                      </a:pPr>
                      <a:endParaRPr sz="1000" dirty="0">
                        <a:latin typeface="+mn-lt"/>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sz="1000" dirty="0">
                          <a:latin typeface="Times New Roman"/>
                          <a:ea typeface="Times New Roman"/>
                          <a:cs typeface="Times New Roman"/>
                          <a:sym typeface="Times New Roman"/>
                        </a:rPr>
                        <a:t>2022 IEEE/AIAA 41st Digital Avionics Systems Conference (DASC) (pp. 1-10). IEEE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Classification Algorithm</a:t>
                      </a:r>
                    </a:p>
                    <a:p>
                      <a:pPr marL="0" lvl="0" indent="0" algn="l" rtl="0">
                        <a:spcBef>
                          <a:spcPts val="0"/>
                        </a:spcBef>
                        <a:spcAft>
                          <a:spcPts val="0"/>
                        </a:spcAft>
                        <a:buNone/>
                      </a:pPr>
                      <a:r>
                        <a:rPr lang="en-US" sz="1000" dirty="0"/>
                        <a:t>Matching System</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Tailored Recommendations</a:t>
                      </a:r>
                      <a:r>
                        <a:rPr lang="en-US" sz="1000" dirty="0"/>
                        <a:t>: Provides personalized job recommendations based on individual resumes.</a:t>
                      </a:r>
                    </a:p>
                    <a:p>
                      <a:pPr marL="0" lvl="0" indent="0" algn="just" rtl="0">
                        <a:spcBef>
                          <a:spcPts val="0"/>
                        </a:spcBef>
                        <a:spcAft>
                          <a:spcPts val="0"/>
                        </a:spcAft>
                        <a:buNone/>
                      </a:pPr>
                      <a:r>
                        <a:rPr lang="en-US" sz="1000" b="1" dirty="0"/>
                        <a:t>Efficiency</a:t>
                      </a:r>
                      <a:r>
                        <a:rPr lang="en-US" sz="1000" dirty="0"/>
                        <a:t>: Saves time for job seekers and recruiters by automating job matching, reducing manual effort.</a:t>
                      </a:r>
                    </a:p>
                    <a:p>
                      <a:pPr marL="0" lvl="0" indent="0" algn="just" rtl="0">
                        <a:spcBef>
                          <a:spcPts val="0"/>
                        </a:spcBef>
                        <a:spcAft>
                          <a:spcPts val="0"/>
                        </a:spcAft>
                        <a:buNone/>
                      </a:pPr>
                      <a:r>
                        <a:rPr lang="en-US" sz="1000" b="1" dirty="0"/>
                        <a:t>Bias Reduction</a:t>
                      </a:r>
                      <a:r>
                        <a:rPr lang="en-US" sz="1000" dirty="0"/>
                        <a:t>: Focuses on qualifications and skills, reducing bias related to age, gender, or race.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b="1" dirty="0"/>
                        <a:t>Data Dependency</a:t>
                      </a:r>
                      <a:r>
                        <a:rPr lang="en-US" sz="1000" dirty="0"/>
                        <a:t>: The system relies heavily on the quality and relevance of the training data.</a:t>
                      </a:r>
                    </a:p>
                    <a:p>
                      <a:pPr marL="0" lvl="0" indent="0" algn="just" rtl="0">
                        <a:spcBef>
                          <a:spcPts val="0"/>
                        </a:spcBef>
                        <a:spcAft>
                          <a:spcPts val="0"/>
                        </a:spcAft>
                        <a:buNone/>
                      </a:pPr>
                      <a:r>
                        <a:rPr lang="en-US" sz="1000" b="1" dirty="0"/>
                        <a:t>Ethical Concerns</a:t>
                      </a:r>
                      <a:r>
                        <a:rPr lang="en-US" sz="1000" dirty="0"/>
                        <a:t>: Potential issues related to bias or privacy in data handling need to be addressed.</a:t>
                      </a:r>
                    </a:p>
                    <a:p>
                      <a:pPr marL="0" lvl="0" indent="0" algn="just" rtl="0">
                        <a:spcBef>
                          <a:spcPts val="0"/>
                        </a:spcBef>
                        <a:spcAft>
                          <a:spcPts val="0"/>
                        </a:spcAft>
                        <a:buNone/>
                      </a:pPr>
                      <a:r>
                        <a:rPr lang="en-US" sz="1000" b="1" dirty="0"/>
                        <a:t>Scalability</a:t>
                      </a:r>
                      <a:r>
                        <a:rPr lang="en-US" sz="1000" dirty="0"/>
                        <a:t>: The scraping of job data from sources like LinkedIn or Indeed was found to be challenging, limiting the dataset size.</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08508" y="-232799"/>
            <a:ext cx="10668000" cy="1215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a:solidFill>
                  <a:schemeClr val="dk1"/>
                </a:solidFill>
                <a:latin typeface="Times New Roman"/>
                <a:ea typeface="Times New Roman"/>
                <a:cs typeface="Times New Roman"/>
                <a:sym typeface="Times New Roman"/>
              </a:rPr>
              <a:t>Literature Survey (Page5) </a:t>
            </a:r>
            <a:endParaRPr b="1">
              <a:solidFill>
                <a:schemeClr val="dk1"/>
              </a:solidFill>
              <a:latin typeface="Times New Roman"/>
              <a:ea typeface="Times New Roman"/>
              <a:cs typeface="Times New Roman"/>
              <a:sym typeface="Times New Roman"/>
            </a:endParaRPr>
          </a:p>
        </p:txBody>
      </p:sp>
      <p:sp>
        <p:nvSpPr>
          <p:cNvPr id="135" name="Google Shape;135;p2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graphicFrame>
        <p:nvGraphicFramePr>
          <p:cNvPr id="136" name="Google Shape;136;p22"/>
          <p:cNvGraphicFramePr/>
          <p:nvPr>
            <p:extLst>
              <p:ext uri="{D42A27DB-BD31-4B8C-83A1-F6EECF244321}">
                <p14:modId xmlns:p14="http://schemas.microsoft.com/office/powerpoint/2010/main" val="4194262191"/>
              </p:ext>
            </p:extLst>
          </p:nvPr>
        </p:nvGraphicFramePr>
        <p:xfrm>
          <a:off x="208488" y="983100"/>
          <a:ext cx="11775025" cy="5232370"/>
        </p:xfrm>
        <a:graphic>
          <a:graphicData uri="http://schemas.openxmlformats.org/drawingml/2006/table">
            <a:tbl>
              <a:tblPr>
                <a:noFill/>
                <a:tableStyleId>{5CDC3A49-B3B2-4F7C-8177-5D506424FE6C}</a:tableStyleId>
              </a:tblPr>
              <a:tblGrid>
                <a:gridCol w="1486475">
                  <a:extLst>
                    <a:ext uri="{9D8B030D-6E8A-4147-A177-3AD203B41FA5}">
                      <a16:colId xmlns:a16="http://schemas.microsoft.com/office/drawing/2014/main" val="20000"/>
                    </a:ext>
                  </a:extLst>
                </a:gridCol>
                <a:gridCol w="3056050">
                  <a:extLst>
                    <a:ext uri="{9D8B030D-6E8A-4147-A177-3AD203B41FA5}">
                      <a16:colId xmlns:a16="http://schemas.microsoft.com/office/drawing/2014/main" val="20001"/>
                    </a:ext>
                  </a:extLst>
                </a:gridCol>
                <a:gridCol w="1415800">
                  <a:extLst>
                    <a:ext uri="{9D8B030D-6E8A-4147-A177-3AD203B41FA5}">
                      <a16:colId xmlns:a16="http://schemas.microsoft.com/office/drawing/2014/main" val="20002"/>
                    </a:ext>
                  </a:extLst>
                </a:gridCol>
                <a:gridCol w="1989215">
                  <a:extLst>
                    <a:ext uri="{9D8B030D-6E8A-4147-A177-3AD203B41FA5}">
                      <a16:colId xmlns:a16="http://schemas.microsoft.com/office/drawing/2014/main" val="20003"/>
                    </a:ext>
                  </a:extLst>
                </a:gridCol>
                <a:gridCol w="2238703">
                  <a:extLst>
                    <a:ext uri="{9D8B030D-6E8A-4147-A177-3AD203B41FA5}">
                      <a16:colId xmlns:a16="http://schemas.microsoft.com/office/drawing/2014/main" val="20004"/>
                    </a:ext>
                  </a:extLst>
                </a:gridCol>
                <a:gridCol w="1588782">
                  <a:extLst>
                    <a:ext uri="{9D8B030D-6E8A-4147-A177-3AD203B41FA5}">
                      <a16:colId xmlns:a16="http://schemas.microsoft.com/office/drawing/2014/main" val="20005"/>
                    </a:ext>
                  </a:extLst>
                </a:gridCol>
              </a:tblGrid>
              <a:tr h="444325">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Title of the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Summary of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Limitations</a:t>
                      </a:r>
                      <a:endParaRPr b="1">
                        <a:latin typeface="Times New Roman"/>
                        <a:ea typeface="Times New Roman"/>
                        <a:cs typeface="Times New Roman"/>
                        <a:sym typeface="Times New Roman"/>
                      </a:endParaRPr>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37435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[9] “</a:t>
                      </a:r>
                      <a:r>
                        <a:rPr lang="en-US" sz="1000" b="1" dirty="0"/>
                        <a:t>Disruptive Transformation Fueling Gig Economies” </a:t>
                      </a:r>
                      <a:r>
                        <a:rPr lang="en-US" sz="1000" b="0" dirty="0"/>
                        <a:t>by </a:t>
                      </a:r>
                      <a:r>
                        <a:rPr lang="en-US" sz="1000" dirty="0" err="1"/>
                        <a:t>Shubhadip</a:t>
                      </a:r>
                      <a:r>
                        <a:rPr lang="en-US" sz="1000" dirty="0"/>
                        <a:t> Ray ,Norbert Herman ,</a:t>
                      </a:r>
                      <a:r>
                        <a:rPr lang="en-US" sz="1000" dirty="0" err="1"/>
                        <a:t>Indrajit</a:t>
                      </a:r>
                      <a:r>
                        <a:rPr lang="en-US" sz="1000" dirty="0"/>
                        <a:t> Sen </a:t>
                      </a:r>
                      <a:endParaRPr sz="10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examines the rapid growth of the gig economy, fueled by technological advancements, particularly in the home improvement sector. It discusses how the COVID-19 pandemic accelerated the shift towards gig work, with many professionals turning to flexible, independent gigs due to economic necessity. The authors propose a modern marketplace platform that integrates disruptive technologies such as AI, automation, and social commerce to support gig workers. The platform aims to empower workers as entrepreneurs and change the traditional concept of employment.</a:t>
                      </a:r>
                      <a:endParaRPr sz="1000" dirty="0">
                        <a:latin typeface="Times New Roman"/>
                        <a:ea typeface="Times New Roman"/>
                        <a:cs typeface="Times New Roman"/>
                        <a:sym typeface="Times New Roman"/>
                      </a:endParaRPr>
                    </a:p>
                    <a:p>
                      <a:pPr marL="0" lvl="0" indent="0" algn="just" rtl="0">
                        <a:spcBef>
                          <a:spcPts val="0"/>
                        </a:spcBef>
                        <a:spcAft>
                          <a:spcPts val="0"/>
                        </a:spcAft>
                        <a:buNone/>
                      </a:pP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Published in 2021 IEEE Technology &amp; Engineering Management Conference - Europe (TEMSCON-EUR).</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Marketplace Platform</a:t>
                      </a:r>
                    </a:p>
                    <a:p>
                      <a:pPr marL="0" lvl="0" indent="0" algn="l" rtl="0">
                        <a:spcBef>
                          <a:spcPts val="0"/>
                        </a:spcBef>
                        <a:spcAft>
                          <a:spcPts val="0"/>
                        </a:spcAft>
                        <a:buNone/>
                      </a:pPr>
                      <a:r>
                        <a:rPr lang="en-US" sz="1000" b="0" dirty="0"/>
                        <a:t>AI and Automation</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Supports gig workers in becoming entrepreneurs.</a:t>
                      </a:r>
                    </a:p>
                    <a:p>
                      <a:pPr marL="0" lvl="0" indent="0" algn="just" rtl="0">
                        <a:spcBef>
                          <a:spcPts val="0"/>
                        </a:spcBef>
                        <a:spcAft>
                          <a:spcPts val="0"/>
                        </a:spcAft>
                        <a:buNone/>
                      </a:pPr>
                      <a:r>
                        <a:rPr lang="en-US" sz="1000" dirty="0"/>
                        <a:t>Reduces entry barriers by leveraging </a:t>
                      </a:r>
                    </a:p>
                    <a:p>
                      <a:pPr marL="0" lvl="0" indent="0" algn="just" rtl="0">
                        <a:spcBef>
                          <a:spcPts val="0"/>
                        </a:spcBef>
                        <a:spcAft>
                          <a:spcPts val="0"/>
                        </a:spcAft>
                        <a:buNone/>
                      </a:pPr>
                      <a:r>
                        <a:rPr lang="en-US" sz="1000" dirty="0"/>
                        <a:t>AI-driven </a:t>
                      </a:r>
                      <a:r>
                        <a:rPr lang="en-US" sz="1000" dirty="0" err="1"/>
                        <a:t>platforms.Enhances</a:t>
                      </a:r>
                      <a:r>
                        <a:rPr lang="en-US" sz="1000" dirty="0"/>
                        <a:t> flexibility and work opportunities in sectors like home improvement.</a:t>
                      </a:r>
                    </a:p>
                    <a:p>
                      <a:pPr marL="0" lvl="0" indent="0" algn="just" rtl="0">
                        <a:spcBef>
                          <a:spcPts val="0"/>
                        </a:spcBef>
                        <a:spcAft>
                          <a:spcPts val="0"/>
                        </a:spcAft>
                        <a:buNone/>
                      </a:pPr>
                      <a:r>
                        <a:rPr lang="en-US" sz="1000" dirty="0"/>
                        <a:t>Provides real-time adaptability for businesses and gig workers.</a:t>
                      </a:r>
                      <a:r>
                        <a:rPr lang="en-IN" sz="1000" dirty="0">
                          <a:latin typeface="Times New Roman"/>
                          <a:ea typeface="Times New Roman"/>
                          <a:cs typeface="Times New Roman"/>
                          <a:sym typeface="Times New Roman"/>
                        </a:rPr>
                        <a:t>conditions.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Challenges in achieving widespread trust, reliability, and compliance in the gig economy</a:t>
                      </a:r>
                    </a:p>
                    <a:p>
                      <a:pPr marL="0" lvl="0" indent="0" algn="just" rtl="0">
                        <a:spcBef>
                          <a:spcPts val="0"/>
                        </a:spcBef>
                        <a:spcAft>
                          <a:spcPts val="0"/>
                        </a:spcAft>
                        <a:buNone/>
                      </a:pPr>
                      <a:r>
                        <a:rPr lang="en-US" sz="1000" dirty="0"/>
                        <a:t>Requires further advancements in trust mechanisms, insurance, and legal regulations.</a:t>
                      </a:r>
                    </a:p>
                    <a:p>
                      <a:pPr marL="0" lvl="0" indent="0" algn="just" rtl="0">
                        <a:spcBef>
                          <a:spcPts val="0"/>
                        </a:spcBef>
                        <a:spcAft>
                          <a:spcPts val="0"/>
                        </a:spcAft>
                        <a:buNone/>
                      </a:pPr>
                      <a:r>
                        <a:rPr lang="en-US" sz="1000" dirty="0"/>
                        <a:t>Relies heavily on continuous technological development to keep up with market needs​</a:t>
                      </a:r>
                      <a:r>
                        <a:rPr lang="en-I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717950">
                <a:tc>
                  <a:txBody>
                    <a:bodyPr/>
                    <a:lstStyle/>
                    <a:p>
                      <a:pPr marL="0" lvl="0" indent="0" algn="l" rtl="0">
                        <a:spcBef>
                          <a:spcPts val="0"/>
                        </a:spcBef>
                        <a:spcAft>
                          <a:spcPts val="0"/>
                        </a:spcAft>
                        <a:buNone/>
                      </a:pPr>
                      <a:r>
                        <a:rPr lang="en-IN" sz="1000" b="1" dirty="0">
                          <a:latin typeface="Times New Roman"/>
                          <a:ea typeface="Times New Roman"/>
                          <a:cs typeface="Times New Roman"/>
                          <a:sym typeface="Times New Roman"/>
                        </a:rPr>
                        <a:t>[10] “</a:t>
                      </a:r>
                      <a:r>
                        <a:rPr lang="en-US" sz="1000" b="1" dirty="0"/>
                        <a:t>Empirical Study for Improving Project Allocation on Freelancing Platform</a:t>
                      </a:r>
                      <a:r>
                        <a:rPr lang="en-US" sz="1000" dirty="0"/>
                        <a:t>” by Muhammad Zohaib Siddique, Muhammad Basit, </a:t>
                      </a:r>
                      <a:r>
                        <a:rPr lang="en-US" sz="1000" dirty="0" err="1"/>
                        <a:t>Iqra</a:t>
                      </a:r>
                      <a:r>
                        <a:rPr lang="en-US" sz="1000" dirty="0"/>
                        <a:t> Fatima</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This paper addresses inefficiencies in project allocation on freelancing platforms, particularly focusing on why many projects remain unawarded. It explores factors such as poor communication, inappropriate bids, and freelancer qualifications, which impact the awarding process. Using a survey and logistic regression, the study classifies freelancer behavior and preferences, providing insights into improving project allocation processes for both freelancers and employers. It highlights the need for enhanced evaluation frameworks to make freelancing platforms more effective in matching the right freelancer with the right job.</a:t>
                      </a:r>
                      <a:br>
                        <a:rPr lang="en-IN" sz="1000" dirty="0">
                          <a:latin typeface="Times New Roman"/>
                          <a:ea typeface="Times New Roman"/>
                          <a:cs typeface="Times New Roman"/>
                          <a:sym typeface="Times New Roman"/>
                        </a:rPr>
                      </a:b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2022 International Conference on Innovation and Intelligence for Informatics, Computing, and Technologies (3ICT</a:t>
                      </a:r>
                      <a:r>
                        <a:rPr lang="en-US" sz="1000" b="1" dirty="0"/>
                        <a:t>)</a:t>
                      </a:r>
                      <a:r>
                        <a:rPr lang="en-US" sz="1000" dirty="0"/>
                        <a:t>​</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000" b="0" dirty="0"/>
                        <a:t>Logistic Regression</a:t>
                      </a:r>
                      <a:endParaRPr sz="1000" b="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Identifies key factors affecting project allocation on freelancing platforms.</a:t>
                      </a:r>
                    </a:p>
                    <a:p>
                      <a:pPr marL="0" lvl="0" indent="0" algn="just" rtl="0">
                        <a:spcBef>
                          <a:spcPts val="0"/>
                        </a:spcBef>
                        <a:spcAft>
                          <a:spcPts val="0"/>
                        </a:spcAft>
                        <a:buNone/>
                      </a:pPr>
                      <a:r>
                        <a:rPr lang="en-US" sz="1000" dirty="0"/>
                        <a:t>Uses machine learning to classify freelancer behavior and preferences.</a:t>
                      </a:r>
                    </a:p>
                    <a:p>
                      <a:pPr marL="0" lvl="0" indent="0" algn="just" rtl="0">
                        <a:spcBef>
                          <a:spcPts val="0"/>
                        </a:spcBef>
                        <a:spcAft>
                          <a:spcPts val="0"/>
                        </a:spcAft>
                        <a:buNone/>
                      </a:pPr>
                      <a:r>
                        <a:rPr lang="en-US" sz="1000" dirty="0"/>
                        <a:t>Provides actionable insights to improve project awarding processes.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000" dirty="0"/>
                        <a:t>Limited to qualitative data from survey responses, which may not capture all dynamics.</a:t>
                      </a:r>
                    </a:p>
                    <a:p>
                      <a:pPr marL="0" lvl="0" indent="0" algn="just" rtl="0">
                        <a:spcBef>
                          <a:spcPts val="0"/>
                        </a:spcBef>
                        <a:spcAft>
                          <a:spcPts val="0"/>
                        </a:spcAft>
                        <a:buNone/>
                      </a:pPr>
                      <a:r>
                        <a:rPr lang="en-US" sz="1000" dirty="0"/>
                        <a:t>Results may vary across different freelancing platforms and regions</a:t>
                      </a:r>
                    </a:p>
                    <a:p>
                      <a:pPr marL="0" lvl="0" indent="0" algn="just" rtl="0">
                        <a:spcBef>
                          <a:spcPts val="0"/>
                        </a:spcBef>
                        <a:spcAft>
                          <a:spcPts val="0"/>
                        </a:spcAft>
                        <a:buNone/>
                      </a:pPr>
                      <a:r>
                        <a:rPr lang="en-US" sz="1000" dirty="0"/>
                        <a:t>The study's focus on a specific freelancing community may not generalize across all sectors​</a:t>
                      </a:r>
                      <a:endParaRPr sz="10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6318</Words>
  <Application>Microsoft Office PowerPoint</Application>
  <PresentationFormat>Widescreen</PresentationFormat>
  <Paragraphs>429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Verdana</vt:lpstr>
      <vt:lpstr>Wingdings</vt:lpstr>
      <vt:lpstr>Simple Light</vt:lpstr>
      <vt:lpstr>PowerPoint Presentation</vt:lpstr>
      <vt:lpstr>Introduction &amp; Overview of the Project</vt:lpstr>
      <vt:lpstr>Existing System</vt:lpstr>
      <vt:lpstr>Project Objectives &amp; Scope</vt:lpstr>
      <vt:lpstr>Literature Survey (Page1) </vt:lpstr>
      <vt:lpstr>Literature Survey (Page2) </vt:lpstr>
      <vt:lpstr>Literature Survey (Page3) </vt:lpstr>
      <vt:lpstr>Literature Survey (Page4) </vt:lpstr>
      <vt:lpstr>Literature Survey (Page5) </vt:lpstr>
      <vt:lpstr>Literature Survey (Page6)</vt:lpstr>
      <vt:lpstr>Literature Survey (Page7)</vt:lpstr>
      <vt:lpstr>Literature Survey (Page8)</vt:lpstr>
      <vt:lpstr>Literature Survey (Page9)</vt:lpstr>
      <vt:lpstr>Literature Survey (Page10)</vt:lpstr>
      <vt:lpstr>Problem Statement</vt:lpstr>
      <vt:lpstr>Software Requirements Specification</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Jazil</cp:lastModifiedBy>
  <cp:revision>35</cp:revision>
  <dcterms:modified xsi:type="dcterms:W3CDTF">2024-09-14T04:19:14Z</dcterms:modified>
</cp:coreProperties>
</file>