
<file path=[Content_Types].xml><?xml version="1.0" encoding="utf-8"?>
<Types xmlns="http://schemas.openxmlformats.org/package/2006/content-types">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Lst>
  <p:sldSz cx="12179300" cy="6858000"/>
  <p:notesSz cx="121793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1" d="100"/>
          <a:sy n="61" d="100"/>
        </p:scale>
        <p:origin x="860"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3923" y="2125980"/>
            <a:ext cx="10357803"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7847" y="3840480"/>
            <a:ext cx="8529955"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Verdana"/>
                <a:cs typeface="Verdana"/>
              </a:defRPr>
            </a:lvl1pPr>
          </a:lstStyle>
          <a:p>
            <a:pPr marL="1003300" marR="5080" indent="-991235">
              <a:lnSpc>
                <a:spcPct val="100000"/>
              </a:lnSpc>
              <a:spcBef>
                <a:spcPts val="105"/>
              </a:spcBef>
            </a:pPr>
            <a:r>
              <a:rPr spc="-5" dirty="0"/>
              <a:t>Department of Computer Science </a:t>
            </a:r>
            <a:r>
              <a:rPr dirty="0"/>
              <a:t>and </a:t>
            </a:r>
            <a:r>
              <a:rPr spc="-409" dirty="0"/>
              <a:t> </a:t>
            </a:r>
            <a:r>
              <a:rPr spc="-5" dirty="0"/>
              <a:t>Engineering</a:t>
            </a:r>
          </a:p>
        </p:txBody>
      </p:sp>
      <p:sp>
        <p:nvSpPr>
          <p:cNvPr id="5" name="Holder 5"/>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spc="-5" dirty="0"/>
              <a:t>Zeroth</a:t>
            </a:r>
            <a:r>
              <a:rPr spc="-90" dirty="0"/>
              <a:t> </a:t>
            </a:r>
            <a:r>
              <a:rPr spc="-5" dirty="0"/>
              <a:t>Review</a:t>
            </a:r>
          </a:p>
        </p:txBody>
      </p:sp>
      <p:sp>
        <p:nvSpPr>
          <p:cNvPr id="6" name="Holder 6"/>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775"/>
              </a:spcBef>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00"/>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Verdana"/>
                <a:cs typeface="Verdana"/>
              </a:defRPr>
            </a:lvl1pPr>
          </a:lstStyle>
          <a:p>
            <a:pPr marL="1003300" marR="5080" indent="-991235">
              <a:lnSpc>
                <a:spcPct val="100000"/>
              </a:lnSpc>
              <a:spcBef>
                <a:spcPts val="105"/>
              </a:spcBef>
            </a:pPr>
            <a:r>
              <a:rPr spc="-5" dirty="0"/>
              <a:t>Department of Computer Science </a:t>
            </a:r>
            <a:r>
              <a:rPr dirty="0"/>
              <a:t>and </a:t>
            </a:r>
            <a:r>
              <a:rPr spc="-409" dirty="0"/>
              <a:t> </a:t>
            </a:r>
            <a:r>
              <a:rPr spc="-5" dirty="0"/>
              <a:t>Engineering</a:t>
            </a:r>
          </a:p>
        </p:txBody>
      </p:sp>
      <p:sp>
        <p:nvSpPr>
          <p:cNvPr id="5" name="Holder 5"/>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spc="-5" dirty="0"/>
              <a:t>Zeroth</a:t>
            </a:r>
            <a:r>
              <a:rPr spc="-90" dirty="0"/>
              <a:t> </a:t>
            </a:r>
            <a:r>
              <a:rPr spc="-5" dirty="0"/>
              <a:t>Review</a:t>
            </a:r>
          </a:p>
        </p:txBody>
      </p:sp>
      <p:sp>
        <p:nvSpPr>
          <p:cNvPr id="6" name="Holder 6"/>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775"/>
              </a:spcBef>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00"/>
                </a:solidFill>
                <a:latin typeface="Verdana"/>
                <a:cs typeface="Verdana"/>
              </a:defRPr>
            </a:lvl1pPr>
          </a:lstStyle>
          <a:p>
            <a:endParaRPr/>
          </a:p>
        </p:txBody>
      </p:sp>
      <p:sp>
        <p:nvSpPr>
          <p:cNvPr id="3" name="Holder 3"/>
          <p:cNvSpPr>
            <a:spLocks noGrp="1"/>
          </p:cNvSpPr>
          <p:nvPr>
            <p:ph sz="half" idx="2"/>
          </p:nvPr>
        </p:nvSpPr>
        <p:spPr>
          <a:xfrm>
            <a:off x="609282" y="1577340"/>
            <a:ext cx="5300758"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5609" y="1577340"/>
            <a:ext cx="5300758"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tx1"/>
                </a:solidFill>
                <a:latin typeface="Verdana"/>
                <a:cs typeface="Verdana"/>
              </a:defRPr>
            </a:lvl1pPr>
          </a:lstStyle>
          <a:p>
            <a:pPr marL="1003300" marR="5080" indent="-991235">
              <a:lnSpc>
                <a:spcPct val="100000"/>
              </a:lnSpc>
              <a:spcBef>
                <a:spcPts val="105"/>
              </a:spcBef>
            </a:pPr>
            <a:r>
              <a:rPr spc="-5" dirty="0"/>
              <a:t>Department of Computer Science </a:t>
            </a:r>
            <a:r>
              <a:rPr dirty="0"/>
              <a:t>and </a:t>
            </a:r>
            <a:r>
              <a:rPr spc="-409" dirty="0"/>
              <a:t> </a:t>
            </a:r>
            <a:r>
              <a:rPr spc="-5" dirty="0"/>
              <a:t>Engineering</a:t>
            </a:r>
          </a:p>
        </p:txBody>
      </p:sp>
      <p:sp>
        <p:nvSpPr>
          <p:cNvPr id="6" name="Holder 6"/>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spc="-5" dirty="0"/>
              <a:t>Zeroth</a:t>
            </a:r>
            <a:r>
              <a:rPr spc="-90" dirty="0"/>
              <a:t> </a:t>
            </a:r>
            <a:r>
              <a:rPr spc="-5" dirty="0"/>
              <a:t>Review</a:t>
            </a:r>
          </a:p>
        </p:txBody>
      </p:sp>
      <p:sp>
        <p:nvSpPr>
          <p:cNvPr id="7" name="Holder 7"/>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775"/>
              </a:spcBef>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00"/>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tx1"/>
                </a:solidFill>
                <a:latin typeface="Verdana"/>
                <a:cs typeface="Verdana"/>
              </a:defRPr>
            </a:lvl1pPr>
          </a:lstStyle>
          <a:p>
            <a:pPr marL="1003300" marR="5080" indent="-991235">
              <a:lnSpc>
                <a:spcPct val="100000"/>
              </a:lnSpc>
              <a:spcBef>
                <a:spcPts val="105"/>
              </a:spcBef>
            </a:pPr>
            <a:r>
              <a:rPr spc="-5" dirty="0"/>
              <a:t>Department of Computer Science </a:t>
            </a:r>
            <a:r>
              <a:rPr dirty="0"/>
              <a:t>and </a:t>
            </a:r>
            <a:r>
              <a:rPr spc="-409" dirty="0"/>
              <a:t> </a:t>
            </a:r>
            <a:r>
              <a:rPr spc="-5" dirty="0"/>
              <a:t>Engineering</a:t>
            </a:r>
          </a:p>
        </p:txBody>
      </p:sp>
      <p:sp>
        <p:nvSpPr>
          <p:cNvPr id="4" name="Holder 4"/>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spc="-5" dirty="0"/>
              <a:t>Zeroth</a:t>
            </a:r>
            <a:r>
              <a:rPr spc="-90" dirty="0"/>
              <a:t> </a:t>
            </a:r>
            <a:r>
              <a:rPr spc="-5" dirty="0"/>
              <a:t>Review</a:t>
            </a:r>
          </a:p>
        </p:txBody>
      </p:sp>
      <p:sp>
        <p:nvSpPr>
          <p:cNvPr id="5" name="Holder 5"/>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775"/>
              </a:spcBef>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tx1"/>
                </a:solidFill>
                <a:latin typeface="Verdana"/>
                <a:cs typeface="Verdana"/>
              </a:defRPr>
            </a:lvl1pPr>
          </a:lstStyle>
          <a:p>
            <a:pPr marL="1003300" marR="5080" indent="-991235">
              <a:lnSpc>
                <a:spcPct val="100000"/>
              </a:lnSpc>
              <a:spcBef>
                <a:spcPts val="105"/>
              </a:spcBef>
            </a:pPr>
            <a:r>
              <a:rPr spc="-5" dirty="0"/>
              <a:t>Department of Computer Science </a:t>
            </a:r>
            <a:r>
              <a:rPr dirty="0"/>
              <a:t>and </a:t>
            </a:r>
            <a:r>
              <a:rPr spc="-409" dirty="0"/>
              <a:t> </a:t>
            </a:r>
            <a:r>
              <a:rPr spc="-5" dirty="0"/>
              <a:t>Engineering</a:t>
            </a:r>
          </a:p>
        </p:txBody>
      </p:sp>
      <p:sp>
        <p:nvSpPr>
          <p:cNvPr id="3" name="Holder 3"/>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spc="-5" dirty="0"/>
              <a:t>Zeroth</a:t>
            </a:r>
            <a:r>
              <a:rPr spc="-90" dirty="0"/>
              <a:t> </a:t>
            </a:r>
            <a:r>
              <a:rPr spc="-5" dirty="0"/>
              <a:t>Review</a:t>
            </a:r>
          </a:p>
        </p:txBody>
      </p:sp>
      <p:sp>
        <p:nvSpPr>
          <p:cNvPr id="4" name="Holder 4"/>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775"/>
              </a:spcBef>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44092" y="959942"/>
            <a:ext cx="10497464" cy="512444"/>
          </a:xfrm>
          <a:prstGeom prst="rect">
            <a:avLst/>
          </a:prstGeom>
        </p:spPr>
        <p:txBody>
          <a:bodyPr wrap="square" lIns="0" tIns="0" rIns="0" bIns="0">
            <a:spAutoFit/>
          </a:bodyPr>
          <a:lstStyle>
            <a:lvl1pPr>
              <a:defRPr sz="3200" b="1" i="0">
                <a:solidFill>
                  <a:srgbClr val="FF0000"/>
                </a:solidFill>
                <a:latin typeface="Verdana"/>
                <a:cs typeface="Verdana"/>
              </a:defRPr>
            </a:lvl1pPr>
          </a:lstStyle>
          <a:p>
            <a:endParaRPr/>
          </a:p>
        </p:txBody>
      </p:sp>
      <p:sp>
        <p:nvSpPr>
          <p:cNvPr id="3" name="Holder 3"/>
          <p:cNvSpPr>
            <a:spLocks noGrp="1"/>
          </p:cNvSpPr>
          <p:nvPr>
            <p:ph type="body" idx="1"/>
          </p:nvPr>
        </p:nvSpPr>
        <p:spPr>
          <a:xfrm>
            <a:off x="729056" y="1945004"/>
            <a:ext cx="10727537" cy="25082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630673" y="6167825"/>
            <a:ext cx="2922270" cy="393700"/>
          </a:xfrm>
          <a:prstGeom prst="rect">
            <a:avLst/>
          </a:prstGeom>
        </p:spPr>
        <p:txBody>
          <a:bodyPr wrap="square" lIns="0" tIns="0" rIns="0" bIns="0">
            <a:spAutoFit/>
          </a:bodyPr>
          <a:lstStyle>
            <a:lvl1pPr>
              <a:defRPr sz="1200" b="0" i="0">
                <a:solidFill>
                  <a:schemeClr val="tx1"/>
                </a:solidFill>
                <a:latin typeface="Verdana"/>
                <a:cs typeface="Verdana"/>
              </a:defRPr>
            </a:lvl1pPr>
          </a:lstStyle>
          <a:p>
            <a:pPr marL="1003300" marR="5080" indent="-991235">
              <a:lnSpc>
                <a:spcPct val="100000"/>
              </a:lnSpc>
              <a:spcBef>
                <a:spcPts val="105"/>
              </a:spcBef>
            </a:pPr>
            <a:r>
              <a:rPr spc="-5" dirty="0"/>
              <a:t>Department of Computer Science </a:t>
            </a:r>
            <a:r>
              <a:rPr dirty="0"/>
              <a:t>and </a:t>
            </a:r>
            <a:r>
              <a:rPr spc="-409" dirty="0"/>
              <a:t> </a:t>
            </a:r>
            <a:r>
              <a:rPr spc="-5" dirty="0"/>
              <a:t>Engineering</a:t>
            </a:r>
          </a:p>
        </p:txBody>
      </p:sp>
      <p:sp>
        <p:nvSpPr>
          <p:cNvPr id="5" name="Holder 5"/>
          <p:cNvSpPr>
            <a:spLocks noGrp="1"/>
          </p:cNvSpPr>
          <p:nvPr>
            <p:ph type="dt" sz="half" idx="6"/>
          </p:nvPr>
        </p:nvSpPr>
        <p:spPr>
          <a:xfrm>
            <a:off x="889812" y="6170873"/>
            <a:ext cx="1128395" cy="210820"/>
          </a:xfrm>
          <a:prstGeom prst="rect">
            <a:avLst/>
          </a:prstGeom>
        </p:spPr>
        <p:txBody>
          <a:bodyPr wrap="square" lIns="0" tIns="0" rIns="0" bIns="0">
            <a:spAutoFit/>
          </a:bodyPr>
          <a:lstStyle>
            <a:lvl1pPr>
              <a:defRPr sz="1200" b="0" i="0">
                <a:solidFill>
                  <a:schemeClr val="tx1"/>
                </a:solidFill>
                <a:latin typeface="Verdana"/>
                <a:cs typeface="Verdana"/>
              </a:defRPr>
            </a:lvl1pPr>
          </a:lstStyle>
          <a:p>
            <a:pPr marL="12700">
              <a:lnSpc>
                <a:spcPct val="100000"/>
              </a:lnSpc>
              <a:spcBef>
                <a:spcPts val="105"/>
              </a:spcBef>
            </a:pPr>
            <a:r>
              <a:rPr spc="-5" dirty="0"/>
              <a:t>Zeroth</a:t>
            </a:r>
            <a:r>
              <a:rPr spc="-90" dirty="0"/>
              <a:t> </a:t>
            </a:r>
            <a:r>
              <a:rPr spc="-5" dirty="0"/>
              <a:t>Review</a:t>
            </a:r>
          </a:p>
        </p:txBody>
      </p:sp>
      <p:sp>
        <p:nvSpPr>
          <p:cNvPr id="6" name="Holder 6"/>
          <p:cNvSpPr>
            <a:spLocks noGrp="1"/>
          </p:cNvSpPr>
          <p:nvPr>
            <p:ph type="sldNum" sz="quarter" idx="7"/>
          </p:nvPr>
        </p:nvSpPr>
        <p:spPr>
          <a:xfrm>
            <a:off x="11132819" y="6082481"/>
            <a:ext cx="173354" cy="296545"/>
          </a:xfrm>
          <a:prstGeom prst="rect">
            <a:avLst/>
          </a:prstGeom>
        </p:spPr>
        <p:txBody>
          <a:bodyPr wrap="square" lIns="0" tIns="0" rIns="0" bIns="0">
            <a:spAutoFit/>
          </a:bodyPr>
          <a:lstStyle>
            <a:lvl1pPr>
              <a:defRPr sz="1200" b="0" i="0">
                <a:solidFill>
                  <a:schemeClr val="tx1"/>
                </a:solidFill>
                <a:latin typeface="Verdana"/>
                <a:cs typeface="Verdana"/>
              </a:defRPr>
            </a:lvl1pPr>
          </a:lstStyle>
          <a:p>
            <a:pPr marL="38100">
              <a:lnSpc>
                <a:spcPct val="100000"/>
              </a:lnSpc>
              <a:spcBef>
                <a:spcPts val="775"/>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6868" y="1313764"/>
            <a:ext cx="9999980" cy="454025"/>
          </a:xfrm>
          <a:prstGeom prst="rect">
            <a:avLst/>
          </a:prstGeom>
        </p:spPr>
        <p:txBody>
          <a:bodyPr vert="horz" wrap="square" lIns="0" tIns="13970" rIns="0" bIns="0" rtlCol="0">
            <a:spAutoFit/>
          </a:bodyPr>
          <a:lstStyle/>
          <a:p>
            <a:pPr marL="12700">
              <a:lnSpc>
                <a:spcPct val="100000"/>
              </a:lnSpc>
              <a:spcBef>
                <a:spcPts val="110"/>
              </a:spcBef>
            </a:pPr>
            <a:r>
              <a:rPr sz="2800" spc="-5" dirty="0">
                <a:solidFill>
                  <a:srgbClr val="001F5F"/>
                </a:solidFill>
              </a:rPr>
              <a:t>Department</a:t>
            </a:r>
            <a:r>
              <a:rPr sz="2800" spc="-45" dirty="0">
                <a:solidFill>
                  <a:srgbClr val="001F5F"/>
                </a:solidFill>
              </a:rPr>
              <a:t> </a:t>
            </a:r>
            <a:r>
              <a:rPr sz="2800" dirty="0">
                <a:solidFill>
                  <a:srgbClr val="001F5F"/>
                </a:solidFill>
              </a:rPr>
              <a:t>of</a:t>
            </a:r>
            <a:r>
              <a:rPr sz="2800" spc="-55" dirty="0">
                <a:solidFill>
                  <a:srgbClr val="001F5F"/>
                </a:solidFill>
              </a:rPr>
              <a:t> </a:t>
            </a:r>
            <a:r>
              <a:rPr sz="2800" spc="-5" dirty="0">
                <a:solidFill>
                  <a:srgbClr val="001F5F"/>
                </a:solidFill>
              </a:rPr>
              <a:t>Computer</a:t>
            </a:r>
            <a:r>
              <a:rPr sz="2800" spc="-15" dirty="0">
                <a:solidFill>
                  <a:srgbClr val="001F5F"/>
                </a:solidFill>
              </a:rPr>
              <a:t> </a:t>
            </a:r>
            <a:r>
              <a:rPr sz="2800" spc="-5" dirty="0">
                <a:solidFill>
                  <a:srgbClr val="001F5F"/>
                </a:solidFill>
              </a:rPr>
              <a:t>Science</a:t>
            </a:r>
            <a:r>
              <a:rPr sz="2800" dirty="0">
                <a:solidFill>
                  <a:srgbClr val="001F5F"/>
                </a:solidFill>
              </a:rPr>
              <a:t> </a:t>
            </a:r>
            <a:r>
              <a:rPr sz="2800" spc="-10" dirty="0">
                <a:solidFill>
                  <a:srgbClr val="001F5F"/>
                </a:solidFill>
              </a:rPr>
              <a:t>and</a:t>
            </a:r>
            <a:r>
              <a:rPr sz="2800" spc="-20" dirty="0">
                <a:solidFill>
                  <a:srgbClr val="001F5F"/>
                </a:solidFill>
              </a:rPr>
              <a:t> </a:t>
            </a:r>
            <a:r>
              <a:rPr sz="2800" spc="-5" dirty="0">
                <a:solidFill>
                  <a:srgbClr val="001F5F"/>
                </a:solidFill>
              </a:rPr>
              <a:t>Engineering</a:t>
            </a:r>
            <a:endParaRPr sz="2800" dirty="0"/>
          </a:p>
        </p:txBody>
      </p:sp>
      <p:sp>
        <p:nvSpPr>
          <p:cNvPr id="4" name="object 4"/>
          <p:cNvSpPr txBox="1"/>
          <p:nvPr/>
        </p:nvSpPr>
        <p:spPr>
          <a:xfrm>
            <a:off x="1039164" y="5183504"/>
            <a:ext cx="3450286" cy="1125052"/>
          </a:xfrm>
          <a:prstGeom prst="rect">
            <a:avLst/>
          </a:prstGeom>
        </p:spPr>
        <p:txBody>
          <a:bodyPr vert="horz" wrap="square" lIns="0" tIns="15240" rIns="0" bIns="0" rtlCol="0">
            <a:spAutoFit/>
          </a:bodyPr>
          <a:lstStyle/>
          <a:p>
            <a:pPr marL="12700" marR="5715" algn="ctr">
              <a:lnSpc>
                <a:spcPct val="99200"/>
              </a:lnSpc>
              <a:spcBef>
                <a:spcPts val="120"/>
              </a:spcBef>
            </a:pPr>
            <a:r>
              <a:rPr lang="en-US" sz="2400" b="1" i="0" dirty="0">
                <a:solidFill>
                  <a:srgbClr val="FF0000"/>
                </a:solidFill>
                <a:effectLst/>
                <a:latin typeface="Verdana" panose="020B0604030504040204" pitchFamily="34" charset="0"/>
                <a:ea typeface="Verdana" panose="020B0604030504040204" pitchFamily="34" charset="0"/>
              </a:rPr>
              <a:t>DR.S.ANANTHA SIVAPRAKASAM </a:t>
            </a:r>
            <a:r>
              <a:rPr lang="en-US" sz="2400" b="1" spc="-110" dirty="0">
                <a:solidFill>
                  <a:srgbClr val="FF0000"/>
                </a:solidFill>
                <a:latin typeface="Verdana"/>
                <a:cs typeface="Verdana"/>
              </a:rPr>
              <a:t>Professor</a:t>
            </a:r>
            <a:endParaRPr sz="2400" dirty="0">
              <a:latin typeface="Verdana"/>
              <a:cs typeface="Verdana"/>
            </a:endParaRPr>
          </a:p>
        </p:txBody>
      </p:sp>
      <p:sp>
        <p:nvSpPr>
          <p:cNvPr id="5" name="object 5"/>
          <p:cNvSpPr txBox="1"/>
          <p:nvPr/>
        </p:nvSpPr>
        <p:spPr>
          <a:xfrm>
            <a:off x="6292088" y="5116118"/>
            <a:ext cx="5760720" cy="1686359"/>
          </a:xfrm>
          <a:prstGeom prst="rect">
            <a:avLst/>
          </a:prstGeom>
        </p:spPr>
        <p:txBody>
          <a:bodyPr vert="horz" wrap="square" lIns="0" tIns="80010" rIns="0" bIns="0" rtlCol="0">
            <a:spAutoFit/>
          </a:bodyPr>
          <a:lstStyle/>
          <a:p>
            <a:pPr marL="12700">
              <a:lnSpc>
                <a:spcPct val="100000"/>
              </a:lnSpc>
              <a:spcBef>
                <a:spcPts val="630"/>
              </a:spcBef>
            </a:pPr>
            <a:r>
              <a:rPr sz="2400" b="1" dirty="0">
                <a:solidFill>
                  <a:srgbClr val="FF0000"/>
                </a:solidFill>
                <a:latin typeface="Verdana"/>
                <a:cs typeface="Verdana"/>
              </a:rPr>
              <a:t>MU</a:t>
            </a:r>
            <a:r>
              <a:rPr lang="en-US" sz="2400" b="1" dirty="0">
                <a:solidFill>
                  <a:srgbClr val="FF0000"/>
                </a:solidFill>
                <a:latin typeface="Verdana"/>
                <a:cs typeface="Verdana"/>
              </a:rPr>
              <a:t>HAMMED JAZIL</a:t>
            </a:r>
            <a:r>
              <a:rPr sz="2400" b="1" spc="-50" dirty="0">
                <a:solidFill>
                  <a:srgbClr val="FF0000"/>
                </a:solidFill>
                <a:latin typeface="Verdana"/>
                <a:cs typeface="Verdana"/>
              </a:rPr>
              <a:t> </a:t>
            </a:r>
            <a:r>
              <a:rPr sz="2400" b="1" spc="-5" dirty="0">
                <a:solidFill>
                  <a:srgbClr val="FF0000"/>
                </a:solidFill>
                <a:latin typeface="Verdana"/>
                <a:cs typeface="Verdana"/>
              </a:rPr>
              <a:t>(2107011</a:t>
            </a:r>
            <a:r>
              <a:rPr lang="en-US" sz="2400" b="1" spc="-5" dirty="0">
                <a:solidFill>
                  <a:srgbClr val="FF0000"/>
                </a:solidFill>
                <a:latin typeface="Verdana"/>
                <a:cs typeface="Verdana"/>
              </a:rPr>
              <a:t>68</a:t>
            </a:r>
            <a:r>
              <a:rPr sz="2400" b="1" spc="-5" dirty="0">
                <a:solidFill>
                  <a:srgbClr val="FF0000"/>
                </a:solidFill>
                <a:latin typeface="Verdana"/>
                <a:cs typeface="Verdana"/>
              </a:rPr>
              <a:t>)</a:t>
            </a:r>
            <a:endParaRPr sz="2400" dirty="0">
              <a:latin typeface="Verdana"/>
              <a:cs typeface="Verdana"/>
            </a:endParaRPr>
          </a:p>
          <a:p>
            <a:pPr marL="12700">
              <a:lnSpc>
                <a:spcPct val="100000"/>
              </a:lnSpc>
              <a:spcBef>
                <a:spcPts val="530"/>
              </a:spcBef>
            </a:pPr>
            <a:r>
              <a:rPr lang="en-US" sz="2400" b="1" spc="-5" dirty="0">
                <a:solidFill>
                  <a:srgbClr val="FF0000"/>
                </a:solidFill>
                <a:latin typeface="Verdana"/>
                <a:cs typeface="Verdana"/>
              </a:rPr>
              <a:t>PRAGADEESHWARAN</a:t>
            </a:r>
            <a:r>
              <a:rPr sz="2400" b="1" spc="-30" dirty="0">
                <a:solidFill>
                  <a:srgbClr val="FF0000"/>
                </a:solidFill>
                <a:latin typeface="Verdana"/>
                <a:cs typeface="Verdana"/>
              </a:rPr>
              <a:t> </a:t>
            </a:r>
            <a:r>
              <a:rPr sz="2400" b="1" dirty="0">
                <a:solidFill>
                  <a:srgbClr val="FF0000"/>
                </a:solidFill>
                <a:latin typeface="Verdana"/>
                <a:cs typeface="Verdana"/>
              </a:rPr>
              <a:t>S</a:t>
            </a:r>
            <a:r>
              <a:rPr sz="2400" b="1" spc="-20" dirty="0">
                <a:solidFill>
                  <a:srgbClr val="FF0000"/>
                </a:solidFill>
                <a:latin typeface="Verdana"/>
                <a:cs typeface="Verdana"/>
              </a:rPr>
              <a:t> </a:t>
            </a:r>
            <a:r>
              <a:rPr sz="2400" b="1" spc="-5" dirty="0">
                <a:solidFill>
                  <a:srgbClr val="FF0000"/>
                </a:solidFill>
                <a:latin typeface="Verdana"/>
                <a:cs typeface="Verdana"/>
              </a:rPr>
              <a:t>(2107011</a:t>
            </a:r>
            <a:r>
              <a:rPr lang="en-US" sz="2400" b="1" spc="-5" dirty="0">
                <a:solidFill>
                  <a:srgbClr val="FF0000"/>
                </a:solidFill>
                <a:latin typeface="Verdana"/>
                <a:cs typeface="Verdana"/>
              </a:rPr>
              <a:t>90</a:t>
            </a:r>
            <a:r>
              <a:rPr sz="2400" b="1" spc="-5" dirty="0">
                <a:solidFill>
                  <a:srgbClr val="FF0000"/>
                </a:solidFill>
                <a:latin typeface="Verdana"/>
                <a:cs typeface="Verdana"/>
              </a:rPr>
              <a:t>)</a:t>
            </a:r>
            <a:endParaRPr sz="2400" dirty="0">
              <a:latin typeface="Verdana"/>
              <a:cs typeface="Verdana"/>
            </a:endParaRPr>
          </a:p>
          <a:p>
            <a:pPr marL="12700">
              <a:lnSpc>
                <a:spcPct val="100000"/>
              </a:lnSpc>
              <a:spcBef>
                <a:spcPts val="505"/>
              </a:spcBef>
            </a:pPr>
            <a:endParaRPr sz="2400" dirty="0">
              <a:latin typeface="Verdana"/>
              <a:cs typeface="Verdana"/>
            </a:endParaRPr>
          </a:p>
        </p:txBody>
      </p:sp>
      <p:pic>
        <p:nvPicPr>
          <p:cNvPr id="6" name="object 6"/>
          <p:cNvPicPr/>
          <p:nvPr/>
        </p:nvPicPr>
        <p:blipFill>
          <a:blip r:embed="rId2" cstate="print"/>
          <a:stretch>
            <a:fillRect/>
          </a:stretch>
        </p:blipFill>
        <p:spPr>
          <a:xfrm>
            <a:off x="80011" y="88900"/>
            <a:ext cx="2905125" cy="952500"/>
          </a:xfrm>
          <a:prstGeom prst="rect">
            <a:avLst/>
          </a:prstGeom>
        </p:spPr>
      </p:pic>
      <p:pic>
        <p:nvPicPr>
          <p:cNvPr id="7" name="object 7"/>
          <p:cNvPicPr/>
          <p:nvPr/>
        </p:nvPicPr>
        <p:blipFill>
          <a:blip r:embed="rId3" cstate="print"/>
          <a:stretch>
            <a:fillRect/>
          </a:stretch>
        </p:blipFill>
        <p:spPr>
          <a:xfrm>
            <a:off x="11099800" y="64007"/>
            <a:ext cx="1000125" cy="1142492"/>
          </a:xfrm>
          <a:prstGeom prst="rect">
            <a:avLst/>
          </a:prstGeom>
        </p:spPr>
      </p:pic>
      <p:grpSp>
        <p:nvGrpSpPr>
          <p:cNvPr id="8" name="object 8"/>
          <p:cNvGrpSpPr/>
          <p:nvPr/>
        </p:nvGrpSpPr>
        <p:grpSpPr>
          <a:xfrm>
            <a:off x="913130" y="2386017"/>
            <a:ext cx="10352405" cy="114935"/>
            <a:chOff x="913130" y="2386017"/>
            <a:chExt cx="10352405" cy="114935"/>
          </a:xfrm>
        </p:grpSpPr>
        <p:sp>
          <p:nvSpPr>
            <p:cNvPr id="9" name="object 9"/>
            <p:cNvSpPr/>
            <p:nvPr/>
          </p:nvSpPr>
          <p:spPr>
            <a:xfrm>
              <a:off x="913130" y="2390775"/>
              <a:ext cx="6398260" cy="109855"/>
            </a:xfrm>
            <a:custGeom>
              <a:avLst/>
              <a:gdLst/>
              <a:ahLst/>
              <a:cxnLst/>
              <a:rect l="l" t="t" r="r" b="b"/>
              <a:pathLst>
                <a:path w="6398259" h="109855">
                  <a:moveTo>
                    <a:pt x="6398260" y="0"/>
                  </a:moveTo>
                  <a:lnTo>
                    <a:pt x="0" y="0"/>
                  </a:lnTo>
                  <a:lnTo>
                    <a:pt x="0" y="109854"/>
                  </a:lnTo>
                  <a:lnTo>
                    <a:pt x="6398260" y="109854"/>
                  </a:lnTo>
                  <a:lnTo>
                    <a:pt x="6398260" y="0"/>
                  </a:lnTo>
                  <a:close/>
                </a:path>
              </a:pathLst>
            </a:custGeom>
            <a:solidFill>
              <a:srgbClr val="CC0000"/>
            </a:solidFill>
          </p:spPr>
          <p:txBody>
            <a:bodyPr wrap="square" lIns="0" tIns="0" rIns="0" bIns="0" rtlCol="0"/>
            <a:lstStyle/>
            <a:p>
              <a:endParaRPr/>
            </a:p>
          </p:txBody>
        </p:sp>
        <p:sp>
          <p:nvSpPr>
            <p:cNvPr id="10" name="object 10"/>
            <p:cNvSpPr/>
            <p:nvPr/>
          </p:nvSpPr>
          <p:spPr>
            <a:xfrm>
              <a:off x="913130" y="2390775"/>
              <a:ext cx="10352405" cy="0"/>
            </a:xfrm>
            <a:custGeom>
              <a:avLst/>
              <a:gdLst/>
              <a:ahLst/>
              <a:cxnLst/>
              <a:rect l="l" t="t" r="r" b="b"/>
              <a:pathLst>
                <a:path w="10352405">
                  <a:moveTo>
                    <a:pt x="0" y="0"/>
                  </a:moveTo>
                  <a:lnTo>
                    <a:pt x="10352405" y="0"/>
                  </a:lnTo>
                </a:path>
              </a:pathLst>
            </a:custGeom>
            <a:ln w="9514">
              <a:solidFill>
                <a:srgbClr val="CC0000"/>
              </a:solidFill>
            </a:ln>
          </p:spPr>
          <p:txBody>
            <a:bodyPr wrap="square" lIns="0" tIns="0" rIns="0" bIns="0" rtlCol="0"/>
            <a:lstStyle/>
            <a:p>
              <a:endParaRPr/>
            </a:p>
          </p:txBody>
        </p:sp>
      </p:grpSp>
      <p:sp>
        <p:nvSpPr>
          <p:cNvPr id="3" name="TextBox 2">
            <a:extLst>
              <a:ext uri="{FF2B5EF4-FFF2-40B4-BE49-F238E27FC236}">
                <a16:creationId xmlns:a16="http://schemas.microsoft.com/office/drawing/2014/main" id="{517755FB-8C66-4E3D-98A8-A2E6B0F1FDF9}"/>
              </a:ext>
            </a:extLst>
          </p:cNvPr>
          <p:cNvSpPr txBox="1"/>
          <p:nvPr/>
        </p:nvSpPr>
        <p:spPr>
          <a:xfrm>
            <a:off x="946194" y="2816515"/>
            <a:ext cx="10060636" cy="1754326"/>
          </a:xfrm>
          <a:prstGeom prst="rect">
            <a:avLst/>
          </a:prstGeom>
          <a:noFill/>
        </p:spPr>
        <p:txBody>
          <a:bodyPr wrap="square" rtlCol="0">
            <a:spAutoFit/>
          </a:bodyPr>
          <a:lstStyle/>
          <a:p>
            <a:pPr algn="just"/>
            <a:r>
              <a:rPr lang="en-US" sz="3600" b="1" dirty="0">
                <a:solidFill>
                  <a:srgbClr val="7030A0"/>
                </a:solidFill>
                <a:latin typeface="Verdana" panose="020B0604030504040204" pitchFamily="34" charset="0"/>
                <a:ea typeface="Verdana" panose="020B0604030504040204" pitchFamily="34" charset="0"/>
              </a:rPr>
              <a:t>JOBTAKE - A GIG PLATFORM FOR  JOBS USING HYBRID RECOMANDATION SYSTEM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4092" y="959942"/>
            <a:ext cx="2905760" cy="512445"/>
          </a:xfrm>
          <a:prstGeom prst="rect">
            <a:avLst/>
          </a:prstGeom>
        </p:spPr>
        <p:txBody>
          <a:bodyPr vert="horz" wrap="square" lIns="0" tIns="12065" rIns="0" bIns="0" rtlCol="0">
            <a:spAutoFit/>
          </a:bodyPr>
          <a:lstStyle/>
          <a:p>
            <a:pPr marL="12700">
              <a:lnSpc>
                <a:spcPct val="100000"/>
              </a:lnSpc>
              <a:spcBef>
                <a:spcPts val="95"/>
              </a:spcBef>
            </a:pPr>
            <a:r>
              <a:rPr spc="-5" dirty="0"/>
              <a:t>Introduction</a:t>
            </a:r>
          </a:p>
        </p:txBody>
      </p:sp>
      <p:sp>
        <p:nvSpPr>
          <p:cNvPr id="3" name="object 3"/>
          <p:cNvSpPr txBox="1"/>
          <p:nvPr/>
        </p:nvSpPr>
        <p:spPr>
          <a:xfrm>
            <a:off x="809790" y="2286000"/>
            <a:ext cx="10690060" cy="3160289"/>
          </a:xfrm>
          <a:prstGeom prst="rect">
            <a:avLst/>
          </a:prstGeom>
        </p:spPr>
        <p:txBody>
          <a:bodyPr vert="horz" wrap="square" lIns="0" tIns="0" rIns="0" bIns="0" rtlCol="0">
            <a:spAutoFit/>
          </a:bodyPr>
          <a:lstStyle/>
          <a:p>
            <a:pPr marL="12700" algn="just">
              <a:lnSpc>
                <a:spcPts val="3050"/>
              </a:lnSpc>
              <a:tabLst>
                <a:tab pos="2066925" algn="l"/>
                <a:tab pos="3424554" algn="l"/>
                <a:tab pos="4347845" algn="l"/>
                <a:tab pos="5629910" algn="l"/>
                <a:tab pos="6866890" algn="l"/>
                <a:tab pos="7280909" algn="l"/>
                <a:tab pos="8697595" algn="l"/>
                <a:tab pos="9267190" algn="l"/>
                <a:tab pos="10476230" algn="l"/>
              </a:tabLst>
            </a:pPr>
            <a:r>
              <a:rPr lang="en-US" sz="2400" dirty="0"/>
              <a:t>In today’s world, flexible work opportunities are crucial for individuals juggling multiple responsibilities. Our platform offers a user-driven solution where people can work on their own terms, without formal employment requirements. This allows users to choose when and where they work, whether it’s tutoring, handyman services, or other gigs. By removing traditional barriers, we aim to provide a range of opportunities that fit individual schedules and interests. Our goal is to create a community-focused platform that enhances flexibility and income opportunities, supporting users in achieving their personal and financial goals.</a:t>
            </a:r>
            <a:endParaRPr lang="en-US" sz="2400" dirty="0">
              <a:latin typeface="Times New Roman"/>
              <a:cs typeface="Times New Roman"/>
            </a:endParaRPr>
          </a:p>
        </p:txBody>
      </p:sp>
      <p:grpSp>
        <p:nvGrpSpPr>
          <p:cNvPr id="4" name="object 4"/>
          <p:cNvGrpSpPr/>
          <p:nvPr/>
        </p:nvGrpSpPr>
        <p:grpSpPr>
          <a:xfrm>
            <a:off x="811530" y="1560517"/>
            <a:ext cx="10600055" cy="114300"/>
            <a:chOff x="811530" y="1560517"/>
            <a:chExt cx="10600055" cy="114300"/>
          </a:xfrm>
        </p:grpSpPr>
        <p:sp>
          <p:nvSpPr>
            <p:cNvPr id="5" name="object 5"/>
            <p:cNvSpPr/>
            <p:nvPr/>
          </p:nvSpPr>
          <p:spPr>
            <a:xfrm>
              <a:off x="811530" y="1564640"/>
              <a:ext cx="6201410" cy="109855"/>
            </a:xfrm>
            <a:custGeom>
              <a:avLst/>
              <a:gdLst/>
              <a:ahLst/>
              <a:cxnLst/>
              <a:rect l="l" t="t" r="r" b="b"/>
              <a:pathLst>
                <a:path w="6201409" h="109855">
                  <a:moveTo>
                    <a:pt x="6201410" y="0"/>
                  </a:moveTo>
                  <a:lnTo>
                    <a:pt x="0" y="0"/>
                  </a:lnTo>
                  <a:lnTo>
                    <a:pt x="0" y="109854"/>
                  </a:lnTo>
                  <a:lnTo>
                    <a:pt x="6201410" y="109854"/>
                  </a:lnTo>
                  <a:lnTo>
                    <a:pt x="6201410" y="0"/>
                  </a:lnTo>
                  <a:close/>
                </a:path>
              </a:pathLst>
            </a:custGeom>
            <a:solidFill>
              <a:srgbClr val="CC0000"/>
            </a:solidFill>
          </p:spPr>
          <p:txBody>
            <a:bodyPr wrap="square" lIns="0" tIns="0" rIns="0" bIns="0" rtlCol="0"/>
            <a:lstStyle/>
            <a:p>
              <a:endParaRPr/>
            </a:p>
          </p:txBody>
        </p:sp>
        <p:sp>
          <p:nvSpPr>
            <p:cNvPr id="6" name="object 6"/>
            <p:cNvSpPr/>
            <p:nvPr/>
          </p:nvSpPr>
          <p:spPr>
            <a:xfrm>
              <a:off x="812165" y="1565275"/>
              <a:ext cx="10599420" cy="0"/>
            </a:xfrm>
            <a:custGeom>
              <a:avLst/>
              <a:gdLst/>
              <a:ahLst/>
              <a:cxnLst/>
              <a:rect l="l" t="t" r="r" b="b"/>
              <a:pathLst>
                <a:path w="10599420">
                  <a:moveTo>
                    <a:pt x="0" y="0"/>
                  </a:moveTo>
                  <a:lnTo>
                    <a:pt x="10599419" y="0"/>
                  </a:lnTo>
                </a:path>
              </a:pathLst>
            </a:custGeom>
            <a:ln w="9514">
              <a:solidFill>
                <a:srgbClr val="CC0000"/>
              </a:solidFill>
            </a:ln>
          </p:spPr>
          <p:txBody>
            <a:bodyPr wrap="square" lIns="0" tIns="0" rIns="0" bIns="0" rtlCol="0"/>
            <a:lstStyle/>
            <a:p>
              <a:endParaRPr/>
            </a:p>
          </p:txBody>
        </p:sp>
      </p:grpSp>
      <p:sp>
        <p:nvSpPr>
          <p:cNvPr id="7" name="object 7"/>
          <p:cNvSpPr/>
          <p:nvPr/>
        </p:nvSpPr>
        <p:spPr>
          <a:xfrm>
            <a:off x="812165" y="6099809"/>
            <a:ext cx="10554970" cy="0"/>
          </a:xfrm>
          <a:custGeom>
            <a:avLst/>
            <a:gdLst/>
            <a:ahLst/>
            <a:cxnLst/>
            <a:rect l="l" t="t" r="r" b="b"/>
            <a:pathLst>
              <a:path w="10554970">
                <a:moveTo>
                  <a:pt x="0" y="0"/>
                </a:moveTo>
                <a:lnTo>
                  <a:pt x="10554969" y="0"/>
                </a:lnTo>
              </a:path>
            </a:pathLst>
          </a:custGeom>
          <a:ln w="9514">
            <a:solidFill>
              <a:srgbClr val="CC0000"/>
            </a:solidFill>
          </a:ln>
        </p:spPr>
        <p:txBody>
          <a:bodyPr wrap="square" lIns="0" tIns="0" rIns="0" bIns="0" rtlCol="0"/>
          <a:lstStyle/>
          <a:p>
            <a:endParaRPr/>
          </a:p>
        </p:txBody>
      </p:sp>
      <p:sp>
        <p:nvSpPr>
          <p:cNvPr id="8" name="object 8"/>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spc="-5" dirty="0"/>
              <a:t>Zeroth</a:t>
            </a:r>
            <a:r>
              <a:rPr spc="-90" dirty="0"/>
              <a:t> </a:t>
            </a:r>
            <a:r>
              <a:rPr spc="-5" dirty="0"/>
              <a:t>Review</a:t>
            </a:r>
          </a:p>
        </p:txBody>
      </p:sp>
      <p:sp>
        <p:nvSpPr>
          <p:cNvPr id="9" name="object 9"/>
          <p:cNvSpPr txBox="1">
            <a:spLocks noGrp="1"/>
          </p:cNvSpPr>
          <p:nvPr>
            <p:ph type="ftr" sz="quarter" idx="5"/>
          </p:nvPr>
        </p:nvSpPr>
        <p:spPr>
          <a:prstGeom prst="rect">
            <a:avLst/>
          </a:prstGeom>
        </p:spPr>
        <p:txBody>
          <a:bodyPr vert="horz" wrap="square" lIns="0" tIns="13335" rIns="0" bIns="0" rtlCol="0">
            <a:spAutoFit/>
          </a:bodyPr>
          <a:lstStyle/>
          <a:p>
            <a:pPr marL="1003300" marR="5080" indent="-991235">
              <a:lnSpc>
                <a:spcPct val="100000"/>
              </a:lnSpc>
              <a:spcBef>
                <a:spcPts val="105"/>
              </a:spcBef>
            </a:pPr>
            <a:r>
              <a:rPr spc="-5" dirty="0"/>
              <a:t>Department of Computer Science </a:t>
            </a:r>
            <a:r>
              <a:rPr dirty="0"/>
              <a:t>and </a:t>
            </a:r>
            <a:r>
              <a:rPr spc="-409" dirty="0"/>
              <a:t> </a:t>
            </a:r>
            <a:r>
              <a:rPr spc="-5" dirty="0"/>
              <a:t>Engineering</a:t>
            </a:r>
          </a:p>
        </p:txBody>
      </p:sp>
      <p:sp>
        <p:nvSpPr>
          <p:cNvPr id="10" name="object 10"/>
          <p:cNvSpPr txBox="1">
            <a:spLocks noGrp="1"/>
          </p:cNvSpPr>
          <p:nvPr>
            <p:ph type="sldNum" sz="quarter" idx="7"/>
          </p:nvPr>
        </p:nvSpPr>
        <p:spPr>
          <a:prstGeom prst="rect">
            <a:avLst/>
          </a:prstGeom>
        </p:spPr>
        <p:txBody>
          <a:bodyPr vert="horz" wrap="square" lIns="0" tIns="98425" rIns="0" bIns="0" rtlCol="0">
            <a:spAutoFit/>
          </a:bodyPr>
          <a:lstStyle/>
          <a:p>
            <a:pPr marL="38100">
              <a:lnSpc>
                <a:spcPct val="100000"/>
              </a:lnSpc>
              <a:spcBef>
                <a:spcPts val="775"/>
              </a:spcBef>
            </a:pPr>
            <a:fld id="{81D60167-4931-47E6-BA6A-407CBD079E47}" type="slidenum">
              <a:rPr dirty="0"/>
              <a:t>2</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4092" y="959942"/>
            <a:ext cx="7969250" cy="512445"/>
          </a:xfrm>
          <a:prstGeom prst="rect">
            <a:avLst/>
          </a:prstGeom>
        </p:spPr>
        <p:txBody>
          <a:bodyPr vert="horz" wrap="square" lIns="0" tIns="12065" rIns="0" bIns="0" rtlCol="0">
            <a:spAutoFit/>
          </a:bodyPr>
          <a:lstStyle/>
          <a:p>
            <a:pPr marL="12700">
              <a:lnSpc>
                <a:spcPct val="100000"/>
              </a:lnSpc>
              <a:spcBef>
                <a:spcPts val="95"/>
              </a:spcBef>
            </a:pPr>
            <a:r>
              <a:rPr spc="-10" dirty="0"/>
              <a:t>Problem</a:t>
            </a:r>
            <a:r>
              <a:rPr spc="-30" dirty="0"/>
              <a:t> </a:t>
            </a:r>
            <a:r>
              <a:rPr spc="-5" dirty="0"/>
              <a:t>Statement</a:t>
            </a:r>
            <a:r>
              <a:rPr spc="-15" dirty="0"/>
              <a:t> </a:t>
            </a:r>
            <a:r>
              <a:rPr spc="-5" dirty="0"/>
              <a:t>and</a:t>
            </a:r>
            <a:r>
              <a:rPr spc="-30" dirty="0"/>
              <a:t> </a:t>
            </a:r>
            <a:r>
              <a:rPr spc="-5" dirty="0"/>
              <a:t>Motivation</a:t>
            </a:r>
          </a:p>
        </p:txBody>
      </p:sp>
      <p:sp>
        <p:nvSpPr>
          <p:cNvPr id="3" name="object 3"/>
          <p:cNvSpPr txBox="1"/>
          <p:nvPr/>
        </p:nvSpPr>
        <p:spPr>
          <a:xfrm>
            <a:off x="758748" y="2209800"/>
            <a:ext cx="10704830" cy="2585323"/>
          </a:xfrm>
          <a:prstGeom prst="rect">
            <a:avLst/>
          </a:prstGeom>
        </p:spPr>
        <p:txBody>
          <a:bodyPr vert="horz" wrap="square" lIns="0" tIns="0" rIns="0" bIns="0" rtlCol="0">
            <a:spAutoFit/>
          </a:bodyPr>
          <a:lstStyle/>
          <a:p>
            <a:r>
              <a:rPr lang="en-US" sz="2400" dirty="0"/>
              <a:t>Our motivation stems from the need to provide a more adaptable and inclusive solution for the modern workforce. By creating a platform that allows users to choose when and where they work, we aim to empower individuals to find opportunities that fit their unique schedules and interests. This approach not only supports users in achieving financial stability but also fosters skill development and personal growth. Our goal is to enhance work-life balance and offer a more dynamic and responsive solution to the challenges of the gig economy.</a:t>
            </a:r>
          </a:p>
        </p:txBody>
      </p:sp>
      <p:grpSp>
        <p:nvGrpSpPr>
          <p:cNvPr id="4" name="object 4"/>
          <p:cNvGrpSpPr/>
          <p:nvPr/>
        </p:nvGrpSpPr>
        <p:grpSpPr>
          <a:xfrm>
            <a:off x="811530" y="1560517"/>
            <a:ext cx="10600055" cy="114300"/>
            <a:chOff x="811530" y="1560517"/>
            <a:chExt cx="10600055" cy="114300"/>
          </a:xfrm>
        </p:grpSpPr>
        <p:sp>
          <p:nvSpPr>
            <p:cNvPr id="5" name="object 5"/>
            <p:cNvSpPr/>
            <p:nvPr/>
          </p:nvSpPr>
          <p:spPr>
            <a:xfrm>
              <a:off x="811530" y="1564640"/>
              <a:ext cx="6201410" cy="109855"/>
            </a:xfrm>
            <a:custGeom>
              <a:avLst/>
              <a:gdLst/>
              <a:ahLst/>
              <a:cxnLst/>
              <a:rect l="l" t="t" r="r" b="b"/>
              <a:pathLst>
                <a:path w="6201409" h="109855">
                  <a:moveTo>
                    <a:pt x="6201410" y="0"/>
                  </a:moveTo>
                  <a:lnTo>
                    <a:pt x="0" y="0"/>
                  </a:lnTo>
                  <a:lnTo>
                    <a:pt x="0" y="109854"/>
                  </a:lnTo>
                  <a:lnTo>
                    <a:pt x="6201410" y="109854"/>
                  </a:lnTo>
                  <a:lnTo>
                    <a:pt x="6201410" y="0"/>
                  </a:lnTo>
                  <a:close/>
                </a:path>
              </a:pathLst>
            </a:custGeom>
            <a:solidFill>
              <a:srgbClr val="CC0000"/>
            </a:solidFill>
          </p:spPr>
          <p:txBody>
            <a:bodyPr wrap="square" lIns="0" tIns="0" rIns="0" bIns="0" rtlCol="0"/>
            <a:lstStyle/>
            <a:p>
              <a:endParaRPr/>
            </a:p>
          </p:txBody>
        </p:sp>
        <p:sp>
          <p:nvSpPr>
            <p:cNvPr id="6" name="object 6"/>
            <p:cNvSpPr/>
            <p:nvPr/>
          </p:nvSpPr>
          <p:spPr>
            <a:xfrm>
              <a:off x="812165" y="1565275"/>
              <a:ext cx="10599420" cy="0"/>
            </a:xfrm>
            <a:custGeom>
              <a:avLst/>
              <a:gdLst/>
              <a:ahLst/>
              <a:cxnLst/>
              <a:rect l="l" t="t" r="r" b="b"/>
              <a:pathLst>
                <a:path w="10599420">
                  <a:moveTo>
                    <a:pt x="0" y="0"/>
                  </a:moveTo>
                  <a:lnTo>
                    <a:pt x="10599419" y="0"/>
                  </a:lnTo>
                </a:path>
              </a:pathLst>
            </a:custGeom>
            <a:ln w="9514">
              <a:solidFill>
                <a:srgbClr val="CC0000"/>
              </a:solidFill>
            </a:ln>
          </p:spPr>
          <p:txBody>
            <a:bodyPr wrap="square" lIns="0" tIns="0" rIns="0" bIns="0" rtlCol="0"/>
            <a:lstStyle/>
            <a:p>
              <a:endParaRPr/>
            </a:p>
          </p:txBody>
        </p:sp>
      </p:grpSp>
      <p:sp>
        <p:nvSpPr>
          <p:cNvPr id="7" name="object 7"/>
          <p:cNvSpPr/>
          <p:nvPr/>
        </p:nvSpPr>
        <p:spPr>
          <a:xfrm>
            <a:off x="812165" y="6012815"/>
            <a:ext cx="10554970" cy="0"/>
          </a:xfrm>
          <a:custGeom>
            <a:avLst/>
            <a:gdLst/>
            <a:ahLst/>
            <a:cxnLst/>
            <a:rect l="l" t="t" r="r" b="b"/>
            <a:pathLst>
              <a:path w="10554970">
                <a:moveTo>
                  <a:pt x="0" y="0"/>
                </a:moveTo>
                <a:lnTo>
                  <a:pt x="10554969" y="0"/>
                </a:lnTo>
              </a:path>
            </a:pathLst>
          </a:custGeom>
          <a:ln w="9514">
            <a:solidFill>
              <a:srgbClr val="CC0000"/>
            </a:solidFill>
          </a:ln>
        </p:spPr>
        <p:txBody>
          <a:bodyPr wrap="square" lIns="0" tIns="0" rIns="0" bIns="0" rtlCol="0"/>
          <a:lstStyle/>
          <a:p>
            <a:endParaRPr/>
          </a:p>
        </p:txBody>
      </p:sp>
      <p:sp>
        <p:nvSpPr>
          <p:cNvPr id="8" name="object 8"/>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spc="-5" dirty="0"/>
              <a:t>Zeroth</a:t>
            </a:r>
            <a:r>
              <a:rPr spc="-90" dirty="0"/>
              <a:t> </a:t>
            </a:r>
            <a:r>
              <a:rPr spc="-5" dirty="0"/>
              <a:t>Review</a:t>
            </a:r>
          </a:p>
        </p:txBody>
      </p:sp>
      <p:sp>
        <p:nvSpPr>
          <p:cNvPr id="9" name="object 9"/>
          <p:cNvSpPr txBox="1">
            <a:spLocks noGrp="1"/>
          </p:cNvSpPr>
          <p:nvPr>
            <p:ph type="ftr" sz="quarter" idx="5"/>
          </p:nvPr>
        </p:nvSpPr>
        <p:spPr>
          <a:prstGeom prst="rect">
            <a:avLst/>
          </a:prstGeom>
        </p:spPr>
        <p:txBody>
          <a:bodyPr vert="horz" wrap="square" lIns="0" tIns="13335" rIns="0" bIns="0" rtlCol="0">
            <a:spAutoFit/>
          </a:bodyPr>
          <a:lstStyle/>
          <a:p>
            <a:pPr marL="1003300" marR="5080" indent="-991235">
              <a:lnSpc>
                <a:spcPct val="100000"/>
              </a:lnSpc>
              <a:spcBef>
                <a:spcPts val="105"/>
              </a:spcBef>
            </a:pPr>
            <a:r>
              <a:rPr spc="-5" dirty="0"/>
              <a:t>Department of Computer Science </a:t>
            </a:r>
            <a:r>
              <a:rPr dirty="0"/>
              <a:t>and </a:t>
            </a:r>
            <a:r>
              <a:rPr spc="-409" dirty="0"/>
              <a:t> </a:t>
            </a:r>
            <a:r>
              <a:rPr spc="-5" dirty="0"/>
              <a:t>Engineering</a:t>
            </a:r>
          </a:p>
        </p:txBody>
      </p:sp>
      <p:sp>
        <p:nvSpPr>
          <p:cNvPr id="10" name="object 10"/>
          <p:cNvSpPr txBox="1">
            <a:spLocks noGrp="1"/>
          </p:cNvSpPr>
          <p:nvPr>
            <p:ph type="sldNum" sz="quarter" idx="7"/>
          </p:nvPr>
        </p:nvSpPr>
        <p:spPr>
          <a:prstGeom prst="rect">
            <a:avLst/>
          </a:prstGeom>
        </p:spPr>
        <p:txBody>
          <a:bodyPr vert="horz" wrap="square" lIns="0" tIns="98425" rIns="0" bIns="0" rtlCol="0">
            <a:spAutoFit/>
          </a:bodyPr>
          <a:lstStyle/>
          <a:p>
            <a:pPr marL="38100">
              <a:lnSpc>
                <a:spcPct val="100000"/>
              </a:lnSpc>
              <a:spcBef>
                <a:spcPts val="775"/>
              </a:spcBef>
            </a:pPr>
            <a:fld id="{81D60167-4931-47E6-BA6A-407CBD079E47}" type="slidenum">
              <a:rPr dirty="0"/>
              <a:t>3</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4092" y="959942"/>
            <a:ext cx="3665220" cy="512445"/>
          </a:xfrm>
          <a:prstGeom prst="rect">
            <a:avLst/>
          </a:prstGeom>
        </p:spPr>
        <p:txBody>
          <a:bodyPr vert="horz" wrap="square" lIns="0" tIns="12065" rIns="0" bIns="0" rtlCol="0">
            <a:spAutoFit/>
          </a:bodyPr>
          <a:lstStyle/>
          <a:p>
            <a:pPr marL="12700">
              <a:lnSpc>
                <a:spcPct val="100000"/>
              </a:lnSpc>
              <a:spcBef>
                <a:spcPts val="95"/>
              </a:spcBef>
            </a:pPr>
            <a:r>
              <a:rPr spc="-10" dirty="0"/>
              <a:t>Existing</a:t>
            </a:r>
            <a:r>
              <a:rPr spc="-45" dirty="0"/>
              <a:t> </a:t>
            </a:r>
            <a:r>
              <a:rPr spc="-10" dirty="0"/>
              <a:t>System</a:t>
            </a:r>
          </a:p>
        </p:txBody>
      </p:sp>
      <p:sp>
        <p:nvSpPr>
          <p:cNvPr id="3" name="object 3"/>
          <p:cNvSpPr txBox="1"/>
          <p:nvPr/>
        </p:nvSpPr>
        <p:spPr>
          <a:xfrm>
            <a:off x="763905" y="2433519"/>
            <a:ext cx="10695940" cy="2215991"/>
          </a:xfrm>
          <a:prstGeom prst="rect">
            <a:avLst/>
          </a:prstGeom>
        </p:spPr>
        <p:txBody>
          <a:bodyPr vert="horz" wrap="square" lIns="0" tIns="0" rIns="0" bIns="0" rtlCol="0">
            <a:spAutoFit/>
          </a:bodyPr>
          <a:lstStyle/>
          <a:p>
            <a:pPr marL="342900" indent="-342900" algn="just">
              <a:buFont typeface="Wingdings" panose="05000000000000000000" pitchFamily="2" charset="2"/>
              <a:buChar char="q"/>
            </a:pPr>
            <a:r>
              <a:rPr lang="en-US" sz="2400" dirty="0"/>
              <a:t>Existing models similar to your project include Urban Company, Fiverr and Upwork. These platforms connect users with freelance or part-time work opportunities, but they often involve structured requirements, formal profiles, or predefined pricing. Your project differentiates itself by offering an open, flexible platform that allows individuals to choose work on their own terms, without formal employment constraints, providing a more adaptable solution for part-time jobs and side gigs.</a:t>
            </a:r>
          </a:p>
        </p:txBody>
      </p:sp>
      <p:grpSp>
        <p:nvGrpSpPr>
          <p:cNvPr id="4" name="object 4"/>
          <p:cNvGrpSpPr/>
          <p:nvPr/>
        </p:nvGrpSpPr>
        <p:grpSpPr>
          <a:xfrm>
            <a:off x="811530" y="1560517"/>
            <a:ext cx="10600055" cy="114300"/>
            <a:chOff x="811530" y="1560517"/>
            <a:chExt cx="10600055" cy="114300"/>
          </a:xfrm>
        </p:grpSpPr>
        <p:sp>
          <p:nvSpPr>
            <p:cNvPr id="5" name="object 5"/>
            <p:cNvSpPr/>
            <p:nvPr/>
          </p:nvSpPr>
          <p:spPr>
            <a:xfrm>
              <a:off x="811530" y="1564640"/>
              <a:ext cx="6201410" cy="109855"/>
            </a:xfrm>
            <a:custGeom>
              <a:avLst/>
              <a:gdLst/>
              <a:ahLst/>
              <a:cxnLst/>
              <a:rect l="l" t="t" r="r" b="b"/>
              <a:pathLst>
                <a:path w="6201409" h="109855">
                  <a:moveTo>
                    <a:pt x="6201410" y="0"/>
                  </a:moveTo>
                  <a:lnTo>
                    <a:pt x="0" y="0"/>
                  </a:lnTo>
                  <a:lnTo>
                    <a:pt x="0" y="109854"/>
                  </a:lnTo>
                  <a:lnTo>
                    <a:pt x="6201410" y="109854"/>
                  </a:lnTo>
                  <a:lnTo>
                    <a:pt x="6201410" y="0"/>
                  </a:lnTo>
                  <a:close/>
                </a:path>
              </a:pathLst>
            </a:custGeom>
            <a:solidFill>
              <a:srgbClr val="CC0000"/>
            </a:solidFill>
          </p:spPr>
          <p:txBody>
            <a:bodyPr wrap="square" lIns="0" tIns="0" rIns="0" bIns="0" rtlCol="0"/>
            <a:lstStyle/>
            <a:p>
              <a:endParaRPr/>
            </a:p>
          </p:txBody>
        </p:sp>
        <p:sp>
          <p:nvSpPr>
            <p:cNvPr id="6" name="object 6"/>
            <p:cNvSpPr/>
            <p:nvPr/>
          </p:nvSpPr>
          <p:spPr>
            <a:xfrm>
              <a:off x="812165" y="1565275"/>
              <a:ext cx="10599420" cy="0"/>
            </a:xfrm>
            <a:custGeom>
              <a:avLst/>
              <a:gdLst/>
              <a:ahLst/>
              <a:cxnLst/>
              <a:rect l="l" t="t" r="r" b="b"/>
              <a:pathLst>
                <a:path w="10599420">
                  <a:moveTo>
                    <a:pt x="0" y="0"/>
                  </a:moveTo>
                  <a:lnTo>
                    <a:pt x="10599419" y="0"/>
                  </a:lnTo>
                </a:path>
              </a:pathLst>
            </a:custGeom>
            <a:ln w="9514">
              <a:solidFill>
                <a:srgbClr val="CC0000"/>
              </a:solidFill>
            </a:ln>
          </p:spPr>
          <p:txBody>
            <a:bodyPr wrap="square" lIns="0" tIns="0" rIns="0" bIns="0" rtlCol="0"/>
            <a:lstStyle/>
            <a:p>
              <a:endParaRPr/>
            </a:p>
          </p:txBody>
        </p:sp>
      </p:grpSp>
      <p:sp>
        <p:nvSpPr>
          <p:cNvPr id="7" name="object 7"/>
          <p:cNvSpPr/>
          <p:nvPr/>
        </p:nvSpPr>
        <p:spPr>
          <a:xfrm>
            <a:off x="812165" y="5935345"/>
            <a:ext cx="10554970" cy="0"/>
          </a:xfrm>
          <a:custGeom>
            <a:avLst/>
            <a:gdLst/>
            <a:ahLst/>
            <a:cxnLst/>
            <a:rect l="l" t="t" r="r" b="b"/>
            <a:pathLst>
              <a:path w="10554970">
                <a:moveTo>
                  <a:pt x="0" y="0"/>
                </a:moveTo>
                <a:lnTo>
                  <a:pt x="10554969" y="0"/>
                </a:lnTo>
              </a:path>
            </a:pathLst>
          </a:custGeom>
          <a:ln w="9514">
            <a:solidFill>
              <a:srgbClr val="CC0000"/>
            </a:solidFill>
          </a:ln>
        </p:spPr>
        <p:txBody>
          <a:bodyPr wrap="square" lIns="0" tIns="0" rIns="0" bIns="0" rtlCol="0"/>
          <a:lstStyle/>
          <a:p>
            <a:endParaRPr/>
          </a:p>
        </p:txBody>
      </p:sp>
      <p:sp>
        <p:nvSpPr>
          <p:cNvPr id="8" name="object 8"/>
          <p:cNvSpPr txBox="1"/>
          <p:nvPr/>
        </p:nvSpPr>
        <p:spPr>
          <a:xfrm>
            <a:off x="889812" y="6002928"/>
            <a:ext cx="1128395" cy="210820"/>
          </a:xfrm>
          <a:prstGeom prst="rect">
            <a:avLst/>
          </a:prstGeom>
        </p:spPr>
        <p:txBody>
          <a:bodyPr vert="horz" wrap="square" lIns="0" tIns="13335" rIns="0" bIns="0" rtlCol="0">
            <a:spAutoFit/>
          </a:bodyPr>
          <a:lstStyle/>
          <a:p>
            <a:pPr marL="12700">
              <a:lnSpc>
                <a:spcPct val="100000"/>
              </a:lnSpc>
              <a:spcBef>
                <a:spcPts val="105"/>
              </a:spcBef>
            </a:pPr>
            <a:r>
              <a:rPr sz="1200" spc="-5" dirty="0">
                <a:latin typeface="Verdana"/>
                <a:cs typeface="Verdana"/>
              </a:rPr>
              <a:t>Zeroth</a:t>
            </a:r>
            <a:r>
              <a:rPr sz="1200" spc="-90" dirty="0">
                <a:latin typeface="Verdana"/>
                <a:cs typeface="Verdana"/>
              </a:rPr>
              <a:t> </a:t>
            </a:r>
            <a:r>
              <a:rPr sz="1200" spc="-5" dirty="0">
                <a:latin typeface="Verdana"/>
                <a:cs typeface="Verdana"/>
              </a:rPr>
              <a:t>Review</a:t>
            </a:r>
            <a:endParaRPr sz="1200">
              <a:latin typeface="Verdana"/>
              <a:cs typeface="Verdana"/>
            </a:endParaRPr>
          </a:p>
        </p:txBody>
      </p:sp>
      <p:sp>
        <p:nvSpPr>
          <p:cNvPr id="9" name="object 9"/>
          <p:cNvSpPr txBox="1"/>
          <p:nvPr/>
        </p:nvSpPr>
        <p:spPr>
          <a:xfrm>
            <a:off x="4630673" y="6002928"/>
            <a:ext cx="2922270" cy="394335"/>
          </a:xfrm>
          <a:prstGeom prst="rect">
            <a:avLst/>
          </a:prstGeom>
        </p:spPr>
        <p:txBody>
          <a:bodyPr vert="horz" wrap="square" lIns="0" tIns="13335" rIns="0" bIns="0" rtlCol="0">
            <a:spAutoFit/>
          </a:bodyPr>
          <a:lstStyle/>
          <a:p>
            <a:pPr marL="1003300" marR="5080" indent="-991235">
              <a:lnSpc>
                <a:spcPct val="100000"/>
              </a:lnSpc>
              <a:spcBef>
                <a:spcPts val="105"/>
              </a:spcBef>
            </a:pPr>
            <a:r>
              <a:rPr sz="1200" spc="-5" dirty="0">
                <a:latin typeface="Verdana"/>
                <a:cs typeface="Verdana"/>
              </a:rPr>
              <a:t>Department of Computer Science </a:t>
            </a:r>
            <a:r>
              <a:rPr sz="1200" dirty="0">
                <a:latin typeface="Verdana"/>
                <a:cs typeface="Verdana"/>
              </a:rPr>
              <a:t>and </a:t>
            </a:r>
            <a:r>
              <a:rPr sz="1200" spc="-409" dirty="0">
                <a:latin typeface="Verdana"/>
                <a:cs typeface="Verdana"/>
              </a:rPr>
              <a:t> </a:t>
            </a:r>
            <a:r>
              <a:rPr sz="1200" spc="-5" dirty="0">
                <a:latin typeface="Verdana"/>
                <a:cs typeface="Verdana"/>
              </a:rPr>
              <a:t>Engineering</a:t>
            </a:r>
            <a:endParaRPr sz="1200">
              <a:latin typeface="Verdana"/>
              <a:cs typeface="Verdana"/>
            </a:endParaRPr>
          </a:p>
        </p:txBody>
      </p:sp>
      <p:sp>
        <p:nvSpPr>
          <p:cNvPr id="10" name="object 10"/>
          <p:cNvSpPr txBox="1"/>
          <p:nvPr/>
        </p:nvSpPr>
        <p:spPr>
          <a:xfrm>
            <a:off x="11158219" y="6002928"/>
            <a:ext cx="122555" cy="210820"/>
          </a:xfrm>
          <a:prstGeom prst="rect">
            <a:avLst/>
          </a:prstGeom>
        </p:spPr>
        <p:txBody>
          <a:bodyPr vert="horz" wrap="square" lIns="0" tIns="13335" rIns="0" bIns="0" rtlCol="0">
            <a:spAutoFit/>
          </a:bodyPr>
          <a:lstStyle/>
          <a:p>
            <a:pPr marL="12700">
              <a:lnSpc>
                <a:spcPct val="100000"/>
              </a:lnSpc>
              <a:spcBef>
                <a:spcPts val="105"/>
              </a:spcBef>
            </a:pPr>
            <a:r>
              <a:rPr sz="1200" dirty="0">
                <a:latin typeface="Verdana"/>
                <a:cs typeface="Verdana"/>
              </a:rPr>
              <a:t>4</a:t>
            </a:r>
            <a:endParaRPr sz="1200">
              <a:latin typeface="Verdana"/>
              <a:cs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4092" y="959942"/>
            <a:ext cx="2425065" cy="512445"/>
          </a:xfrm>
          <a:prstGeom prst="rect">
            <a:avLst/>
          </a:prstGeom>
        </p:spPr>
        <p:txBody>
          <a:bodyPr vert="horz" wrap="square" lIns="0" tIns="12065" rIns="0" bIns="0" rtlCol="0">
            <a:spAutoFit/>
          </a:bodyPr>
          <a:lstStyle/>
          <a:p>
            <a:pPr marL="12700">
              <a:lnSpc>
                <a:spcPct val="100000"/>
              </a:lnSpc>
              <a:spcBef>
                <a:spcPts val="95"/>
              </a:spcBef>
            </a:pPr>
            <a:r>
              <a:rPr spc="-10" dirty="0"/>
              <a:t>Objectives</a:t>
            </a:r>
          </a:p>
        </p:txBody>
      </p:sp>
      <p:sp>
        <p:nvSpPr>
          <p:cNvPr id="3" name="object 3"/>
          <p:cNvSpPr txBox="1"/>
          <p:nvPr/>
        </p:nvSpPr>
        <p:spPr>
          <a:xfrm>
            <a:off x="758748" y="1963292"/>
            <a:ext cx="10691495" cy="3264805"/>
          </a:xfrm>
          <a:prstGeom prst="rect">
            <a:avLst/>
          </a:prstGeom>
        </p:spPr>
        <p:txBody>
          <a:bodyPr vert="horz" wrap="square" lIns="0" tIns="0" rIns="0" bIns="0" rtlCol="0">
            <a:spAutoFit/>
          </a:bodyPr>
          <a:lstStyle/>
          <a:p>
            <a:pPr marL="355600" indent="-342900" algn="just">
              <a:lnSpc>
                <a:spcPct val="150000"/>
              </a:lnSpc>
              <a:buFont typeface="Arial" pitchFamily="34" charset="0"/>
              <a:buChar char="•"/>
              <a:tabLst>
                <a:tab pos="588645" algn="l"/>
              </a:tabLst>
            </a:pPr>
            <a:r>
              <a:rPr lang="en-US" sz="2400" dirty="0"/>
              <a:t>Provide students and adults with the ability to find part-time jobs or side gigs that fit their schedules and preferences, enabling them to earn additional income.</a:t>
            </a:r>
          </a:p>
          <a:p>
            <a:pPr marL="355600" indent="-342900" algn="just">
              <a:lnSpc>
                <a:spcPct val="150000"/>
              </a:lnSpc>
              <a:buFont typeface="Arial" pitchFamily="34" charset="0"/>
              <a:buChar char="•"/>
              <a:tabLst>
                <a:tab pos="588645" algn="l"/>
              </a:tabLst>
            </a:pPr>
            <a:r>
              <a:rPr lang="en-US" sz="2400" dirty="0"/>
              <a:t>Develop an open platform that allows users to choose work opportunities based on their availability and interests, without </a:t>
            </a:r>
            <a:r>
              <a:rPr lang="en-US" sz="2400" dirty="0">
                <a:effectLst>
                  <a:outerShdw blurRad="38100" dist="38100" dir="2700000" algn="tl">
                    <a:srgbClr val="000000">
                      <a:alpha val="43137"/>
                    </a:srgbClr>
                  </a:outerShdw>
                </a:effectLst>
              </a:rPr>
              <a:t>formal employment constraints</a:t>
            </a:r>
            <a:r>
              <a:rPr lang="en-US" sz="2400" dirty="0"/>
              <a:t>.</a:t>
            </a:r>
          </a:p>
          <a:p>
            <a:pPr marL="355600" indent="-342900" algn="just">
              <a:lnSpc>
                <a:spcPct val="150000"/>
              </a:lnSpc>
              <a:buFont typeface="Arial" pitchFamily="34" charset="0"/>
              <a:buChar char="•"/>
              <a:tabLst>
                <a:tab pos="588645" algn="l"/>
              </a:tabLst>
            </a:pPr>
            <a:r>
              <a:rPr lang="en-US" sz="2400" dirty="0"/>
              <a:t>Implement robust security measures and reliable systems to protect user data, and maintain platform integrity.</a:t>
            </a:r>
            <a:endParaRPr sz="2400" dirty="0">
              <a:latin typeface="Times New Roman"/>
              <a:cs typeface="Times New Roman"/>
            </a:endParaRPr>
          </a:p>
        </p:txBody>
      </p:sp>
      <p:grpSp>
        <p:nvGrpSpPr>
          <p:cNvPr id="4" name="object 4"/>
          <p:cNvGrpSpPr/>
          <p:nvPr/>
        </p:nvGrpSpPr>
        <p:grpSpPr>
          <a:xfrm>
            <a:off x="811530" y="1560517"/>
            <a:ext cx="10600055" cy="114300"/>
            <a:chOff x="811530" y="1560517"/>
            <a:chExt cx="10600055" cy="114300"/>
          </a:xfrm>
        </p:grpSpPr>
        <p:sp>
          <p:nvSpPr>
            <p:cNvPr id="5" name="object 5"/>
            <p:cNvSpPr/>
            <p:nvPr/>
          </p:nvSpPr>
          <p:spPr>
            <a:xfrm>
              <a:off x="811530" y="1564640"/>
              <a:ext cx="6201410" cy="109855"/>
            </a:xfrm>
            <a:custGeom>
              <a:avLst/>
              <a:gdLst/>
              <a:ahLst/>
              <a:cxnLst/>
              <a:rect l="l" t="t" r="r" b="b"/>
              <a:pathLst>
                <a:path w="6201409" h="109855">
                  <a:moveTo>
                    <a:pt x="6201410" y="0"/>
                  </a:moveTo>
                  <a:lnTo>
                    <a:pt x="0" y="0"/>
                  </a:lnTo>
                  <a:lnTo>
                    <a:pt x="0" y="109854"/>
                  </a:lnTo>
                  <a:lnTo>
                    <a:pt x="6201410" y="109854"/>
                  </a:lnTo>
                  <a:lnTo>
                    <a:pt x="6201410" y="0"/>
                  </a:lnTo>
                  <a:close/>
                </a:path>
              </a:pathLst>
            </a:custGeom>
            <a:solidFill>
              <a:srgbClr val="CC0000"/>
            </a:solidFill>
          </p:spPr>
          <p:txBody>
            <a:bodyPr wrap="square" lIns="0" tIns="0" rIns="0" bIns="0" rtlCol="0"/>
            <a:lstStyle/>
            <a:p>
              <a:endParaRPr/>
            </a:p>
          </p:txBody>
        </p:sp>
        <p:sp>
          <p:nvSpPr>
            <p:cNvPr id="6" name="object 6"/>
            <p:cNvSpPr/>
            <p:nvPr/>
          </p:nvSpPr>
          <p:spPr>
            <a:xfrm>
              <a:off x="812165" y="1565275"/>
              <a:ext cx="10599420" cy="0"/>
            </a:xfrm>
            <a:custGeom>
              <a:avLst/>
              <a:gdLst/>
              <a:ahLst/>
              <a:cxnLst/>
              <a:rect l="l" t="t" r="r" b="b"/>
              <a:pathLst>
                <a:path w="10599420">
                  <a:moveTo>
                    <a:pt x="0" y="0"/>
                  </a:moveTo>
                  <a:lnTo>
                    <a:pt x="10599419" y="0"/>
                  </a:lnTo>
                </a:path>
              </a:pathLst>
            </a:custGeom>
            <a:ln w="9514">
              <a:solidFill>
                <a:srgbClr val="CC0000"/>
              </a:solidFill>
            </a:ln>
          </p:spPr>
          <p:txBody>
            <a:bodyPr wrap="square" lIns="0" tIns="0" rIns="0" bIns="0" rtlCol="0"/>
            <a:lstStyle/>
            <a:p>
              <a:endParaRPr/>
            </a:p>
          </p:txBody>
        </p:sp>
      </p:grpSp>
      <p:sp>
        <p:nvSpPr>
          <p:cNvPr id="7" name="object 7"/>
          <p:cNvSpPr/>
          <p:nvPr/>
        </p:nvSpPr>
        <p:spPr>
          <a:xfrm>
            <a:off x="812165" y="6100445"/>
            <a:ext cx="10554970" cy="0"/>
          </a:xfrm>
          <a:custGeom>
            <a:avLst/>
            <a:gdLst/>
            <a:ahLst/>
            <a:cxnLst/>
            <a:rect l="l" t="t" r="r" b="b"/>
            <a:pathLst>
              <a:path w="10554970">
                <a:moveTo>
                  <a:pt x="0" y="0"/>
                </a:moveTo>
                <a:lnTo>
                  <a:pt x="10554969" y="0"/>
                </a:lnTo>
              </a:path>
            </a:pathLst>
          </a:custGeom>
          <a:ln w="9514">
            <a:solidFill>
              <a:srgbClr val="CC0000"/>
            </a:solidFill>
          </a:ln>
        </p:spPr>
        <p:txBody>
          <a:bodyPr wrap="square" lIns="0" tIns="0" rIns="0" bIns="0" rtlCol="0"/>
          <a:lstStyle/>
          <a:p>
            <a:endParaRPr/>
          </a:p>
        </p:txBody>
      </p:sp>
      <p:sp>
        <p:nvSpPr>
          <p:cNvPr id="8" name="object 8"/>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spc="-5" dirty="0"/>
              <a:t>Zeroth</a:t>
            </a:r>
            <a:r>
              <a:rPr spc="-90" dirty="0"/>
              <a:t> </a:t>
            </a:r>
            <a:r>
              <a:rPr spc="-5" dirty="0"/>
              <a:t>Review</a:t>
            </a:r>
          </a:p>
        </p:txBody>
      </p:sp>
      <p:sp>
        <p:nvSpPr>
          <p:cNvPr id="9" name="object 9"/>
          <p:cNvSpPr txBox="1">
            <a:spLocks noGrp="1"/>
          </p:cNvSpPr>
          <p:nvPr>
            <p:ph type="ftr" sz="quarter" idx="5"/>
          </p:nvPr>
        </p:nvSpPr>
        <p:spPr>
          <a:prstGeom prst="rect">
            <a:avLst/>
          </a:prstGeom>
        </p:spPr>
        <p:txBody>
          <a:bodyPr vert="horz" wrap="square" lIns="0" tIns="13335" rIns="0" bIns="0" rtlCol="0">
            <a:spAutoFit/>
          </a:bodyPr>
          <a:lstStyle/>
          <a:p>
            <a:pPr marL="1003300" marR="5080" indent="-991235">
              <a:lnSpc>
                <a:spcPct val="100000"/>
              </a:lnSpc>
              <a:spcBef>
                <a:spcPts val="105"/>
              </a:spcBef>
            </a:pPr>
            <a:r>
              <a:rPr spc="-5" dirty="0"/>
              <a:t>Department of Computer Science </a:t>
            </a:r>
            <a:r>
              <a:rPr spc="-10" dirty="0"/>
              <a:t>and </a:t>
            </a:r>
            <a:r>
              <a:rPr spc="-409" dirty="0"/>
              <a:t> </a:t>
            </a:r>
            <a:r>
              <a:rPr spc="-5" dirty="0"/>
              <a:t>Engineering</a:t>
            </a:r>
          </a:p>
        </p:txBody>
      </p:sp>
      <p:sp>
        <p:nvSpPr>
          <p:cNvPr id="10" name="object 10"/>
          <p:cNvSpPr txBox="1">
            <a:spLocks noGrp="1"/>
          </p:cNvSpPr>
          <p:nvPr>
            <p:ph type="sldNum" sz="quarter" idx="7"/>
          </p:nvPr>
        </p:nvSpPr>
        <p:spPr>
          <a:prstGeom prst="rect">
            <a:avLst/>
          </a:prstGeom>
        </p:spPr>
        <p:txBody>
          <a:bodyPr vert="horz" wrap="square" lIns="0" tIns="101853" rIns="0" bIns="0" rtlCol="0">
            <a:spAutoFit/>
          </a:bodyPr>
          <a:lstStyle/>
          <a:p>
            <a:pPr marL="38100">
              <a:lnSpc>
                <a:spcPct val="100000"/>
              </a:lnSpc>
              <a:spcBef>
                <a:spcPts val="490"/>
              </a:spcBef>
            </a:pPr>
            <a:fld id="{81D60167-4931-47E6-BA6A-407CBD079E47}" type="slidenum">
              <a:rPr dirty="0"/>
              <a:t>5</a:t>
            </a:fld>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4092" y="959942"/>
            <a:ext cx="1945005" cy="512445"/>
          </a:xfrm>
          <a:prstGeom prst="rect">
            <a:avLst/>
          </a:prstGeom>
        </p:spPr>
        <p:txBody>
          <a:bodyPr vert="horz" wrap="square" lIns="0" tIns="12065" rIns="0" bIns="0" rtlCol="0">
            <a:spAutoFit/>
          </a:bodyPr>
          <a:lstStyle/>
          <a:p>
            <a:pPr marL="12700">
              <a:lnSpc>
                <a:spcPct val="100000"/>
              </a:lnSpc>
              <a:spcBef>
                <a:spcPts val="95"/>
              </a:spcBef>
            </a:pPr>
            <a:r>
              <a:rPr spc="-10" dirty="0"/>
              <a:t>Abstract</a:t>
            </a:r>
          </a:p>
        </p:txBody>
      </p:sp>
      <p:sp>
        <p:nvSpPr>
          <p:cNvPr id="3" name="object 3"/>
          <p:cNvSpPr txBox="1"/>
          <p:nvPr/>
        </p:nvSpPr>
        <p:spPr>
          <a:xfrm>
            <a:off x="758748" y="2133600"/>
            <a:ext cx="10697845" cy="3557833"/>
          </a:xfrm>
          <a:prstGeom prst="rect">
            <a:avLst/>
          </a:prstGeom>
        </p:spPr>
        <p:txBody>
          <a:bodyPr vert="horz" wrap="square" lIns="0" tIns="0" rIns="0" bIns="0" rtlCol="0">
            <a:spAutoFit/>
          </a:bodyPr>
          <a:lstStyle/>
          <a:p>
            <a:pPr marL="12700" algn="just">
              <a:lnSpc>
                <a:spcPts val="3050"/>
              </a:lnSpc>
              <a:tabLst>
                <a:tab pos="634365" algn="l"/>
                <a:tab pos="1250315" algn="l"/>
                <a:tab pos="1831975" algn="l"/>
                <a:tab pos="2547620" algn="l"/>
                <a:tab pos="2925445" algn="l"/>
                <a:tab pos="4676140" algn="l"/>
                <a:tab pos="5967730" algn="l"/>
                <a:tab pos="7661909" algn="l"/>
                <a:tab pos="8109584" algn="l"/>
                <a:tab pos="9232900" algn="l"/>
                <a:tab pos="9659620" algn="l"/>
              </a:tabLst>
            </a:pPr>
            <a:r>
              <a:rPr sz="3200" spc="-5" dirty="0">
                <a:solidFill>
                  <a:srgbClr val="CC0000"/>
                </a:solidFill>
                <a:latin typeface="Lucida Sans Unicode"/>
                <a:cs typeface="Lucida Sans Unicode"/>
              </a:rPr>
              <a:t>□</a:t>
            </a:r>
            <a:r>
              <a:rPr lang="en-US" sz="3200" spc="-5" dirty="0">
                <a:solidFill>
                  <a:srgbClr val="CC0000"/>
                </a:solidFill>
                <a:latin typeface="Lucida Sans Unicode"/>
                <a:cs typeface="Lucida Sans Unicode"/>
              </a:rPr>
              <a:t>	</a:t>
            </a:r>
            <a:r>
              <a:rPr lang="en-US" sz="2400" dirty="0"/>
              <a:t>This project develops an innovative platform that offers flexible work opportunities without formal employment requirements. Targeting students and adults seeking part-time jobs or supplementary income, the platform allows users to choose work based on their availability and interests. By removing traditional barriers and providing a variety of gig options, the platform enhances users’ ability to balance their personal and professional lives. The initial launch will be localized to refine the system through user feedback, ensuring a seamless experience. Focused on flexibility, security, and community, the platform aims to redefine gig work and meet diverse needs in the modern economy.</a:t>
            </a:r>
            <a:endParaRPr sz="2400" dirty="0">
              <a:latin typeface="Times New Roman"/>
              <a:cs typeface="Times New Roman"/>
            </a:endParaRPr>
          </a:p>
        </p:txBody>
      </p:sp>
      <p:grpSp>
        <p:nvGrpSpPr>
          <p:cNvPr id="4" name="object 4"/>
          <p:cNvGrpSpPr/>
          <p:nvPr/>
        </p:nvGrpSpPr>
        <p:grpSpPr>
          <a:xfrm>
            <a:off x="811530" y="1560517"/>
            <a:ext cx="10600055" cy="114300"/>
            <a:chOff x="811530" y="1560517"/>
            <a:chExt cx="10600055" cy="114300"/>
          </a:xfrm>
        </p:grpSpPr>
        <p:sp>
          <p:nvSpPr>
            <p:cNvPr id="5" name="object 5"/>
            <p:cNvSpPr/>
            <p:nvPr/>
          </p:nvSpPr>
          <p:spPr>
            <a:xfrm>
              <a:off x="811530" y="1564640"/>
              <a:ext cx="6201410" cy="109855"/>
            </a:xfrm>
            <a:custGeom>
              <a:avLst/>
              <a:gdLst/>
              <a:ahLst/>
              <a:cxnLst/>
              <a:rect l="l" t="t" r="r" b="b"/>
              <a:pathLst>
                <a:path w="6201409" h="109855">
                  <a:moveTo>
                    <a:pt x="6201410" y="0"/>
                  </a:moveTo>
                  <a:lnTo>
                    <a:pt x="0" y="0"/>
                  </a:lnTo>
                  <a:lnTo>
                    <a:pt x="0" y="109854"/>
                  </a:lnTo>
                  <a:lnTo>
                    <a:pt x="6201410" y="109854"/>
                  </a:lnTo>
                  <a:lnTo>
                    <a:pt x="6201410" y="0"/>
                  </a:lnTo>
                  <a:close/>
                </a:path>
              </a:pathLst>
            </a:custGeom>
            <a:solidFill>
              <a:srgbClr val="CC0000"/>
            </a:solidFill>
          </p:spPr>
          <p:txBody>
            <a:bodyPr wrap="square" lIns="0" tIns="0" rIns="0" bIns="0" rtlCol="0"/>
            <a:lstStyle/>
            <a:p>
              <a:endParaRPr/>
            </a:p>
          </p:txBody>
        </p:sp>
        <p:sp>
          <p:nvSpPr>
            <p:cNvPr id="6" name="object 6"/>
            <p:cNvSpPr/>
            <p:nvPr/>
          </p:nvSpPr>
          <p:spPr>
            <a:xfrm>
              <a:off x="812165" y="1565275"/>
              <a:ext cx="10599420" cy="0"/>
            </a:xfrm>
            <a:custGeom>
              <a:avLst/>
              <a:gdLst/>
              <a:ahLst/>
              <a:cxnLst/>
              <a:rect l="l" t="t" r="r" b="b"/>
              <a:pathLst>
                <a:path w="10599420">
                  <a:moveTo>
                    <a:pt x="0" y="0"/>
                  </a:moveTo>
                  <a:lnTo>
                    <a:pt x="10599419" y="0"/>
                  </a:lnTo>
                </a:path>
              </a:pathLst>
            </a:custGeom>
            <a:ln w="9514">
              <a:solidFill>
                <a:srgbClr val="CC0000"/>
              </a:solidFill>
            </a:ln>
          </p:spPr>
          <p:txBody>
            <a:bodyPr wrap="square" lIns="0" tIns="0" rIns="0" bIns="0" rtlCol="0"/>
            <a:lstStyle/>
            <a:p>
              <a:endParaRPr/>
            </a:p>
          </p:txBody>
        </p:sp>
      </p:grpSp>
      <p:sp>
        <p:nvSpPr>
          <p:cNvPr id="7" name="object 7"/>
          <p:cNvSpPr/>
          <p:nvPr/>
        </p:nvSpPr>
        <p:spPr>
          <a:xfrm>
            <a:off x="812165" y="6052184"/>
            <a:ext cx="10554970" cy="0"/>
          </a:xfrm>
          <a:custGeom>
            <a:avLst/>
            <a:gdLst/>
            <a:ahLst/>
            <a:cxnLst/>
            <a:rect l="l" t="t" r="r" b="b"/>
            <a:pathLst>
              <a:path w="10554970">
                <a:moveTo>
                  <a:pt x="0" y="0"/>
                </a:moveTo>
                <a:lnTo>
                  <a:pt x="10554969" y="0"/>
                </a:lnTo>
              </a:path>
            </a:pathLst>
          </a:custGeom>
          <a:ln w="9514">
            <a:solidFill>
              <a:srgbClr val="CC0000"/>
            </a:solidFill>
          </a:ln>
        </p:spPr>
        <p:txBody>
          <a:bodyPr wrap="square" lIns="0" tIns="0" rIns="0" bIns="0" rtlCol="0"/>
          <a:lstStyle/>
          <a:p>
            <a:endParaRPr/>
          </a:p>
        </p:txBody>
      </p:sp>
      <p:sp>
        <p:nvSpPr>
          <p:cNvPr id="8" name="object 8"/>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spc="-5" dirty="0"/>
              <a:t>Zeroth</a:t>
            </a:r>
            <a:r>
              <a:rPr spc="-90" dirty="0"/>
              <a:t> </a:t>
            </a:r>
            <a:r>
              <a:rPr spc="-5" dirty="0"/>
              <a:t>Review</a:t>
            </a:r>
          </a:p>
        </p:txBody>
      </p:sp>
      <p:sp>
        <p:nvSpPr>
          <p:cNvPr id="9" name="object 9"/>
          <p:cNvSpPr txBox="1">
            <a:spLocks noGrp="1"/>
          </p:cNvSpPr>
          <p:nvPr>
            <p:ph type="ftr" sz="quarter" idx="5"/>
          </p:nvPr>
        </p:nvSpPr>
        <p:spPr>
          <a:prstGeom prst="rect">
            <a:avLst/>
          </a:prstGeom>
        </p:spPr>
        <p:txBody>
          <a:bodyPr vert="horz" wrap="square" lIns="0" tIns="13335" rIns="0" bIns="0" rtlCol="0">
            <a:spAutoFit/>
          </a:bodyPr>
          <a:lstStyle/>
          <a:p>
            <a:pPr marL="1003300" marR="5080" indent="-991235">
              <a:lnSpc>
                <a:spcPct val="100000"/>
              </a:lnSpc>
              <a:spcBef>
                <a:spcPts val="105"/>
              </a:spcBef>
            </a:pPr>
            <a:r>
              <a:rPr spc="-5" dirty="0"/>
              <a:t>Department of Computer Science </a:t>
            </a:r>
            <a:r>
              <a:rPr spc="-10" dirty="0"/>
              <a:t>and </a:t>
            </a:r>
            <a:r>
              <a:rPr spc="-409" dirty="0"/>
              <a:t> </a:t>
            </a:r>
            <a:r>
              <a:rPr spc="-5" dirty="0"/>
              <a:t>Engineering</a:t>
            </a:r>
          </a:p>
        </p:txBody>
      </p:sp>
      <p:sp>
        <p:nvSpPr>
          <p:cNvPr id="10" name="object 10"/>
          <p:cNvSpPr txBox="1">
            <a:spLocks noGrp="1"/>
          </p:cNvSpPr>
          <p:nvPr>
            <p:ph type="sldNum" sz="quarter" idx="7"/>
          </p:nvPr>
        </p:nvSpPr>
        <p:spPr>
          <a:prstGeom prst="rect">
            <a:avLst/>
          </a:prstGeom>
        </p:spPr>
        <p:txBody>
          <a:bodyPr vert="horz" wrap="square" lIns="0" tIns="101853" rIns="0" bIns="0" rtlCol="0">
            <a:spAutoFit/>
          </a:bodyPr>
          <a:lstStyle/>
          <a:p>
            <a:pPr marL="38100">
              <a:lnSpc>
                <a:spcPct val="100000"/>
              </a:lnSpc>
              <a:spcBef>
                <a:spcPts val="490"/>
              </a:spcBef>
            </a:pPr>
            <a:fld id="{81D60167-4931-47E6-BA6A-407CBD079E47}" type="slidenum">
              <a:rPr dirty="0"/>
              <a:t>6</a:t>
            </a:fld>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20946" y="3433013"/>
            <a:ext cx="3034030" cy="636905"/>
          </a:xfrm>
          <a:prstGeom prst="rect">
            <a:avLst/>
          </a:prstGeom>
        </p:spPr>
        <p:txBody>
          <a:bodyPr vert="horz" wrap="square" lIns="0" tIns="13970" rIns="0" bIns="0" rtlCol="0">
            <a:spAutoFit/>
          </a:bodyPr>
          <a:lstStyle/>
          <a:p>
            <a:pPr marL="12700">
              <a:lnSpc>
                <a:spcPct val="100000"/>
              </a:lnSpc>
              <a:spcBef>
                <a:spcPts val="110"/>
              </a:spcBef>
            </a:pPr>
            <a:r>
              <a:rPr sz="4000" b="1" dirty="0">
                <a:solidFill>
                  <a:srgbClr val="FF0000"/>
                </a:solidFill>
                <a:latin typeface="Verdana"/>
                <a:cs typeface="Verdana"/>
              </a:rPr>
              <a:t>Thank</a:t>
            </a:r>
            <a:r>
              <a:rPr sz="4000" b="1" spc="-110" dirty="0">
                <a:solidFill>
                  <a:srgbClr val="FF0000"/>
                </a:solidFill>
                <a:latin typeface="Verdana"/>
                <a:cs typeface="Verdana"/>
              </a:rPr>
              <a:t> </a:t>
            </a:r>
            <a:r>
              <a:rPr sz="4000" b="1" spc="-5" dirty="0">
                <a:solidFill>
                  <a:srgbClr val="FF0000"/>
                </a:solidFill>
                <a:latin typeface="Verdana"/>
                <a:cs typeface="Verdana"/>
              </a:rPr>
              <a:t>You</a:t>
            </a:r>
            <a:endParaRPr sz="4000">
              <a:latin typeface="Verdana"/>
              <a:cs typeface="Verdana"/>
            </a:endParaRPr>
          </a:p>
        </p:txBody>
      </p:sp>
      <p:sp>
        <p:nvSpPr>
          <p:cNvPr id="3" name="object 3"/>
          <p:cNvSpPr txBox="1"/>
          <p:nvPr/>
        </p:nvSpPr>
        <p:spPr>
          <a:xfrm>
            <a:off x="889812" y="6244844"/>
            <a:ext cx="1125220" cy="208279"/>
          </a:xfrm>
          <a:prstGeom prst="rect">
            <a:avLst/>
          </a:prstGeom>
        </p:spPr>
        <p:txBody>
          <a:bodyPr vert="horz" wrap="square" lIns="0" tIns="12700" rIns="0" bIns="0" rtlCol="0">
            <a:spAutoFit/>
          </a:bodyPr>
          <a:lstStyle/>
          <a:p>
            <a:pPr marL="12700">
              <a:lnSpc>
                <a:spcPct val="100000"/>
              </a:lnSpc>
              <a:spcBef>
                <a:spcPts val="100"/>
              </a:spcBef>
            </a:pPr>
            <a:r>
              <a:rPr sz="1200" spc="-10" dirty="0">
                <a:latin typeface="Verdana"/>
                <a:cs typeface="Verdana"/>
              </a:rPr>
              <a:t>Z</a:t>
            </a:r>
            <a:r>
              <a:rPr sz="1200" dirty="0">
                <a:latin typeface="Verdana"/>
                <a:cs typeface="Verdana"/>
              </a:rPr>
              <a:t>e</a:t>
            </a:r>
            <a:r>
              <a:rPr sz="1200" spc="-10" dirty="0">
                <a:latin typeface="Verdana"/>
                <a:cs typeface="Verdana"/>
              </a:rPr>
              <a:t>ro</a:t>
            </a:r>
            <a:r>
              <a:rPr sz="1200" spc="5" dirty="0">
                <a:latin typeface="Verdana"/>
                <a:cs typeface="Verdana"/>
              </a:rPr>
              <a:t>t</a:t>
            </a:r>
            <a:r>
              <a:rPr sz="1200" dirty="0">
                <a:latin typeface="Verdana"/>
                <a:cs typeface="Verdana"/>
              </a:rPr>
              <a:t>h</a:t>
            </a:r>
            <a:r>
              <a:rPr sz="1200" spc="-55" dirty="0">
                <a:latin typeface="Verdana"/>
                <a:cs typeface="Verdana"/>
              </a:rPr>
              <a:t> </a:t>
            </a:r>
            <a:r>
              <a:rPr sz="1200" dirty="0">
                <a:latin typeface="Verdana"/>
                <a:cs typeface="Verdana"/>
              </a:rPr>
              <a:t>Re</a:t>
            </a:r>
            <a:r>
              <a:rPr sz="1200" spc="-15" dirty="0">
                <a:latin typeface="Verdana"/>
                <a:cs typeface="Verdana"/>
              </a:rPr>
              <a:t>v</a:t>
            </a:r>
            <a:r>
              <a:rPr sz="1200" spc="25" dirty="0">
                <a:latin typeface="Verdana"/>
                <a:cs typeface="Verdana"/>
              </a:rPr>
              <a:t>i</a:t>
            </a:r>
            <a:r>
              <a:rPr sz="1200" spc="-20" dirty="0">
                <a:latin typeface="Verdana"/>
                <a:cs typeface="Verdana"/>
              </a:rPr>
              <a:t>e</a:t>
            </a:r>
            <a:r>
              <a:rPr sz="1200" dirty="0">
                <a:latin typeface="Verdana"/>
                <a:cs typeface="Verdana"/>
              </a:rPr>
              <a:t>w</a:t>
            </a:r>
            <a:endParaRPr sz="1200">
              <a:latin typeface="Verdana"/>
              <a:cs typeface="Verdana"/>
            </a:endParaRPr>
          </a:p>
        </p:txBody>
      </p:sp>
      <p:sp>
        <p:nvSpPr>
          <p:cNvPr id="4" name="object 4"/>
          <p:cNvSpPr txBox="1"/>
          <p:nvPr/>
        </p:nvSpPr>
        <p:spPr>
          <a:xfrm>
            <a:off x="4630673" y="6235700"/>
            <a:ext cx="2922270" cy="391160"/>
          </a:xfrm>
          <a:prstGeom prst="rect">
            <a:avLst/>
          </a:prstGeom>
        </p:spPr>
        <p:txBody>
          <a:bodyPr vert="horz" wrap="square" lIns="0" tIns="12700" rIns="0" bIns="0" rtlCol="0">
            <a:spAutoFit/>
          </a:bodyPr>
          <a:lstStyle/>
          <a:p>
            <a:pPr marL="1003300" marR="5080" indent="-991235">
              <a:lnSpc>
                <a:spcPct val="100000"/>
              </a:lnSpc>
              <a:spcBef>
                <a:spcPts val="100"/>
              </a:spcBef>
            </a:pPr>
            <a:r>
              <a:rPr sz="1200" spc="-5" dirty="0">
                <a:latin typeface="Verdana"/>
                <a:cs typeface="Verdana"/>
              </a:rPr>
              <a:t>Department of Computer Science </a:t>
            </a:r>
            <a:r>
              <a:rPr sz="1200" dirty="0">
                <a:latin typeface="Verdana"/>
                <a:cs typeface="Verdana"/>
              </a:rPr>
              <a:t>and </a:t>
            </a:r>
            <a:r>
              <a:rPr sz="1200" spc="-409" dirty="0">
                <a:latin typeface="Verdana"/>
                <a:cs typeface="Verdana"/>
              </a:rPr>
              <a:t> </a:t>
            </a:r>
            <a:r>
              <a:rPr sz="1200" spc="-5" dirty="0">
                <a:latin typeface="Verdana"/>
                <a:cs typeface="Verdana"/>
              </a:rPr>
              <a:t>Engineering</a:t>
            </a:r>
            <a:endParaRPr sz="1200">
              <a:latin typeface="Verdana"/>
              <a:cs typeface="Verdana"/>
            </a:endParaRPr>
          </a:p>
        </p:txBody>
      </p:sp>
      <p:sp>
        <p:nvSpPr>
          <p:cNvPr id="5" name="object 5"/>
          <p:cNvSpPr txBox="1"/>
          <p:nvPr/>
        </p:nvSpPr>
        <p:spPr>
          <a:xfrm>
            <a:off x="11158219" y="6235700"/>
            <a:ext cx="12255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Verdana"/>
                <a:cs typeface="Verdana"/>
              </a:rPr>
              <a:t>7</a:t>
            </a:r>
            <a:endParaRPr sz="1200">
              <a:latin typeface="Verdana"/>
              <a:cs typeface="Verdana"/>
            </a:endParaRPr>
          </a:p>
        </p:txBody>
      </p:sp>
      <p:grpSp>
        <p:nvGrpSpPr>
          <p:cNvPr id="6" name="object 6"/>
          <p:cNvGrpSpPr/>
          <p:nvPr/>
        </p:nvGrpSpPr>
        <p:grpSpPr>
          <a:xfrm>
            <a:off x="815975" y="1555437"/>
            <a:ext cx="10600055" cy="114935"/>
            <a:chOff x="815975" y="1555437"/>
            <a:chExt cx="10600055" cy="114935"/>
          </a:xfrm>
        </p:grpSpPr>
        <p:sp>
          <p:nvSpPr>
            <p:cNvPr id="7" name="object 7"/>
            <p:cNvSpPr/>
            <p:nvPr/>
          </p:nvSpPr>
          <p:spPr>
            <a:xfrm>
              <a:off x="815975" y="1560195"/>
              <a:ext cx="6201410" cy="109855"/>
            </a:xfrm>
            <a:custGeom>
              <a:avLst/>
              <a:gdLst/>
              <a:ahLst/>
              <a:cxnLst/>
              <a:rect l="l" t="t" r="r" b="b"/>
              <a:pathLst>
                <a:path w="6201409" h="109855">
                  <a:moveTo>
                    <a:pt x="6201409" y="0"/>
                  </a:moveTo>
                  <a:lnTo>
                    <a:pt x="0" y="0"/>
                  </a:lnTo>
                  <a:lnTo>
                    <a:pt x="0" y="109854"/>
                  </a:lnTo>
                  <a:lnTo>
                    <a:pt x="6201409" y="109854"/>
                  </a:lnTo>
                  <a:lnTo>
                    <a:pt x="6201409" y="0"/>
                  </a:lnTo>
                  <a:close/>
                </a:path>
              </a:pathLst>
            </a:custGeom>
            <a:solidFill>
              <a:srgbClr val="CC0000"/>
            </a:solidFill>
          </p:spPr>
          <p:txBody>
            <a:bodyPr wrap="square" lIns="0" tIns="0" rIns="0" bIns="0" rtlCol="0"/>
            <a:lstStyle/>
            <a:p>
              <a:endParaRPr/>
            </a:p>
          </p:txBody>
        </p:sp>
        <p:sp>
          <p:nvSpPr>
            <p:cNvPr id="8" name="object 8"/>
            <p:cNvSpPr/>
            <p:nvPr/>
          </p:nvSpPr>
          <p:spPr>
            <a:xfrm>
              <a:off x="815975" y="1560195"/>
              <a:ext cx="10600055" cy="0"/>
            </a:xfrm>
            <a:custGeom>
              <a:avLst/>
              <a:gdLst/>
              <a:ahLst/>
              <a:cxnLst/>
              <a:rect l="l" t="t" r="r" b="b"/>
              <a:pathLst>
                <a:path w="10600055">
                  <a:moveTo>
                    <a:pt x="0" y="0"/>
                  </a:moveTo>
                  <a:lnTo>
                    <a:pt x="10600055" y="0"/>
                  </a:lnTo>
                </a:path>
              </a:pathLst>
            </a:custGeom>
            <a:ln w="9514">
              <a:solidFill>
                <a:srgbClr val="CC0000"/>
              </a:solidFill>
            </a:ln>
          </p:spPr>
          <p:txBody>
            <a:bodyPr wrap="square" lIns="0" tIns="0" rIns="0" bIns="0" rtlCol="0"/>
            <a:lstStyle/>
            <a:p>
              <a:endParaRPr/>
            </a:p>
          </p:txBody>
        </p:sp>
      </p:grpSp>
      <p:sp>
        <p:nvSpPr>
          <p:cNvPr id="9" name="object 9"/>
          <p:cNvSpPr/>
          <p:nvPr/>
        </p:nvSpPr>
        <p:spPr>
          <a:xfrm>
            <a:off x="812165" y="6165215"/>
            <a:ext cx="10554970" cy="0"/>
          </a:xfrm>
          <a:custGeom>
            <a:avLst/>
            <a:gdLst/>
            <a:ahLst/>
            <a:cxnLst/>
            <a:rect l="l" t="t" r="r" b="b"/>
            <a:pathLst>
              <a:path w="10554970">
                <a:moveTo>
                  <a:pt x="0" y="0"/>
                </a:moveTo>
                <a:lnTo>
                  <a:pt x="10554969" y="0"/>
                </a:lnTo>
              </a:path>
            </a:pathLst>
          </a:custGeom>
          <a:ln w="9514">
            <a:solidFill>
              <a:srgbClr val="CC0000"/>
            </a:solidFill>
          </a:ln>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200</TotalTime>
  <Words>555</Words>
  <Application>Microsoft Office PowerPoint</Application>
  <PresentationFormat>Custom</PresentationFormat>
  <Paragraphs>36</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Lucida Sans Unicode</vt:lpstr>
      <vt:lpstr>Times New Roman</vt:lpstr>
      <vt:lpstr>Verdana</vt:lpstr>
      <vt:lpstr>Wingdings</vt:lpstr>
      <vt:lpstr>Office Theme</vt:lpstr>
      <vt:lpstr>Department of Computer Science and Engineering</vt:lpstr>
      <vt:lpstr>Introduction</vt:lpstr>
      <vt:lpstr>Problem Statement and Motivation</vt:lpstr>
      <vt:lpstr>Existing System</vt:lpstr>
      <vt:lpstr>Objectives</vt:lpstr>
      <vt:lpstr>Abstract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and Engineering</dc:title>
  <dc:creator>Sparrow10519</dc:creator>
  <cp:lastModifiedBy>Muhammed Jazil</cp:lastModifiedBy>
  <cp:revision>17</cp:revision>
  <dcterms:created xsi:type="dcterms:W3CDTF">2024-07-26T07:15:25Z</dcterms:created>
  <dcterms:modified xsi:type="dcterms:W3CDTF">2024-09-03T06:45:19Z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2024-07-26T00:00:00Z</vt:filetime>
  </property>
  <property fmtid="{D5CDD505-2E9C-101B-9397-08002B2CF9AE}" pid="3" name="Creator">
    <vt:lpwstr>Microsoft® Word 2016</vt:lpwstr>
  </property>
  <property fmtid="{D5CDD505-2E9C-101B-9397-08002B2CF9AE}" pid="4" name="LastSaved">
    <vt:filetime>2024-07-26T00:00:00Z</vt:filetime>
  </property>
</Properties>
</file>