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F8BB1-CB67-4AFC-80B5-20E1AA28A0D7}" v="3" dt="2022-05-16T16:46:29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 Folarin" userId="d247e6f02f657595" providerId="LiveId" clId="{256F8BB1-CB67-4AFC-80B5-20E1AA28A0D7}"/>
    <pc:docChg chg="custSel addSld modSld">
      <pc:chgData name="Asa Folarin" userId="d247e6f02f657595" providerId="LiveId" clId="{256F8BB1-CB67-4AFC-80B5-20E1AA28A0D7}" dt="2022-05-16T17:01:47.492" v="458" actId="20577"/>
      <pc:docMkLst>
        <pc:docMk/>
      </pc:docMkLst>
      <pc:sldChg chg="modSp new mod">
        <pc:chgData name="Asa Folarin" userId="d247e6f02f657595" providerId="LiveId" clId="{256F8BB1-CB67-4AFC-80B5-20E1AA28A0D7}" dt="2022-05-16T16:46:29.468" v="409"/>
        <pc:sldMkLst>
          <pc:docMk/>
          <pc:sldMk cId="4231716535" sldId="256"/>
        </pc:sldMkLst>
        <pc:spChg chg="mod">
          <ac:chgData name="Asa Folarin" userId="d247e6f02f657595" providerId="LiveId" clId="{256F8BB1-CB67-4AFC-80B5-20E1AA28A0D7}" dt="2022-05-16T16:46:29.468" v="409"/>
          <ac:spMkLst>
            <pc:docMk/>
            <pc:sldMk cId="4231716535" sldId="256"/>
            <ac:spMk id="2" creationId="{647EA75E-A832-74A8-8113-1C9FC903BFA9}"/>
          </ac:spMkLst>
        </pc:spChg>
        <pc:spChg chg="mod">
          <ac:chgData name="Asa Folarin" userId="d247e6f02f657595" providerId="LiveId" clId="{256F8BB1-CB67-4AFC-80B5-20E1AA28A0D7}" dt="2022-05-16T16:46:29.468" v="409"/>
          <ac:spMkLst>
            <pc:docMk/>
            <pc:sldMk cId="4231716535" sldId="256"/>
            <ac:spMk id="3" creationId="{8A54CBF6-1F06-4742-B689-D18C831CBE4E}"/>
          </ac:spMkLst>
        </pc:spChg>
      </pc:sldChg>
      <pc:sldChg chg="modSp new mod">
        <pc:chgData name="Asa Folarin" userId="d247e6f02f657595" providerId="LiveId" clId="{256F8BB1-CB67-4AFC-80B5-20E1AA28A0D7}" dt="2022-05-16T16:46:29.468" v="409"/>
        <pc:sldMkLst>
          <pc:docMk/>
          <pc:sldMk cId="3675942502" sldId="257"/>
        </pc:sldMkLst>
        <pc:spChg chg="mod">
          <ac:chgData name="Asa Folarin" userId="d247e6f02f657595" providerId="LiveId" clId="{256F8BB1-CB67-4AFC-80B5-20E1AA28A0D7}" dt="2022-05-16T16:46:29.468" v="409"/>
          <ac:spMkLst>
            <pc:docMk/>
            <pc:sldMk cId="3675942502" sldId="257"/>
            <ac:spMk id="2" creationId="{894A7209-8FD5-1D2D-3B88-882213A10A6C}"/>
          </ac:spMkLst>
        </pc:spChg>
        <pc:spChg chg="mod">
          <ac:chgData name="Asa Folarin" userId="d247e6f02f657595" providerId="LiveId" clId="{256F8BB1-CB67-4AFC-80B5-20E1AA28A0D7}" dt="2022-05-16T16:46:29.468" v="409"/>
          <ac:spMkLst>
            <pc:docMk/>
            <pc:sldMk cId="3675942502" sldId="257"/>
            <ac:spMk id="3" creationId="{A5F30C29-CE05-C441-26BD-AC53E759759A}"/>
          </ac:spMkLst>
        </pc:spChg>
      </pc:sldChg>
      <pc:sldChg chg="modSp new mod">
        <pc:chgData name="Asa Folarin" userId="d247e6f02f657595" providerId="LiveId" clId="{256F8BB1-CB67-4AFC-80B5-20E1AA28A0D7}" dt="2022-05-16T16:46:29.468" v="409"/>
        <pc:sldMkLst>
          <pc:docMk/>
          <pc:sldMk cId="195550254" sldId="258"/>
        </pc:sldMkLst>
        <pc:spChg chg="mod">
          <ac:chgData name="Asa Folarin" userId="d247e6f02f657595" providerId="LiveId" clId="{256F8BB1-CB67-4AFC-80B5-20E1AA28A0D7}" dt="2022-05-16T16:46:29.468" v="409"/>
          <ac:spMkLst>
            <pc:docMk/>
            <pc:sldMk cId="195550254" sldId="258"/>
            <ac:spMk id="2" creationId="{9910997D-4688-EA3D-2259-4336088234D7}"/>
          </ac:spMkLst>
        </pc:spChg>
        <pc:spChg chg="mod">
          <ac:chgData name="Asa Folarin" userId="d247e6f02f657595" providerId="LiveId" clId="{256F8BB1-CB67-4AFC-80B5-20E1AA28A0D7}" dt="2022-05-16T16:46:29.468" v="409"/>
          <ac:spMkLst>
            <pc:docMk/>
            <pc:sldMk cId="195550254" sldId="258"/>
            <ac:spMk id="3" creationId="{83A5E841-F592-31AE-2C2E-68D293FCC5BD}"/>
          </ac:spMkLst>
        </pc:spChg>
      </pc:sldChg>
      <pc:sldChg chg="modSp new mod">
        <pc:chgData name="Asa Folarin" userId="d247e6f02f657595" providerId="LiveId" clId="{256F8BB1-CB67-4AFC-80B5-20E1AA28A0D7}" dt="2022-05-16T16:46:29.468" v="409"/>
        <pc:sldMkLst>
          <pc:docMk/>
          <pc:sldMk cId="127134223" sldId="259"/>
        </pc:sldMkLst>
        <pc:spChg chg="mod">
          <ac:chgData name="Asa Folarin" userId="d247e6f02f657595" providerId="LiveId" clId="{256F8BB1-CB67-4AFC-80B5-20E1AA28A0D7}" dt="2022-05-16T16:46:29.468" v="409"/>
          <ac:spMkLst>
            <pc:docMk/>
            <pc:sldMk cId="127134223" sldId="259"/>
            <ac:spMk id="2" creationId="{611178C8-C8CB-AFD4-DBEB-25BC56A1C1E0}"/>
          </ac:spMkLst>
        </pc:spChg>
        <pc:spChg chg="mod">
          <ac:chgData name="Asa Folarin" userId="d247e6f02f657595" providerId="LiveId" clId="{256F8BB1-CB67-4AFC-80B5-20E1AA28A0D7}" dt="2022-05-16T16:46:29.468" v="409"/>
          <ac:spMkLst>
            <pc:docMk/>
            <pc:sldMk cId="127134223" sldId="259"/>
            <ac:spMk id="3" creationId="{462375CA-9D38-00BA-BF0A-107AFDDA36AC}"/>
          </ac:spMkLst>
        </pc:spChg>
      </pc:sldChg>
      <pc:sldChg chg="modSp new mod">
        <pc:chgData name="Asa Folarin" userId="d247e6f02f657595" providerId="LiveId" clId="{256F8BB1-CB67-4AFC-80B5-20E1AA28A0D7}" dt="2022-05-16T16:46:29.609" v="410" actId="27636"/>
        <pc:sldMkLst>
          <pc:docMk/>
          <pc:sldMk cId="878424539" sldId="260"/>
        </pc:sldMkLst>
        <pc:spChg chg="mod">
          <ac:chgData name="Asa Folarin" userId="d247e6f02f657595" providerId="LiveId" clId="{256F8BB1-CB67-4AFC-80B5-20E1AA28A0D7}" dt="2022-05-16T16:46:29.468" v="409"/>
          <ac:spMkLst>
            <pc:docMk/>
            <pc:sldMk cId="878424539" sldId="260"/>
            <ac:spMk id="2" creationId="{5E3F683B-E6B3-CE11-5037-CABE0F1F664D}"/>
          </ac:spMkLst>
        </pc:spChg>
        <pc:spChg chg="mod">
          <ac:chgData name="Asa Folarin" userId="d247e6f02f657595" providerId="LiveId" clId="{256F8BB1-CB67-4AFC-80B5-20E1AA28A0D7}" dt="2022-05-16T16:46:29.609" v="410" actId="27636"/>
          <ac:spMkLst>
            <pc:docMk/>
            <pc:sldMk cId="878424539" sldId="260"/>
            <ac:spMk id="3" creationId="{D77A799F-CFBF-5611-4401-6FE0AB836681}"/>
          </ac:spMkLst>
        </pc:spChg>
      </pc:sldChg>
      <pc:sldChg chg="modSp new mod">
        <pc:chgData name="Asa Folarin" userId="d247e6f02f657595" providerId="LiveId" clId="{256F8BB1-CB67-4AFC-80B5-20E1AA28A0D7}" dt="2022-05-16T17:01:47.492" v="458" actId="20577"/>
        <pc:sldMkLst>
          <pc:docMk/>
          <pc:sldMk cId="2038889436" sldId="261"/>
        </pc:sldMkLst>
        <pc:spChg chg="mod">
          <ac:chgData name="Asa Folarin" userId="d247e6f02f657595" providerId="LiveId" clId="{256F8BB1-CB67-4AFC-80B5-20E1AA28A0D7}" dt="2022-05-16T16:46:29.468" v="409"/>
          <ac:spMkLst>
            <pc:docMk/>
            <pc:sldMk cId="2038889436" sldId="261"/>
            <ac:spMk id="2" creationId="{23271B20-2ED5-FDBD-5296-AE42F88D4411}"/>
          </ac:spMkLst>
        </pc:spChg>
        <pc:spChg chg="mod">
          <ac:chgData name="Asa Folarin" userId="d247e6f02f657595" providerId="LiveId" clId="{256F8BB1-CB67-4AFC-80B5-20E1AA28A0D7}" dt="2022-05-16T17:01:47.492" v="458" actId="20577"/>
          <ac:spMkLst>
            <pc:docMk/>
            <pc:sldMk cId="2038889436" sldId="261"/>
            <ac:spMk id="3" creationId="{5706DE12-4576-09EB-10BE-39E955013A49}"/>
          </ac:spMkLst>
        </pc:spChg>
      </pc:sldChg>
      <pc:sldChg chg="addSp delSp modSp new mod">
        <pc:chgData name="Asa Folarin" userId="d247e6f02f657595" providerId="LiveId" clId="{256F8BB1-CB67-4AFC-80B5-20E1AA28A0D7}" dt="2022-05-16T16:46:29.468" v="409"/>
        <pc:sldMkLst>
          <pc:docMk/>
          <pc:sldMk cId="3956085878" sldId="262"/>
        </pc:sldMkLst>
        <pc:spChg chg="mod">
          <ac:chgData name="Asa Folarin" userId="d247e6f02f657595" providerId="LiveId" clId="{256F8BB1-CB67-4AFC-80B5-20E1AA28A0D7}" dt="2022-05-16T16:46:29.468" v="409"/>
          <ac:spMkLst>
            <pc:docMk/>
            <pc:sldMk cId="3956085878" sldId="262"/>
            <ac:spMk id="2" creationId="{C9C903AA-6B42-3D93-A592-78A8C3328358}"/>
          </ac:spMkLst>
        </pc:spChg>
        <pc:spChg chg="del">
          <ac:chgData name="Asa Folarin" userId="d247e6f02f657595" providerId="LiveId" clId="{256F8BB1-CB67-4AFC-80B5-20E1AA28A0D7}" dt="2022-05-16T16:44:17.395" v="404"/>
          <ac:spMkLst>
            <pc:docMk/>
            <pc:sldMk cId="3956085878" sldId="262"/>
            <ac:spMk id="3" creationId="{A9BC2FD8-9791-8CFE-4E02-84853AB8D7AF}"/>
          </ac:spMkLst>
        </pc:spChg>
        <pc:picChg chg="add mod">
          <ac:chgData name="Asa Folarin" userId="d247e6f02f657595" providerId="LiveId" clId="{256F8BB1-CB67-4AFC-80B5-20E1AA28A0D7}" dt="2022-05-16T16:46:29.468" v="409"/>
          <ac:picMkLst>
            <pc:docMk/>
            <pc:sldMk cId="3956085878" sldId="262"/>
            <ac:picMk id="5" creationId="{E1E714DD-2A6E-F101-C219-0859AB2EBBD2}"/>
          </ac:picMkLst>
        </pc:picChg>
      </pc:sldChg>
      <pc:sldChg chg="addSp delSp modSp new mod">
        <pc:chgData name="Asa Folarin" userId="d247e6f02f657595" providerId="LiveId" clId="{256F8BB1-CB67-4AFC-80B5-20E1AA28A0D7}" dt="2022-05-16T16:46:29.468" v="409"/>
        <pc:sldMkLst>
          <pc:docMk/>
          <pc:sldMk cId="3011867193" sldId="263"/>
        </pc:sldMkLst>
        <pc:spChg chg="mod">
          <ac:chgData name="Asa Folarin" userId="d247e6f02f657595" providerId="LiveId" clId="{256F8BB1-CB67-4AFC-80B5-20E1AA28A0D7}" dt="2022-05-16T16:46:29.468" v="409"/>
          <ac:spMkLst>
            <pc:docMk/>
            <pc:sldMk cId="3011867193" sldId="263"/>
            <ac:spMk id="2" creationId="{55C7537E-A935-D562-3418-76C36BD29AD2}"/>
          </ac:spMkLst>
        </pc:spChg>
        <pc:spChg chg="del">
          <ac:chgData name="Asa Folarin" userId="d247e6f02f657595" providerId="LiveId" clId="{256F8BB1-CB67-4AFC-80B5-20E1AA28A0D7}" dt="2022-05-16T16:44:26.734" v="407"/>
          <ac:spMkLst>
            <pc:docMk/>
            <pc:sldMk cId="3011867193" sldId="263"/>
            <ac:spMk id="3" creationId="{C73BD41B-5662-0553-6DF8-9D05010EFBBB}"/>
          </ac:spMkLst>
        </pc:spChg>
        <pc:picChg chg="add mod">
          <ac:chgData name="Asa Folarin" userId="d247e6f02f657595" providerId="LiveId" clId="{256F8BB1-CB67-4AFC-80B5-20E1AA28A0D7}" dt="2022-05-16T16:46:29.468" v="409"/>
          <ac:picMkLst>
            <pc:docMk/>
            <pc:sldMk cId="3011867193" sldId="263"/>
            <ac:picMk id="5" creationId="{95C898E4-A3DA-BB65-987D-A0814A108A0E}"/>
          </ac:picMkLst>
        </pc:picChg>
      </pc:sldChg>
      <pc:sldChg chg="modSp new mod">
        <pc:chgData name="Asa Folarin" userId="d247e6f02f657595" providerId="LiveId" clId="{256F8BB1-CB67-4AFC-80B5-20E1AA28A0D7}" dt="2022-05-16T16:46:29.468" v="409"/>
        <pc:sldMkLst>
          <pc:docMk/>
          <pc:sldMk cId="1691235980" sldId="264"/>
        </pc:sldMkLst>
        <pc:spChg chg="mod">
          <ac:chgData name="Asa Folarin" userId="d247e6f02f657595" providerId="LiveId" clId="{256F8BB1-CB67-4AFC-80B5-20E1AA28A0D7}" dt="2022-05-16T16:46:29.468" v="409"/>
          <ac:spMkLst>
            <pc:docMk/>
            <pc:sldMk cId="1691235980" sldId="264"/>
            <ac:spMk id="2" creationId="{CA0853C7-4BD5-9F15-2D28-F0710B34F6D3}"/>
          </ac:spMkLst>
        </pc:spChg>
        <pc:spChg chg="mod">
          <ac:chgData name="Asa Folarin" userId="d247e6f02f657595" providerId="LiveId" clId="{256F8BB1-CB67-4AFC-80B5-20E1AA28A0D7}" dt="2022-05-16T16:46:29.468" v="409"/>
          <ac:spMkLst>
            <pc:docMk/>
            <pc:sldMk cId="1691235980" sldId="264"/>
            <ac:spMk id="3" creationId="{9D014D99-57CB-976C-2A84-57155DF38518}"/>
          </ac:spMkLst>
        </pc:spChg>
      </pc:sldChg>
      <pc:sldChg chg="modSp new mod">
        <pc:chgData name="Asa Folarin" userId="d247e6f02f657595" providerId="LiveId" clId="{256F8BB1-CB67-4AFC-80B5-20E1AA28A0D7}" dt="2022-05-16T16:46:29.640" v="412" actId="27636"/>
        <pc:sldMkLst>
          <pc:docMk/>
          <pc:sldMk cId="1315581833" sldId="265"/>
        </pc:sldMkLst>
        <pc:spChg chg="mod">
          <ac:chgData name="Asa Folarin" userId="d247e6f02f657595" providerId="LiveId" clId="{256F8BB1-CB67-4AFC-80B5-20E1AA28A0D7}" dt="2022-05-16T16:46:29.468" v="409"/>
          <ac:spMkLst>
            <pc:docMk/>
            <pc:sldMk cId="1315581833" sldId="265"/>
            <ac:spMk id="2" creationId="{D6FBAB9A-C27A-77D9-6A40-AC1017A12DAF}"/>
          </ac:spMkLst>
        </pc:spChg>
        <pc:spChg chg="mod">
          <ac:chgData name="Asa Folarin" userId="d247e6f02f657595" providerId="LiveId" clId="{256F8BB1-CB67-4AFC-80B5-20E1AA28A0D7}" dt="2022-05-16T16:46:29.640" v="412" actId="27636"/>
          <ac:spMkLst>
            <pc:docMk/>
            <pc:sldMk cId="1315581833" sldId="265"/>
            <ac:spMk id="3" creationId="{78A3CCD4-35EC-CDD4-BB7F-8B4396AE7DF7}"/>
          </ac:spMkLst>
        </pc:spChg>
      </pc:sldChg>
      <pc:sldChg chg="modSp new mod">
        <pc:chgData name="Asa Folarin" userId="d247e6f02f657595" providerId="LiveId" clId="{256F8BB1-CB67-4AFC-80B5-20E1AA28A0D7}" dt="2022-05-16T16:46:29.468" v="409"/>
        <pc:sldMkLst>
          <pc:docMk/>
          <pc:sldMk cId="2030863569" sldId="266"/>
        </pc:sldMkLst>
        <pc:spChg chg="mod">
          <ac:chgData name="Asa Folarin" userId="d247e6f02f657595" providerId="LiveId" clId="{256F8BB1-CB67-4AFC-80B5-20E1AA28A0D7}" dt="2022-05-16T16:46:29.468" v="409"/>
          <ac:spMkLst>
            <pc:docMk/>
            <pc:sldMk cId="2030863569" sldId="266"/>
            <ac:spMk id="2" creationId="{137312C2-9904-0E6B-51CD-3A851157E717}"/>
          </ac:spMkLst>
        </pc:spChg>
        <pc:spChg chg="mod">
          <ac:chgData name="Asa Folarin" userId="d247e6f02f657595" providerId="LiveId" clId="{256F8BB1-CB67-4AFC-80B5-20E1AA28A0D7}" dt="2022-05-16T16:46:29.468" v="409"/>
          <ac:spMkLst>
            <pc:docMk/>
            <pc:sldMk cId="2030863569" sldId="266"/>
            <ac:spMk id="3" creationId="{A199BA7E-4FB0-AFC3-9861-6ACBA8A261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2809-FE4F-46F2-ACDD-D058491CF817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803D-8FB6-4E33-A2B1-63A236B70B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0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2809-FE4F-46F2-ACDD-D058491CF817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803D-8FB6-4E33-A2B1-63A236B7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9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2809-FE4F-46F2-ACDD-D058491CF817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803D-8FB6-4E33-A2B1-63A236B7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1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2809-FE4F-46F2-ACDD-D058491CF817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803D-8FB6-4E33-A2B1-63A236B7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9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2809-FE4F-46F2-ACDD-D058491CF817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803D-8FB6-4E33-A2B1-63A236B70B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63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2809-FE4F-46F2-ACDD-D058491CF817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803D-8FB6-4E33-A2B1-63A236B7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5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2809-FE4F-46F2-ACDD-D058491CF817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803D-8FB6-4E33-A2B1-63A236B7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2809-FE4F-46F2-ACDD-D058491CF817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803D-8FB6-4E33-A2B1-63A236B7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2809-FE4F-46F2-ACDD-D058491CF817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803D-8FB6-4E33-A2B1-63A236B7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6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2F2809-FE4F-46F2-ACDD-D058491CF817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62803D-8FB6-4E33-A2B1-63A236B7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2809-FE4F-46F2-ACDD-D058491CF817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803D-8FB6-4E33-A2B1-63A236B7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6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2F2809-FE4F-46F2-ACDD-D058491CF817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62803D-8FB6-4E33-A2B1-63A236B70B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63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news.com/article/asia-pacific-latin-america-middle-east-africa-europe-1d89d5183583718ad4ad311fa2ee7d83" TargetMode="External"/><Relationship Id="rId2" Type="http://schemas.openxmlformats.org/officeDocument/2006/relationships/hyperlink" Target="https://doi.org/10.1038/s41467-022-28764-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98/rsta.2020.0099" TargetMode="External"/><Relationship Id="rId4" Type="http://schemas.openxmlformats.org/officeDocument/2006/relationships/hyperlink" Target="https://apnews.com/article/climate-science-europe-united-nations-weather-8d5e277660f7125ffdab7a833d9856a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A75E-A832-74A8-8113-1C9FC903B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Forecaster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4CBF6-1F06-4742-B689-D18C831CB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Mujeeb Adelekan</a:t>
            </a:r>
          </a:p>
        </p:txBody>
      </p:sp>
    </p:spTree>
    <p:extLst>
      <p:ext uri="{BB962C8B-B14F-4D97-AF65-F5344CB8AC3E}">
        <p14:creationId xmlns:p14="http://schemas.microsoft.com/office/powerpoint/2010/main" val="423171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AB9A-C27A-77D9-6A40-AC1017A1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CCD4-35EC-CDD4-BB7F-8B4396AE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Y. Zhang and A. L. Steiner, “Projected climate-driven changes in pollen emission season length and magnitude over the continental United States,” in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 Communications,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Mar. 2022. [Online]. Available: </a:t>
            </a:r>
            <a:r>
              <a:rPr lang="en-US" sz="2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https://doi.org/10.1038/s41467-022-28764-0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 Borenstein, “‘Code red’: UN scientists warn of worsening global warming.” APNews.com. 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https://apnews.com/article/asia-pacific-latin-america-middle-east-africa-europe-1d89d5183583718ad4ad311fa2ee7d83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(accessed March 18, 2022).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 Borenstein, “UN climate report: ‘Atlas of human suffering’ worse, bigger.” APNews.com. 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https://apnews.com/article/climate-science-europe-united-nations-weather-8d5e277660f7125ffdab7a833d9856a3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(accessed March 18, 2022).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J. A. Anochi, V. A. de Almeida, and H. F. de Campos Velho, “Machine Learning for Climate Precipitation Prediction Modeling over South America,” </a:t>
            </a:r>
            <a:r>
              <a:rPr lang="en-US" sz="280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Remote Sensing</a:t>
            </a:r>
            <a:r>
              <a:rPr lang="en-US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vol. 13, no. 13, p. 2468, Jun. 2021, </a:t>
            </a:r>
            <a:r>
              <a:rPr lang="en-US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doi</a:t>
            </a:r>
            <a:r>
              <a:rPr lang="en-US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10.3390/rs13132468.</a:t>
            </a:r>
            <a:endParaRPr lang="en-US" sz="28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Kirkwood, T. Economou, H. Odbert, and N. Pugeault, “A framework for probabilistic weather forecast post-processing across models and lead times using machine learning,”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33313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Phil. Trans. R. Soc. A.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vol. 379, no. 2194,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Feb. 2022,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10.1098/rsta.2020.0099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8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12C2-9904-0E6B-51CD-3A851157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BA7E-4FB0-AFC3-9861-6ACBA8A2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C.M. Soares, G.B. </a:t>
            </a:r>
            <a:r>
              <a:rPr lang="en-US" sz="2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França, M.V. de Almeida, and V.A. de Almeida,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“Study of GOES-R Thermodynamic Indices for Short-Term Forecasting of Convective Weather Events Using Machine Learning,”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Pure and Applied Geophysics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Nov. 2021,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10.1007/s00024-021-02889-7. </a:t>
            </a:r>
          </a:p>
        </p:txBody>
      </p:sp>
    </p:spTree>
    <p:extLst>
      <p:ext uri="{BB962C8B-B14F-4D97-AF65-F5344CB8AC3E}">
        <p14:creationId xmlns:p14="http://schemas.microsoft.com/office/powerpoint/2010/main" val="203086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7209-8FD5-1D2D-3B88-882213A1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0C29-CE05-C441-26BD-AC53E759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climate on human life</a:t>
            </a:r>
          </a:p>
          <a:p>
            <a:r>
              <a:rPr lang="en-US" dirty="0"/>
              <a:t>Changes lead to disruptions of facilities</a:t>
            </a:r>
          </a:p>
          <a:p>
            <a:r>
              <a:rPr lang="en-US" dirty="0"/>
              <a:t>In 2021:</a:t>
            </a:r>
          </a:p>
          <a:p>
            <a:pPr lvl="1"/>
            <a:r>
              <a:rPr lang="en-US" dirty="0"/>
              <a:t>Texas Power Crisis</a:t>
            </a:r>
          </a:p>
          <a:p>
            <a:pPr lvl="1"/>
            <a:r>
              <a:rPr lang="en-US" dirty="0"/>
              <a:t>Pacific Northwest Heat Dome</a:t>
            </a:r>
          </a:p>
          <a:p>
            <a:pPr lvl="1"/>
            <a:r>
              <a:rPr lang="en-US" dirty="0"/>
              <a:t>Hurricane Ida</a:t>
            </a:r>
          </a:p>
          <a:p>
            <a:pPr lvl="1"/>
            <a:r>
              <a:rPr lang="en-US" dirty="0"/>
              <a:t>December Ohio Valley Tornado Valley</a:t>
            </a:r>
          </a:p>
        </p:txBody>
      </p:sp>
    </p:spTree>
    <p:extLst>
      <p:ext uri="{BB962C8B-B14F-4D97-AF65-F5344CB8AC3E}">
        <p14:creationId xmlns:p14="http://schemas.microsoft.com/office/powerpoint/2010/main" val="367594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997D-4688-EA3D-2259-43360882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E841-F592-31AE-2C2E-68D293FC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Non-coastal communities overlooked</a:t>
            </a:r>
          </a:p>
          <a:p>
            <a:r>
              <a:rPr lang="en-US" dirty="0"/>
              <a:t>Local forecasts usually span a week or two</a:t>
            </a:r>
          </a:p>
          <a:p>
            <a:pPr lvl="1"/>
            <a:r>
              <a:rPr lang="en-US" dirty="0"/>
              <a:t>Most extensive forecasts span about 6 months</a:t>
            </a:r>
          </a:p>
          <a:p>
            <a:r>
              <a:rPr lang="en-US" dirty="0"/>
              <a:t>The farther the date, the less accurate the forecast</a:t>
            </a:r>
          </a:p>
          <a:p>
            <a:r>
              <a:rPr lang="en-US" sz="2000" u="sng" dirty="0"/>
              <a:t>Question</a:t>
            </a:r>
            <a:r>
              <a:rPr lang="en-US" sz="2000" dirty="0"/>
              <a:t>: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 a weather forecaster be trained to predict the weather for each date in a full calendar year?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78C8-C8CB-AFD4-DBEB-25BC56A1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75CA-9D38-00BA-BF0A-107AFDDA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S. Borenstein: </a:t>
            </a:r>
            <a:r>
              <a:rPr lang="en-US" dirty="0"/>
              <a:t>Global warming is worsening, and the global ecosystem is threatened, per United Nations report. </a:t>
            </a:r>
          </a:p>
          <a:p>
            <a:pPr lvl="1"/>
            <a:r>
              <a:rPr lang="en-US" dirty="0"/>
              <a:t>2015 Paris Climate Agreement threshold (1.5 degrees Celsius above 19</a:t>
            </a:r>
            <a:r>
              <a:rPr lang="en-US" baseline="30000" dirty="0"/>
              <a:t>th</a:t>
            </a:r>
            <a:r>
              <a:rPr lang="en-US" dirty="0"/>
              <a:t> century levels) will be passed.</a:t>
            </a:r>
          </a:p>
          <a:p>
            <a:pPr lvl="1"/>
            <a:r>
              <a:rPr lang="en-US" dirty="0"/>
              <a:t>Effects directly proportional to the amount of heat-trapping gases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u="sng" dirty="0"/>
              <a:t>Y. Zhang and A.L. Steiner: </a:t>
            </a:r>
            <a:r>
              <a:rPr lang="en-US" dirty="0"/>
              <a:t>Warmer temperatures and increased CO2 emissions will create a more intense pollen allergy season.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683B-E6B3-CE11-5037-CABE0F1F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799F-CFBF-5611-4401-6FE0AB836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J. Anochi et al.:</a:t>
            </a:r>
            <a:r>
              <a:rPr lang="en-US" dirty="0"/>
              <a:t> Machine learning used for climate precipitation modeling in Brazil</a:t>
            </a:r>
          </a:p>
          <a:p>
            <a:pPr lvl="1"/>
            <a:r>
              <a:rPr lang="en-US" dirty="0"/>
              <a:t>The forecasting ability of a supervised neural network for seasonal precipitation in South America is compared to the general atmospheric model used by the National Institute for Space Research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u="sng" dirty="0"/>
              <a:t>C.M. Soares et. al.:</a:t>
            </a:r>
            <a:r>
              <a:rPr lang="en-US" dirty="0"/>
              <a:t> Forecasting meteorological convective events (MCEs) in Brazil for aviation purposes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C. Kirkwood et al.: </a:t>
            </a:r>
            <a:r>
              <a:rPr lang="en-US" dirty="0"/>
              <a:t>A regression forest algorithm used to aggregate the results of numerical weather prediction models to provide probabilities of weather outcomes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2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1B20-2ED5-FDBD-5296-AE42F88D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DE12-4576-09EB-10BE-39E95501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Weather data for Greater San Antonio is obtained from the National Weather Service. </a:t>
            </a:r>
          </a:p>
          <a:p>
            <a:pPr lvl="1"/>
            <a:r>
              <a:rPr lang="en-US" dirty="0"/>
              <a:t>Spans March 1, 2017, to February 28, 2022 </a:t>
            </a:r>
            <a:r>
              <a:rPr lang="en-US" b="1" dirty="0"/>
              <a:t>(1826 days)</a:t>
            </a:r>
          </a:p>
          <a:p>
            <a:r>
              <a:rPr lang="en-US" dirty="0"/>
              <a:t>Forecasting Model-Based Machine Learning Algorithm</a:t>
            </a:r>
            <a:r>
              <a:rPr lang="en-US" b="1" dirty="0"/>
              <a:t>: Random Forest Regression </a:t>
            </a:r>
            <a:r>
              <a:rPr lang="en-US" dirty="0"/>
              <a:t>using </a:t>
            </a:r>
            <a:r>
              <a:rPr lang="en-US" dirty="0" err="1"/>
              <a:t>skforecast</a:t>
            </a:r>
            <a:endParaRPr lang="en-US" b="1" dirty="0"/>
          </a:p>
          <a:p>
            <a:pPr lvl="1"/>
            <a:r>
              <a:rPr lang="en-US" dirty="0"/>
              <a:t>Trained on the first four of the five years </a:t>
            </a:r>
            <a:r>
              <a:rPr lang="en-US" b="1" i="1" dirty="0"/>
              <a:t>(March 1, 2017 – February 28, 2021)</a:t>
            </a:r>
            <a:endParaRPr lang="en-US" i="1" dirty="0"/>
          </a:p>
          <a:p>
            <a:pPr lvl="1"/>
            <a:r>
              <a:rPr lang="en-US" dirty="0"/>
              <a:t>Tested on how will it predicts 2021-2022 year </a:t>
            </a:r>
            <a:r>
              <a:rPr lang="en-US" b="1" i="1" dirty="0"/>
              <a:t>(March 1, 2021 – February 28, 2022)</a:t>
            </a:r>
          </a:p>
          <a:p>
            <a:r>
              <a:rPr lang="en-US" dirty="0"/>
              <a:t>Model will then perform </a:t>
            </a:r>
            <a:r>
              <a:rPr lang="en-US" b="1" dirty="0"/>
              <a:t>predictive analysis </a:t>
            </a:r>
            <a:r>
              <a:rPr lang="en-US" dirty="0"/>
              <a:t>based on the past five years</a:t>
            </a:r>
            <a:endParaRPr lang="en-US" b="1" dirty="0"/>
          </a:p>
          <a:p>
            <a:pPr lvl="1"/>
            <a:r>
              <a:rPr lang="en-US"/>
              <a:t>Predicted </a:t>
            </a:r>
            <a:r>
              <a:rPr lang="en-US" dirty="0"/>
              <a:t>the weather from </a:t>
            </a:r>
            <a:r>
              <a:rPr lang="en-US" b="1" dirty="0"/>
              <a:t>March 1, 2022 to February 28, 2023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8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03AA-6B42-3D93-A592-78A8C332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 on 2021-2022 year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1E714DD-2A6E-F101-C219-0859AB2EB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56328"/>
            <a:ext cx="10058400" cy="3202594"/>
          </a:xfrm>
        </p:spPr>
      </p:pic>
    </p:spTree>
    <p:extLst>
      <p:ext uri="{BB962C8B-B14F-4D97-AF65-F5344CB8AC3E}">
        <p14:creationId xmlns:p14="http://schemas.microsoft.com/office/powerpoint/2010/main" val="395608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37E-A935-D562-3418-76C36BD2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2022 -2023 Year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5C898E4-A3DA-BB65-987D-A0814A108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64709"/>
            <a:ext cx="10058400" cy="3385832"/>
          </a:xfrm>
        </p:spPr>
      </p:pic>
    </p:spTree>
    <p:extLst>
      <p:ext uri="{BB962C8B-B14F-4D97-AF65-F5344CB8AC3E}">
        <p14:creationId xmlns:p14="http://schemas.microsoft.com/office/powerpoint/2010/main" val="301186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53C7-4BD5-9F15-2D28-F0710B34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Impact and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14D99-57CB-976C-2A84-57155DF3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generating long-term climate information</a:t>
            </a:r>
          </a:p>
          <a:p>
            <a:r>
              <a:rPr lang="en-US" dirty="0"/>
              <a:t>Help local communities like San Antonio:</a:t>
            </a:r>
          </a:p>
          <a:p>
            <a:pPr lvl="1"/>
            <a:r>
              <a:rPr lang="en-US" dirty="0"/>
              <a:t>Prepare for weather events</a:t>
            </a:r>
          </a:p>
          <a:p>
            <a:pPr lvl="1"/>
            <a:r>
              <a:rPr lang="en-US" dirty="0"/>
              <a:t>Seriously consider the challenges posed by climate change</a:t>
            </a:r>
          </a:p>
          <a:p>
            <a:r>
              <a:rPr lang="en-US" dirty="0"/>
              <a:t>Weather services may build on predictive analysis process</a:t>
            </a:r>
          </a:p>
          <a:p>
            <a:pPr lvl="1"/>
            <a:r>
              <a:rPr lang="en-US" dirty="0"/>
              <a:t>Can flag concerning climate patterns</a:t>
            </a:r>
          </a:p>
          <a:p>
            <a:pPr lvl="1"/>
            <a:r>
              <a:rPr lang="en-US" dirty="0"/>
              <a:t>Can encourage policymakers to reduce human-driven climate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359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751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Retrospect</vt:lpstr>
      <vt:lpstr>Weather Forecaster</vt:lpstr>
      <vt:lpstr>Problem (1 of 2)</vt:lpstr>
      <vt:lpstr>Problem (2)</vt:lpstr>
      <vt:lpstr>Research (1 of 2)</vt:lpstr>
      <vt:lpstr>Research (2 of 2)</vt:lpstr>
      <vt:lpstr>Project</vt:lpstr>
      <vt:lpstr>Testing Model on 2021-2022 year</vt:lpstr>
      <vt:lpstr>Predicting 2022 -2023 Year</vt:lpstr>
      <vt:lpstr>Potential Impact and Extensions</vt:lpstr>
      <vt:lpstr>Reference (1 of 2)</vt:lpstr>
      <vt:lpstr>References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Forecaster</dc:title>
  <dc:creator>Asa Folarin</dc:creator>
  <cp:lastModifiedBy>Asa Folarin</cp:lastModifiedBy>
  <cp:revision>1</cp:revision>
  <dcterms:created xsi:type="dcterms:W3CDTF">2022-05-16T16:37:19Z</dcterms:created>
  <dcterms:modified xsi:type="dcterms:W3CDTF">2022-05-16T17:01:48Z</dcterms:modified>
</cp:coreProperties>
</file>