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odec Pro Bold" panose="020B0604020202020204" charset="0"/>
      <p:regular r:id="rId12"/>
      <p:bold r:id="rId13"/>
    </p:embeddedFont>
    <p:embeddedFont>
      <p:font typeface="DM Sans" pitchFamily="2" charset="0"/>
      <p:regular r:id="rId14"/>
    </p:embeddedFont>
    <p:embeddedFont>
      <p:font typeface="DM Sans Bold" panose="020B0604020202020204" charset="0"/>
      <p:regular r:id="rId15"/>
      <p:bold r:id="rId16"/>
    </p:embeddedFont>
    <p:embeddedFont>
      <p:font typeface="DM Sans Bold Italics" panose="020B0604020202020204" charset="0"/>
      <p:regular r:id="rId17"/>
      <p:bold r:id="rId18"/>
      <p:italic r:id="rId19"/>
      <p:boldItalic r:id="rId20"/>
    </p:embeddedFont>
    <p:embeddedFont>
      <p:font typeface="Fira Code" panose="020B0809050000020004" pitchFamily="49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25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3" Type="http://schemas.openxmlformats.org/officeDocument/2006/relationships/image" Target="../media/image30.svg"/><Relationship Id="rId21" Type="http://schemas.openxmlformats.org/officeDocument/2006/relationships/image" Target="../media/image48.sv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50.svg"/><Relationship Id="rId10" Type="http://schemas.openxmlformats.org/officeDocument/2006/relationships/image" Target="../media/image37.png"/><Relationship Id="rId19" Type="http://schemas.openxmlformats.org/officeDocument/2006/relationships/image" Target="../media/image46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8.svg"/><Relationship Id="rId7" Type="http://schemas.openxmlformats.org/officeDocument/2006/relationships/image" Target="../media/image5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17547" y="587185"/>
            <a:ext cx="8567595" cy="8824302"/>
          </a:xfrm>
          <a:custGeom>
            <a:avLst/>
            <a:gdLst/>
            <a:ahLst/>
            <a:cxnLst/>
            <a:rect l="l" t="t" r="r" b="b"/>
            <a:pathLst>
              <a:path w="8567595" h="8824302">
                <a:moveTo>
                  <a:pt x="0" y="0"/>
                </a:moveTo>
                <a:lnTo>
                  <a:pt x="8567595" y="0"/>
                </a:lnTo>
                <a:lnTo>
                  <a:pt x="8567595" y="8824301"/>
                </a:lnTo>
                <a:lnTo>
                  <a:pt x="0" y="8824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7031925" y="867756"/>
            <a:ext cx="321889" cy="321889"/>
          </a:xfrm>
          <a:custGeom>
            <a:avLst/>
            <a:gdLst/>
            <a:ahLst/>
            <a:cxnLst/>
            <a:rect l="l" t="t" r="r" b="b"/>
            <a:pathLst>
              <a:path w="321889" h="321889">
                <a:moveTo>
                  <a:pt x="0" y="321888"/>
                </a:moveTo>
                <a:lnTo>
                  <a:pt x="321888" y="321888"/>
                </a:lnTo>
                <a:lnTo>
                  <a:pt x="321888" y="0"/>
                </a:lnTo>
                <a:lnTo>
                  <a:pt x="0" y="0"/>
                </a:lnTo>
                <a:lnTo>
                  <a:pt x="0" y="32188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700159" y="2883495"/>
            <a:ext cx="6928781" cy="4395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78"/>
              </a:lnSpc>
            </a:pPr>
            <a:r>
              <a:rPr lang="en-US" sz="9116" b="1" spc="-273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SMART LEARN PIPELINE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6590" y="5517210"/>
            <a:ext cx="9291625" cy="3741090"/>
            <a:chOff x="0" y="0"/>
            <a:chExt cx="2447177" cy="9853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7177" cy="985308"/>
            </a:xfrm>
            <a:custGeom>
              <a:avLst/>
              <a:gdLst/>
              <a:ahLst/>
              <a:cxnLst/>
              <a:rect l="l" t="t" r="r" b="b"/>
              <a:pathLst>
                <a:path w="2447177" h="985308">
                  <a:moveTo>
                    <a:pt x="24996" y="0"/>
                  </a:moveTo>
                  <a:lnTo>
                    <a:pt x="2422181" y="0"/>
                  </a:lnTo>
                  <a:cubicBezTo>
                    <a:pt x="2435986" y="0"/>
                    <a:pt x="2447177" y="11191"/>
                    <a:pt x="2447177" y="24996"/>
                  </a:cubicBezTo>
                  <a:lnTo>
                    <a:pt x="2447177" y="960311"/>
                  </a:lnTo>
                  <a:cubicBezTo>
                    <a:pt x="2447177" y="974116"/>
                    <a:pt x="2435986" y="985308"/>
                    <a:pt x="2422181" y="985308"/>
                  </a:cubicBezTo>
                  <a:lnTo>
                    <a:pt x="24996" y="985308"/>
                  </a:lnTo>
                  <a:cubicBezTo>
                    <a:pt x="11191" y="985308"/>
                    <a:pt x="0" y="974116"/>
                    <a:pt x="0" y="960311"/>
                  </a:cubicBezTo>
                  <a:lnTo>
                    <a:pt x="0" y="24996"/>
                  </a:lnTo>
                  <a:cubicBezTo>
                    <a:pt x="0" y="11191"/>
                    <a:pt x="11191" y="0"/>
                    <a:pt x="2499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8575"/>
              <a:ext cx="2447177" cy="956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54495" y="857250"/>
            <a:ext cx="10228272" cy="1359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06"/>
              </a:lnSpc>
            </a:pPr>
            <a:r>
              <a:rPr lang="en-US" sz="7800" b="1" spc="-234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Concept of Mastery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583" y="2897815"/>
            <a:ext cx="9280388" cy="38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2601" lvl="1" indent="-241300" algn="l">
              <a:lnSpc>
                <a:spcPts val="3129"/>
              </a:lnSpc>
              <a:buFont typeface="Arial"/>
              <a:buChar char="•"/>
            </a:pPr>
            <a:r>
              <a:rPr lang="en-US" sz="2235" spc="-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Mastery = a student’s level of command of a topic.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86024" y="4208550"/>
            <a:ext cx="9280388" cy="1172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2601" lvl="1" indent="-241300" algn="l">
              <a:lnSpc>
                <a:spcPts val="3129"/>
              </a:lnSpc>
              <a:buFont typeface="Arial"/>
              <a:buChar char="•"/>
            </a:pPr>
            <a:r>
              <a:rPr lang="en-US" sz="2235" spc="-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Current performance: actual scores.</a:t>
            </a:r>
          </a:p>
          <a:p>
            <a:pPr marL="482601" lvl="1" indent="-241300" algn="l">
              <a:lnSpc>
                <a:spcPts val="3129"/>
              </a:lnSpc>
              <a:buFont typeface="Arial"/>
              <a:buChar char="•"/>
            </a:pPr>
            <a:r>
              <a:rPr lang="en-US" sz="2235" spc="-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Future predictions: ML models estimate likely outcomes.</a:t>
            </a:r>
          </a:p>
          <a:p>
            <a:pPr marL="482601" lvl="1" indent="-241300" algn="l">
              <a:lnSpc>
                <a:spcPts val="3129"/>
              </a:lnSpc>
              <a:buFont typeface="Arial"/>
              <a:buChar char="•"/>
            </a:pPr>
            <a:r>
              <a:rPr lang="en-US" sz="2235" spc="-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Threshold: If predicted mastery &lt; 60%, student is flagged as at-risk.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071192" y="7567921"/>
            <a:ext cx="3776233" cy="2360360"/>
            <a:chOff x="0" y="0"/>
            <a:chExt cx="812800" cy="5080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508046"/>
            </a:xfrm>
            <a:custGeom>
              <a:avLst/>
              <a:gdLst/>
              <a:ahLst/>
              <a:cxnLst/>
              <a:rect l="l" t="t" r="r" b="b"/>
              <a:pathLst>
                <a:path w="812800" h="508046">
                  <a:moveTo>
                    <a:pt x="406400" y="0"/>
                  </a:moveTo>
                  <a:cubicBezTo>
                    <a:pt x="181951" y="0"/>
                    <a:pt x="0" y="113730"/>
                    <a:pt x="0" y="254023"/>
                  </a:cubicBezTo>
                  <a:cubicBezTo>
                    <a:pt x="0" y="394316"/>
                    <a:pt x="181951" y="508046"/>
                    <a:pt x="406400" y="508046"/>
                  </a:cubicBezTo>
                  <a:cubicBezTo>
                    <a:pt x="630849" y="508046"/>
                    <a:pt x="812800" y="394316"/>
                    <a:pt x="812800" y="254023"/>
                  </a:cubicBezTo>
                  <a:cubicBezTo>
                    <a:pt x="812800" y="11373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D13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9"/>
              <a:ext cx="660400" cy="4508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11293397" y="2941817"/>
            <a:ext cx="5281888" cy="952911"/>
            <a:chOff x="0" y="0"/>
            <a:chExt cx="1334679" cy="2407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34679" cy="240791"/>
            </a:xfrm>
            <a:custGeom>
              <a:avLst/>
              <a:gdLst/>
              <a:ahLst/>
              <a:cxnLst/>
              <a:rect l="l" t="t" r="r" b="b"/>
              <a:pathLst>
                <a:path w="1334679" h="240791">
                  <a:moveTo>
                    <a:pt x="203200" y="0"/>
                  </a:moveTo>
                  <a:lnTo>
                    <a:pt x="1131479" y="0"/>
                  </a:lnTo>
                  <a:lnTo>
                    <a:pt x="1334679" y="240791"/>
                  </a:lnTo>
                  <a:lnTo>
                    <a:pt x="0" y="24079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8D13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27000" y="-38100"/>
              <a:ext cx="1080679" cy="2788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12147142" y="4068584"/>
            <a:ext cx="3652980" cy="888456"/>
            <a:chOff x="0" y="0"/>
            <a:chExt cx="1432407" cy="34838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32407" cy="348382"/>
            </a:xfrm>
            <a:custGeom>
              <a:avLst/>
              <a:gdLst/>
              <a:ahLst/>
              <a:cxnLst/>
              <a:rect l="l" t="t" r="r" b="b"/>
              <a:pathLst>
                <a:path w="1432407" h="348382">
                  <a:moveTo>
                    <a:pt x="203200" y="0"/>
                  </a:moveTo>
                  <a:lnTo>
                    <a:pt x="1229207" y="0"/>
                  </a:lnTo>
                  <a:lnTo>
                    <a:pt x="1432407" y="348382"/>
                  </a:lnTo>
                  <a:lnTo>
                    <a:pt x="0" y="34838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8CA5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27000" y="-38100"/>
              <a:ext cx="1178407" cy="386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12611514" y="5127357"/>
            <a:ext cx="2724236" cy="888456"/>
            <a:chOff x="0" y="0"/>
            <a:chExt cx="1068228" cy="3483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8228" cy="348382"/>
            </a:xfrm>
            <a:custGeom>
              <a:avLst/>
              <a:gdLst/>
              <a:ahLst/>
              <a:cxnLst/>
              <a:rect l="l" t="t" r="r" b="b"/>
              <a:pathLst>
                <a:path w="1068228" h="348382">
                  <a:moveTo>
                    <a:pt x="203200" y="0"/>
                  </a:moveTo>
                  <a:lnTo>
                    <a:pt x="865028" y="0"/>
                  </a:lnTo>
                  <a:lnTo>
                    <a:pt x="1068228" y="348382"/>
                  </a:lnTo>
                  <a:lnTo>
                    <a:pt x="0" y="34838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27000" y="-38100"/>
              <a:ext cx="814228" cy="386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10800000">
            <a:off x="13116546" y="6094063"/>
            <a:ext cx="1714171" cy="888456"/>
            <a:chOff x="0" y="0"/>
            <a:chExt cx="672161" cy="34838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72161" cy="348382"/>
            </a:xfrm>
            <a:custGeom>
              <a:avLst/>
              <a:gdLst/>
              <a:ahLst/>
              <a:cxnLst/>
              <a:rect l="l" t="t" r="r" b="b"/>
              <a:pathLst>
                <a:path w="672161" h="348382">
                  <a:moveTo>
                    <a:pt x="203200" y="0"/>
                  </a:moveTo>
                  <a:lnTo>
                    <a:pt x="468961" y="0"/>
                  </a:lnTo>
                  <a:lnTo>
                    <a:pt x="672161" y="348382"/>
                  </a:lnTo>
                  <a:lnTo>
                    <a:pt x="0" y="34838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27000" y="-38100"/>
              <a:ext cx="418161" cy="386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10625897" y="1818589"/>
            <a:ext cx="6525237" cy="952911"/>
            <a:chOff x="0" y="0"/>
            <a:chExt cx="1648860" cy="24079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648860" cy="240791"/>
            </a:xfrm>
            <a:custGeom>
              <a:avLst/>
              <a:gdLst/>
              <a:ahLst/>
              <a:cxnLst/>
              <a:rect l="l" t="t" r="r" b="b"/>
              <a:pathLst>
                <a:path w="1648860" h="240791">
                  <a:moveTo>
                    <a:pt x="203200" y="0"/>
                  </a:moveTo>
                  <a:lnTo>
                    <a:pt x="1445660" y="0"/>
                  </a:lnTo>
                  <a:lnTo>
                    <a:pt x="1648860" y="240791"/>
                  </a:lnTo>
                  <a:lnTo>
                    <a:pt x="0" y="24079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26A6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27000" y="-38100"/>
              <a:ext cx="1394860" cy="2788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10800000">
            <a:off x="9845834" y="641178"/>
            <a:ext cx="8014568" cy="931426"/>
            <a:chOff x="0" y="0"/>
            <a:chExt cx="2071913" cy="24079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071913" cy="240791"/>
            </a:xfrm>
            <a:custGeom>
              <a:avLst/>
              <a:gdLst/>
              <a:ahLst/>
              <a:cxnLst/>
              <a:rect l="l" t="t" r="r" b="b"/>
              <a:pathLst>
                <a:path w="2071913" h="240791">
                  <a:moveTo>
                    <a:pt x="203200" y="0"/>
                  </a:moveTo>
                  <a:lnTo>
                    <a:pt x="1868713" y="0"/>
                  </a:lnTo>
                  <a:lnTo>
                    <a:pt x="2071913" y="240791"/>
                  </a:lnTo>
                  <a:lnTo>
                    <a:pt x="0" y="24079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D39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27000" y="-38100"/>
              <a:ext cx="1817913" cy="2788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324036" y="7738311"/>
            <a:ext cx="3209327" cy="2006011"/>
            <a:chOff x="0" y="0"/>
            <a:chExt cx="812800" cy="50804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508046"/>
            </a:xfrm>
            <a:custGeom>
              <a:avLst/>
              <a:gdLst/>
              <a:ahLst/>
              <a:cxnLst/>
              <a:rect l="l" t="t" r="r" b="b"/>
              <a:pathLst>
                <a:path w="812800" h="508046">
                  <a:moveTo>
                    <a:pt x="406400" y="0"/>
                  </a:moveTo>
                  <a:cubicBezTo>
                    <a:pt x="181951" y="0"/>
                    <a:pt x="0" y="113730"/>
                    <a:pt x="0" y="254023"/>
                  </a:cubicBezTo>
                  <a:cubicBezTo>
                    <a:pt x="0" y="394316"/>
                    <a:pt x="181951" y="508046"/>
                    <a:pt x="406400" y="508046"/>
                  </a:cubicBezTo>
                  <a:cubicBezTo>
                    <a:pt x="630849" y="508046"/>
                    <a:pt x="812800" y="394316"/>
                    <a:pt x="812800" y="254023"/>
                  </a:cubicBezTo>
                  <a:cubicBezTo>
                    <a:pt x="812800" y="11373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C8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9529"/>
              <a:ext cx="660400" cy="4508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612619" y="7058719"/>
            <a:ext cx="722025" cy="812452"/>
            <a:chOff x="0" y="0"/>
            <a:chExt cx="632043" cy="7112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2043" cy="711200"/>
            </a:xfrm>
            <a:custGeom>
              <a:avLst/>
              <a:gdLst/>
              <a:ahLst/>
              <a:cxnLst/>
              <a:rect l="l" t="t" r="r" b="b"/>
              <a:pathLst>
                <a:path w="632043" h="711200">
                  <a:moveTo>
                    <a:pt x="316021" y="711200"/>
                  </a:moveTo>
                  <a:lnTo>
                    <a:pt x="632043" y="0"/>
                  </a:lnTo>
                  <a:lnTo>
                    <a:pt x="0" y="0"/>
                  </a:lnTo>
                  <a:lnTo>
                    <a:pt x="316021" y="711200"/>
                  </a:lnTo>
                  <a:close/>
                </a:path>
              </a:pathLst>
            </a:custGeom>
            <a:solidFill>
              <a:srgbClr val="36C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98757" y="12700"/>
              <a:ext cx="434529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1657302" y="820183"/>
            <a:ext cx="4632660" cy="546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0"/>
              </a:lnSpc>
            </a:pPr>
            <a:r>
              <a:rPr lang="en-US" sz="3207" b="1" spc="-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Loader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8700" y="2290393"/>
            <a:ext cx="7746227" cy="477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2828" b="1" spc="-2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Concept of Mastery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33583" y="5815176"/>
            <a:ext cx="3118826" cy="442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7"/>
              </a:lnSpc>
            </a:pPr>
            <a:r>
              <a:rPr lang="en-US" sz="2598" b="1" i="1" spc="-25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Role in the pipeline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81141" y="3601128"/>
            <a:ext cx="7746227" cy="477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2828" b="1" spc="-2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it’s used: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33583" y="6572372"/>
            <a:ext cx="7449844" cy="194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2601" lvl="1" indent="-241301" algn="l">
              <a:lnSpc>
                <a:spcPts val="3129"/>
              </a:lnSpc>
              <a:buFont typeface="Arial"/>
              <a:buChar char="•"/>
            </a:pPr>
            <a:r>
              <a:rPr lang="en-US" sz="2235" spc="-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Connects all modules:</a:t>
            </a:r>
          </a:p>
          <a:p>
            <a:pPr algn="l">
              <a:lnSpc>
                <a:spcPts val="3129"/>
              </a:lnSpc>
            </a:pPr>
            <a:r>
              <a:rPr lang="en-US" sz="2235" spc="-22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data_loader → difficulty → progress → clustering → prediction → recommendations → dashboard</a:t>
            </a:r>
          </a:p>
          <a:p>
            <a:pPr marL="482601" lvl="1" indent="-241301" algn="l">
              <a:lnSpc>
                <a:spcPts val="3129"/>
              </a:lnSpc>
              <a:buFont typeface="Arial"/>
              <a:buChar char="•"/>
            </a:pPr>
            <a:r>
              <a:rPr lang="en-US" sz="2235" spc="-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Guides interventions: tutoring, alerts, and reports.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536789" y="1997780"/>
            <a:ext cx="4632660" cy="481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0"/>
              </a:lnSpc>
            </a:pPr>
            <a:r>
              <a:rPr lang="en-US" sz="2807" b="1" spc="-2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Difficulty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052559" y="3181075"/>
            <a:ext cx="3763564" cy="382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2"/>
              </a:lnSpc>
            </a:pPr>
            <a:r>
              <a:rPr lang="en-US" sz="2280" b="1" spc="-2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Progress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324036" y="4321965"/>
            <a:ext cx="3299192" cy="340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8"/>
              </a:lnSpc>
            </a:pPr>
            <a:r>
              <a:rPr lang="en-US" sz="1999" b="1" spc="-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Clustering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350440" y="5376140"/>
            <a:ext cx="1246382" cy="306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79"/>
              </a:lnSpc>
            </a:pPr>
            <a:r>
              <a:rPr lang="en-US" sz="1842" b="1" spc="-1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Prediction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350440" y="6238997"/>
            <a:ext cx="1249695" cy="17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6"/>
              </a:lnSpc>
            </a:pPr>
            <a:r>
              <a:rPr lang="en-US" sz="1033" b="1" spc="-1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3695659" y="7100629"/>
            <a:ext cx="559257" cy="132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"/>
              </a:lnSpc>
            </a:pPr>
            <a:r>
              <a:rPr lang="en-US" sz="816" b="1" spc="-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Dashboard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658958" y="8375996"/>
            <a:ext cx="4632660" cy="546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0"/>
              </a:lnSpc>
            </a:pPr>
            <a:r>
              <a:rPr lang="en-US" sz="3207" b="1" spc="-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MASTERY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790169" y="53547"/>
            <a:ext cx="4497831" cy="3622799"/>
          </a:xfrm>
          <a:custGeom>
            <a:avLst/>
            <a:gdLst/>
            <a:ahLst/>
            <a:cxnLst/>
            <a:rect l="l" t="t" r="r" b="b"/>
            <a:pathLst>
              <a:path w="4497831" h="3622799">
                <a:moveTo>
                  <a:pt x="4497831" y="0"/>
                </a:moveTo>
                <a:lnTo>
                  <a:pt x="0" y="0"/>
                </a:lnTo>
                <a:lnTo>
                  <a:pt x="0" y="3622798"/>
                </a:lnTo>
                <a:lnTo>
                  <a:pt x="4497831" y="3622798"/>
                </a:lnTo>
                <a:lnTo>
                  <a:pt x="44978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707244" y="6511229"/>
            <a:ext cx="523260" cy="523260"/>
          </a:xfrm>
          <a:custGeom>
            <a:avLst/>
            <a:gdLst/>
            <a:ahLst/>
            <a:cxnLst/>
            <a:rect l="l" t="t" r="r" b="b"/>
            <a:pathLst>
              <a:path w="523260" h="523260">
                <a:moveTo>
                  <a:pt x="0" y="0"/>
                </a:moveTo>
                <a:lnTo>
                  <a:pt x="523260" y="0"/>
                </a:lnTo>
                <a:lnTo>
                  <a:pt x="523260" y="523260"/>
                </a:lnTo>
                <a:lnTo>
                  <a:pt x="0" y="523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767111" y="7034489"/>
            <a:ext cx="2148504" cy="2163387"/>
            <a:chOff x="0" y="0"/>
            <a:chExt cx="565861" cy="5697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65861" cy="569781"/>
            </a:xfrm>
            <a:custGeom>
              <a:avLst/>
              <a:gdLst/>
              <a:ahLst/>
              <a:cxnLst/>
              <a:rect l="l" t="t" r="r" b="b"/>
              <a:pathLst>
                <a:path w="565861" h="569781">
                  <a:moveTo>
                    <a:pt x="165756" y="0"/>
                  </a:moveTo>
                  <a:lnTo>
                    <a:pt x="400105" y="0"/>
                  </a:lnTo>
                  <a:cubicBezTo>
                    <a:pt x="444066" y="0"/>
                    <a:pt x="486227" y="17464"/>
                    <a:pt x="517312" y="48549"/>
                  </a:cubicBezTo>
                  <a:cubicBezTo>
                    <a:pt x="548398" y="79634"/>
                    <a:pt x="565861" y="121795"/>
                    <a:pt x="565861" y="165756"/>
                  </a:cubicBezTo>
                  <a:lnTo>
                    <a:pt x="565861" y="404024"/>
                  </a:lnTo>
                  <a:cubicBezTo>
                    <a:pt x="565861" y="447986"/>
                    <a:pt x="548398" y="490147"/>
                    <a:pt x="517312" y="521232"/>
                  </a:cubicBezTo>
                  <a:cubicBezTo>
                    <a:pt x="486227" y="552317"/>
                    <a:pt x="444066" y="569781"/>
                    <a:pt x="400105" y="569781"/>
                  </a:cubicBezTo>
                  <a:lnTo>
                    <a:pt x="165756" y="569781"/>
                  </a:lnTo>
                  <a:cubicBezTo>
                    <a:pt x="74212" y="569781"/>
                    <a:pt x="0" y="495569"/>
                    <a:pt x="0" y="404024"/>
                  </a:cubicBezTo>
                  <a:lnTo>
                    <a:pt x="0" y="165756"/>
                  </a:lnTo>
                  <a:cubicBezTo>
                    <a:pt x="0" y="121795"/>
                    <a:pt x="17464" y="79634"/>
                    <a:pt x="48549" y="48549"/>
                  </a:cubicBezTo>
                  <a:cubicBezTo>
                    <a:pt x="79634" y="17464"/>
                    <a:pt x="121795" y="0"/>
                    <a:pt x="165756" y="0"/>
                  </a:cubicBezTo>
                  <a:close/>
                </a:path>
              </a:pathLst>
            </a:custGeom>
            <a:solidFill>
              <a:srgbClr val="F8D13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8575"/>
              <a:ext cx="565861" cy="541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11412" y="7034489"/>
            <a:ext cx="2148504" cy="2163387"/>
            <a:chOff x="0" y="0"/>
            <a:chExt cx="565861" cy="5697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65861" cy="569781"/>
            </a:xfrm>
            <a:custGeom>
              <a:avLst/>
              <a:gdLst/>
              <a:ahLst/>
              <a:cxnLst/>
              <a:rect l="l" t="t" r="r" b="b"/>
              <a:pathLst>
                <a:path w="565861" h="569781">
                  <a:moveTo>
                    <a:pt x="165756" y="0"/>
                  </a:moveTo>
                  <a:lnTo>
                    <a:pt x="400105" y="0"/>
                  </a:lnTo>
                  <a:cubicBezTo>
                    <a:pt x="444066" y="0"/>
                    <a:pt x="486227" y="17464"/>
                    <a:pt x="517312" y="48549"/>
                  </a:cubicBezTo>
                  <a:cubicBezTo>
                    <a:pt x="548398" y="79634"/>
                    <a:pt x="565861" y="121795"/>
                    <a:pt x="565861" y="165756"/>
                  </a:cubicBezTo>
                  <a:lnTo>
                    <a:pt x="565861" y="404024"/>
                  </a:lnTo>
                  <a:cubicBezTo>
                    <a:pt x="565861" y="447986"/>
                    <a:pt x="548398" y="490147"/>
                    <a:pt x="517312" y="521232"/>
                  </a:cubicBezTo>
                  <a:cubicBezTo>
                    <a:pt x="486227" y="552317"/>
                    <a:pt x="444066" y="569781"/>
                    <a:pt x="400105" y="569781"/>
                  </a:cubicBezTo>
                  <a:lnTo>
                    <a:pt x="165756" y="569781"/>
                  </a:lnTo>
                  <a:cubicBezTo>
                    <a:pt x="74212" y="569781"/>
                    <a:pt x="0" y="495569"/>
                    <a:pt x="0" y="404024"/>
                  </a:cubicBezTo>
                  <a:lnTo>
                    <a:pt x="0" y="165756"/>
                  </a:lnTo>
                  <a:cubicBezTo>
                    <a:pt x="0" y="121795"/>
                    <a:pt x="17464" y="79634"/>
                    <a:pt x="48549" y="48549"/>
                  </a:cubicBezTo>
                  <a:cubicBezTo>
                    <a:pt x="79634" y="17464"/>
                    <a:pt x="121795" y="0"/>
                    <a:pt x="165756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8575"/>
              <a:ext cx="565861" cy="541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2992" y="7094913"/>
            <a:ext cx="2148504" cy="2163387"/>
            <a:chOff x="0" y="0"/>
            <a:chExt cx="565861" cy="5697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5861" cy="569781"/>
            </a:xfrm>
            <a:custGeom>
              <a:avLst/>
              <a:gdLst/>
              <a:ahLst/>
              <a:cxnLst/>
              <a:rect l="l" t="t" r="r" b="b"/>
              <a:pathLst>
                <a:path w="565861" h="569781">
                  <a:moveTo>
                    <a:pt x="165756" y="0"/>
                  </a:moveTo>
                  <a:lnTo>
                    <a:pt x="400105" y="0"/>
                  </a:lnTo>
                  <a:cubicBezTo>
                    <a:pt x="444066" y="0"/>
                    <a:pt x="486227" y="17464"/>
                    <a:pt x="517312" y="48549"/>
                  </a:cubicBezTo>
                  <a:cubicBezTo>
                    <a:pt x="548398" y="79634"/>
                    <a:pt x="565861" y="121795"/>
                    <a:pt x="565861" y="165756"/>
                  </a:cubicBezTo>
                  <a:lnTo>
                    <a:pt x="565861" y="404024"/>
                  </a:lnTo>
                  <a:cubicBezTo>
                    <a:pt x="565861" y="447986"/>
                    <a:pt x="548398" y="490147"/>
                    <a:pt x="517312" y="521232"/>
                  </a:cubicBezTo>
                  <a:cubicBezTo>
                    <a:pt x="486227" y="552317"/>
                    <a:pt x="444066" y="569781"/>
                    <a:pt x="400105" y="569781"/>
                  </a:cubicBezTo>
                  <a:lnTo>
                    <a:pt x="165756" y="569781"/>
                  </a:lnTo>
                  <a:cubicBezTo>
                    <a:pt x="74212" y="569781"/>
                    <a:pt x="0" y="495569"/>
                    <a:pt x="0" y="404024"/>
                  </a:cubicBezTo>
                  <a:lnTo>
                    <a:pt x="0" y="165756"/>
                  </a:lnTo>
                  <a:cubicBezTo>
                    <a:pt x="0" y="121795"/>
                    <a:pt x="17464" y="79634"/>
                    <a:pt x="48549" y="48549"/>
                  </a:cubicBezTo>
                  <a:cubicBezTo>
                    <a:pt x="79634" y="17464"/>
                    <a:pt x="121795" y="0"/>
                    <a:pt x="165756" y="0"/>
                  </a:cubicBezTo>
                  <a:close/>
                </a:path>
              </a:pathLst>
            </a:custGeom>
            <a:solidFill>
              <a:srgbClr val="F26A6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575"/>
              <a:ext cx="565861" cy="541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100013" y="7094913"/>
            <a:ext cx="2148504" cy="2163387"/>
            <a:chOff x="0" y="0"/>
            <a:chExt cx="565861" cy="56978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5861" cy="569781"/>
            </a:xfrm>
            <a:custGeom>
              <a:avLst/>
              <a:gdLst/>
              <a:ahLst/>
              <a:cxnLst/>
              <a:rect l="l" t="t" r="r" b="b"/>
              <a:pathLst>
                <a:path w="565861" h="569781">
                  <a:moveTo>
                    <a:pt x="165756" y="0"/>
                  </a:moveTo>
                  <a:lnTo>
                    <a:pt x="400105" y="0"/>
                  </a:lnTo>
                  <a:cubicBezTo>
                    <a:pt x="444066" y="0"/>
                    <a:pt x="486227" y="17464"/>
                    <a:pt x="517312" y="48549"/>
                  </a:cubicBezTo>
                  <a:cubicBezTo>
                    <a:pt x="548398" y="79634"/>
                    <a:pt x="565861" y="121795"/>
                    <a:pt x="565861" y="165756"/>
                  </a:cubicBezTo>
                  <a:lnTo>
                    <a:pt x="565861" y="404024"/>
                  </a:lnTo>
                  <a:cubicBezTo>
                    <a:pt x="565861" y="447986"/>
                    <a:pt x="548398" y="490147"/>
                    <a:pt x="517312" y="521232"/>
                  </a:cubicBezTo>
                  <a:cubicBezTo>
                    <a:pt x="486227" y="552317"/>
                    <a:pt x="444066" y="569781"/>
                    <a:pt x="400105" y="569781"/>
                  </a:cubicBezTo>
                  <a:lnTo>
                    <a:pt x="165756" y="569781"/>
                  </a:lnTo>
                  <a:cubicBezTo>
                    <a:pt x="74212" y="569781"/>
                    <a:pt x="0" y="495569"/>
                    <a:pt x="0" y="404024"/>
                  </a:cubicBezTo>
                  <a:lnTo>
                    <a:pt x="0" y="165756"/>
                  </a:lnTo>
                  <a:cubicBezTo>
                    <a:pt x="0" y="121795"/>
                    <a:pt x="17464" y="79634"/>
                    <a:pt x="48549" y="48549"/>
                  </a:cubicBezTo>
                  <a:cubicBezTo>
                    <a:pt x="79634" y="17464"/>
                    <a:pt x="121795" y="0"/>
                    <a:pt x="165756" y="0"/>
                  </a:cubicBezTo>
                  <a:close/>
                </a:path>
              </a:pathLst>
            </a:custGeom>
            <a:solidFill>
              <a:srgbClr val="F8CA5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565861" cy="541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562843" y="7094913"/>
            <a:ext cx="2148504" cy="2163387"/>
            <a:chOff x="0" y="0"/>
            <a:chExt cx="565861" cy="56978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65861" cy="569781"/>
            </a:xfrm>
            <a:custGeom>
              <a:avLst/>
              <a:gdLst/>
              <a:ahLst/>
              <a:cxnLst/>
              <a:rect l="l" t="t" r="r" b="b"/>
              <a:pathLst>
                <a:path w="565861" h="569781">
                  <a:moveTo>
                    <a:pt x="165756" y="0"/>
                  </a:moveTo>
                  <a:lnTo>
                    <a:pt x="400105" y="0"/>
                  </a:lnTo>
                  <a:cubicBezTo>
                    <a:pt x="444066" y="0"/>
                    <a:pt x="486227" y="17464"/>
                    <a:pt x="517312" y="48549"/>
                  </a:cubicBezTo>
                  <a:cubicBezTo>
                    <a:pt x="548398" y="79634"/>
                    <a:pt x="565861" y="121795"/>
                    <a:pt x="565861" y="165756"/>
                  </a:cubicBezTo>
                  <a:lnTo>
                    <a:pt x="565861" y="404024"/>
                  </a:lnTo>
                  <a:cubicBezTo>
                    <a:pt x="565861" y="447986"/>
                    <a:pt x="548398" y="490147"/>
                    <a:pt x="517312" y="521232"/>
                  </a:cubicBezTo>
                  <a:cubicBezTo>
                    <a:pt x="486227" y="552317"/>
                    <a:pt x="444066" y="569781"/>
                    <a:pt x="400105" y="569781"/>
                  </a:cubicBezTo>
                  <a:lnTo>
                    <a:pt x="165756" y="569781"/>
                  </a:lnTo>
                  <a:cubicBezTo>
                    <a:pt x="74212" y="569781"/>
                    <a:pt x="0" y="495569"/>
                    <a:pt x="0" y="404024"/>
                  </a:cubicBezTo>
                  <a:lnTo>
                    <a:pt x="0" y="165756"/>
                  </a:lnTo>
                  <a:cubicBezTo>
                    <a:pt x="0" y="121795"/>
                    <a:pt x="17464" y="79634"/>
                    <a:pt x="48549" y="48549"/>
                  </a:cubicBezTo>
                  <a:cubicBezTo>
                    <a:pt x="79634" y="17464"/>
                    <a:pt x="121795" y="0"/>
                    <a:pt x="165756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8575"/>
              <a:ext cx="565861" cy="541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987572" y="7094913"/>
            <a:ext cx="2148504" cy="2163387"/>
            <a:chOff x="0" y="0"/>
            <a:chExt cx="565861" cy="56978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65861" cy="569781"/>
            </a:xfrm>
            <a:custGeom>
              <a:avLst/>
              <a:gdLst/>
              <a:ahLst/>
              <a:cxnLst/>
              <a:rect l="l" t="t" r="r" b="b"/>
              <a:pathLst>
                <a:path w="565861" h="569781">
                  <a:moveTo>
                    <a:pt x="165756" y="0"/>
                  </a:moveTo>
                  <a:lnTo>
                    <a:pt x="400105" y="0"/>
                  </a:lnTo>
                  <a:cubicBezTo>
                    <a:pt x="444066" y="0"/>
                    <a:pt x="486227" y="17464"/>
                    <a:pt x="517312" y="48549"/>
                  </a:cubicBezTo>
                  <a:cubicBezTo>
                    <a:pt x="548398" y="79634"/>
                    <a:pt x="565861" y="121795"/>
                    <a:pt x="565861" y="165756"/>
                  </a:cubicBezTo>
                  <a:lnTo>
                    <a:pt x="565861" y="404024"/>
                  </a:lnTo>
                  <a:cubicBezTo>
                    <a:pt x="565861" y="447986"/>
                    <a:pt x="548398" y="490147"/>
                    <a:pt x="517312" y="521232"/>
                  </a:cubicBezTo>
                  <a:cubicBezTo>
                    <a:pt x="486227" y="552317"/>
                    <a:pt x="444066" y="569781"/>
                    <a:pt x="400105" y="569781"/>
                  </a:cubicBezTo>
                  <a:lnTo>
                    <a:pt x="165756" y="569781"/>
                  </a:lnTo>
                  <a:cubicBezTo>
                    <a:pt x="74212" y="569781"/>
                    <a:pt x="0" y="495569"/>
                    <a:pt x="0" y="404024"/>
                  </a:cubicBezTo>
                  <a:lnTo>
                    <a:pt x="0" y="165756"/>
                  </a:lnTo>
                  <a:cubicBezTo>
                    <a:pt x="0" y="121795"/>
                    <a:pt x="17464" y="79634"/>
                    <a:pt x="48549" y="48549"/>
                  </a:cubicBezTo>
                  <a:cubicBezTo>
                    <a:pt x="79634" y="17464"/>
                    <a:pt x="121795" y="0"/>
                    <a:pt x="165756" y="0"/>
                  </a:cubicBezTo>
                  <a:close/>
                </a:path>
              </a:pathLst>
            </a:custGeom>
            <a:solidFill>
              <a:srgbClr val="F26A6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8575"/>
              <a:ext cx="565861" cy="541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450401" y="7094913"/>
            <a:ext cx="2148504" cy="2163387"/>
            <a:chOff x="0" y="0"/>
            <a:chExt cx="565861" cy="56978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65861" cy="569781"/>
            </a:xfrm>
            <a:custGeom>
              <a:avLst/>
              <a:gdLst/>
              <a:ahLst/>
              <a:cxnLst/>
              <a:rect l="l" t="t" r="r" b="b"/>
              <a:pathLst>
                <a:path w="565861" h="569781">
                  <a:moveTo>
                    <a:pt x="165756" y="0"/>
                  </a:moveTo>
                  <a:lnTo>
                    <a:pt x="400105" y="0"/>
                  </a:lnTo>
                  <a:cubicBezTo>
                    <a:pt x="444066" y="0"/>
                    <a:pt x="486227" y="17464"/>
                    <a:pt x="517312" y="48549"/>
                  </a:cubicBezTo>
                  <a:cubicBezTo>
                    <a:pt x="548398" y="79634"/>
                    <a:pt x="565861" y="121795"/>
                    <a:pt x="565861" y="165756"/>
                  </a:cubicBezTo>
                  <a:lnTo>
                    <a:pt x="565861" y="404024"/>
                  </a:lnTo>
                  <a:cubicBezTo>
                    <a:pt x="565861" y="447986"/>
                    <a:pt x="548398" y="490147"/>
                    <a:pt x="517312" y="521232"/>
                  </a:cubicBezTo>
                  <a:cubicBezTo>
                    <a:pt x="486227" y="552317"/>
                    <a:pt x="444066" y="569781"/>
                    <a:pt x="400105" y="569781"/>
                  </a:cubicBezTo>
                  <a:lnTo>
                    <a:pt x="165756" y="569781"/>
                  </a:lnTo>
                  <a:cubicBezTo>
                    <a:pt x="74212" y="569781"/>
                    <a:pt x="0" y="495569"/>
                    <a:pt x="0" y="404024"/>
                  </a:cubicBezTo>
                  <a:lnTo>
                    <a:pt x="0" y="165756"/>
                  </a:lnTo>
                  <a:cubicBezTo>
                    <a:pt x="0" y="121795"/>
                    <a:pt x="17464" y="79634"/>
                    <a:pt x="48549" y="48549"/>
                  </a:cubicBezTo>
                  <a:cubicBezTo>
                    <a:pt x="79634" y="17464"/>
                    <a:pt x="121795" y="0"/>
                    <a:pt x="165756" y="0"/>
                  </a:cubicBezTo>
                  <a:close/>
                </a:path>
              </a:pathLst>
            </a:custGeom>
            <a:solidFill>
              <a:srgbClr val="FFC96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28575"/>
              <a:ext cx="565861" cy="541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10800000">
            <a:off x="2743621" y="7730942"/>
            <a:ext cx="935582" cy="770479"/>
            <a:chOff x="0" y="0"/>
            <a:chExt cx="647700" cy="533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239386" y="166418"/>
                  </a:moveTo>
                  <a:lnTo>
                    <a:pt x="647700" y="166418"/>
                  </a:lnTo>
                  <a:lnTo>
                    <a:pt x="647700" y="366942"/>
                  </a:lnTo>
                  <a:lnTo>
                    <a:pt x="239373" y="366942"/>
                  </a:lnTo>
                  <a:lnTo>
                    <a:pt x="302255" y="533400"/>
                  </a:lnTo>
                  <a:lnTo>
                    <a:pt x="0" y="266700"/>
                  </a:lnTo>
                  <a:lnTo>
                    <a:pt x="302255" y="0"/>
                  </a:lnTo>
                  <a:lnTo>
                    <a:pt x="239386" y="1664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20650" y="193675"/>
              <a:ext cx="527050" cy="174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10800000">
            <a:off x="5040023" y="7730942"/>
            <a:ext cx="935582" cy="770479"/>
            <a:chOff x="0" y="0"/>
            <a:chExt cx="647700" cy="5334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239386" y="166418"/>
                  </a:moveTo>
                  <a:lnTo>
                    <a:pt x="647700" y="166418"/>
                  </a:lnTo>
                  <a:lnTo>
                    <a:pt x="647700" y="366942"/>
                  </a:lnTo>
                  <a:lnTo>
                    <a:pt x="239373" y="366942"/>
                  </a:lnTo>
                  <a:lnTo>
                    <a:pt x="302255" y="533400"/>
                  </a:lnTo>
                  <a:lnTo>
                    <a:pt x="0" y="266700"/>
                  </a:lnTo>
                  <a:lnTo>
                    <a:pt x="302255" y="0"/>
                  </a:lnTo>
                  <a:lnTo>
                    <a:pt x="239386" y="1664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20650" y="193675"/>
              <a:ext cx="527050" cy="174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-10800000">
            <a:off x="7480523" y="7730942"/>
            <a:ext cx="935582" cy="770479"/>
            <a:chOff x="0" y="0"/>
            <a:chExt cx="647700" cy="5334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239386" y="166418"/>
                  </a:moveTo>
                  <a:lnTo>
                    <a:pt x="647700" y="166418"/>
                  </a:lnTo>
                  <a:lnTo>
                    <a:pt x="647700" y="366942"/>
                  </a:lnTo>
                  <a:lnTo>
                    <a:pt x="239373" y="366942"/>
                  </a:lnTo>
                  <a:lnTo>
                    <a:pt x="302255" y="533400"/>
                  </a:lnTo>
                  <a:lnTo>
                    <a:pt x="0" y="266700"/>
                  </a:lnTo>
                  <a:lnTo>
                    <a:pt x="302255" y="0"/>
                  </a:lnTo>
                  <a:lnTo>
                    <a:pt x="239386" y="1664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20650" y="193675"/>
              <a:ext cx="527050" cy="174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-10800000">
            <a:off x="9921056" y="7730942"/>
            <a:ext cx="935582" cy="770479"/>
            <a:chOff x="0" y="0"/>
            <a:chExt cx="647700" cy="5334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239386" y="166418"/>
                  </a:moveTo>
                  <a:lnTo>
                    <a:pt x="647700" y="166418"/>
                  </a:lnTo>
                  <a:lnTo>
                    <a:pt x="647700" y="366942"/>
                  </a:lnTo>
                  <a:lnTo>
                    <a:pt x="239373" y="366942"/>
                  </a:lnTo>
                  <a:lnTo>
                    <a:pt x="302255" y="533400"/>
                  </a:lnTo>
                  <a:lnTo>
                    <a:pt x="0" y="266700"/>
                  </a:lnTo>
                  <a:lnTo>
                    <a:pt x="302255" y="0"/>
                  </a:lnTo>
                  <a:lnTo>
                    <a:pt x="239386" y="1664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20650" y="193675"/>
              <a:ext cx="527050" cy="174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 rot="-10800000">
            <a:off x="12361588" y="7730942"/>
            <a:ext cx="935582" cy="770479"/>
            <a:chOff x="0" y="0"/>
            <a:chExt cx="647700" cy="5334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239386" y="166418"/>
                  </a:moveTo>
                  <a:lnTo>
                    <a:pt x="647700" y="166418"/>
                  </a:lnTo>
                  <a:lnTo>
                    <a:pt x="647700" y="366942"/>
                  </a:lnTo>
                  <a:lnTo>
                    <a:pt x="239373" y="366942"/>
                  </a:lnTo>
                  <a:lnTo>
                    <a:pt x="302255" y="533400"/>
                  </a:lnTo>
                  <a:lnTo>
                    <a:pt x="0" y="266700"/>
                  </a:lnTo>
                  <a:lnTo>
                    <a:pt x="302255" y="0"/>
                  </a:lnTo>
                  <a:lnTo>
                    <a:pt x="239386" y="1664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20650" y="193675"/>
              <a:ext cx="527050" cy="174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 rot="-10800000">
            <a:off x="14802120" y="7730942"/>
            <a:ext cx="935582" cy="770479"/>
            <a:chOff x="0" y="0"/>
            <a:chExt cx="647700" cy="5334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239386" y="166418"/>
                  </a:moveTo>
                  <a:lnTo>
                    <a:pt x="647700" y="166418"/>
                  </a:lnTo>
                  <a:lnTo>
                    <a:pt x="647700" y="366942"/>
                  </a:lnTo>
                  <a:lnTo>
                    <a:pt x="239373" y="366942"/>
                  </a:lnTo>
                  <a:lnTo>
                    <a:pt x="302255" y="533400"/>
                  </a:lnTo>
                  <a:lnTo>
                    <a:pt x="0" y="266700"/>
                  </a:lnTo>
                  <a:lnTo>
                    <a:pt x="302255" y="0"/>
                  </a:lnTo>
                  <a:lnTo>
                    <a:pt x="239386" y="1664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20650" y="193675"/>
              <a:ext cx="527050" cy="174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00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1378186" y="7191140"/>
            <a:ext cx="926354" cy="1168566"/>
          </a:xfrm>
          <a:custGeom>
            <a:avLst/>
            <a:gdLst/>
            <a:ahLst/>
            <a:cxnLst/>
            <a:rect l="l" t="t" r="r" b="b"/>
            <a:pathLst>
              <a:path w="926354" h="1168566">
                <a:moveTo>
                  <a:pt x="0" y="0"/>
                </a:moveTo>
                <a:lnTo>
                  <a:pt x="926355" y="0"/>
                </a:lnTo>
                <a:lnTo>
                  <a:pt x="926355" y="1168567"/>
                </a:lnTo>
                <a:lnTo>
                  <a:pt x="0" y="1168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4" name="Freeform 44"/>
          <p:cNvSpPr/>
          <p:nvPr/>
        </p:nvSpPr>
        <p:spPr>
          <a:xfrm>
            <a:off x="3751553" y="7234989"/>
            <a:ext cx="1012245" cy="1124717"/>
          </a:xfrm>
          <a:custGeom>
            <a:avLst/>
            <a:gdLst/>
            <a:ahLst/>
            <a:cxnLst/>
            <a:rect l="l" t="t" r="r" b="b"/>
            <a:pathLst>
              <a:path w="1012245" h="1124717">
                <a:moveTo>
                  <a:pt x="0" y="0"/>
                </a:moveTo>
                <a:lnTo>
                  <a:pt x="1012245" y="0"/>
                </a:lnTo>
                <a:lnTo>
                  <a:pt x="1012245" y="1124718"/>
                </a:lnTo>
                <a:lnTo>
                  <a:pt x="0" y="11247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5" name="Freeform 45"/>
          <p:cNvSpPr/>
          <p:nvPr/>
        </p:nvSpPr>
        <p:spPr>
          <a:xfrm>
            <a:off x="8650930" y="7373567"/>
            <a:ext cx="986139" cy="986139"/>
          </a:xfrm>
          <a:custGeom>
            <a:avLst/>
            <a:gdLst/>
            <a:ahLst/>
            <a:cxnLst/>
            <a:rect l="l" t="t" r="r" b="b"/>
            <a:pathLst>
              <a:path w="986139" h="986139">
                <a:moveTo>
                  <a:pt x="0" y="0"/>
                </a:moveTo>
                <a:lnTo>
                  <a:pt x="986140" y="0"/>
                </a:lnTo>
                <a:lnTo>
                  <a:pt x="986140" y="986140"/>
                </a:lnTo>
                <a:lnTo>
                  <a:pt x="0" y="9861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6" name="Freeform 46"/>
          <p:cNvSpPr/>
          <p:nvPr/>
        </p:nvSpPr>
        <p:spPr>
          <a:xfrm>
            <a:off x="6236692" y="7384000"/>
            <a:ext cx="929507" cy="929507"/>
          </a:xfrm>
          <a:custGeom>
            <a:avLst/>
            <a:gdLst/>
            <a:ahLst/>
            <a:cxnLst/>
            <a:rect l="l" t="t" r="r" b="b"/>
            <a:pathLst>
              <a:path w="929507" h="929507">
                <a:moveTo>
                  <a:pt x="0" y="0"/>
                </a:moveTo>
                <a:lnTo>
                  <a:pt x="929506" y="0"/>
                </a:lnTo>
                <a:lnTo>
                  <a:pt x="929506" y="929507"/>
                </a:lnTo>
                <a:lnTo>
                  <a:pt x="0" y="9295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11094763" y="7281190"/>
            <a:ext cx="1077169" cy="1078517"/>
          </a:xfrm>
          <a:custGeom>
            <a:avLst/>
            <a:gdLst/>
            <a:ahLst/>
            <a:cxnLst/>
            <a:rect l="l" t="t" r="r" b="b"/>
            <a:pathLst>
              <a:path w="1077169" h="1078517">
                <a:moveTo>
                  <a:pt x="0" y="0"/>
                </a:moveTo>
                <a:lnTo>
                  <a:pt x="1077169" y="0"/>
                </a:lnTo>
                <a:lnTo>
                  <a:pt x="1077169" y="1078517"/>
                </a:lnTo>
                <a:lnTo>
                  <a:pt x="0" y="10785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8" name="Freeform 48"/>
          <p:cNvSpPr/>
          <p:nvPr/>
        </p:nvSpPr>
        <p:spPr>
          <a:xfrm>
            <a:off x="13620244" y="7349299"/>
            <a:ext cx="883159" cy="852249"/>
          </a:xfrm>
          <a:custGeom>
            <a:avLst/>
            <a:gdLst/>
            <a:ahLst/>
            <a:cxnLst/>
            <a:rect l="l" t="t" r="r" b="b"/>
            <a:pathLst>
              <a:path w="883159" h="852249">
                <a:moveTo>
                  <a:pt x="0" y="0"/>
                </a:moveTo>
                <a:lnTo>
                  <a:pt x="883160" y="0"/>
                </a:lnTo>
                <a:lnTo>
                  <a:pt x="883160" y="852249"/>
                </a:lnTo>
                <a:lnTo>
                  <a:pt x="0" y="8522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16061552" y="7363054"/>
            <a:ext cx="974540" cy="735778"/>
          </a:xfrm>
          <a:custGeom>
            <a:avLst/>
            <a:gdLst/>
            <a:ahLst/>
            <a:cxnLst/>
            <a:rect l="l" t="t" r="r" b="b"/>
            <a:pathLst>
              <a:path w="974540" h="735778">
                <a:moveTo>
                  <a:pt x="0" y="0"/>
                </a:moveTo>
                <a:lnTo>
                  <a:pt x="974540" y="0"/>
                </a:lnTo>
                <a:lnTo>
                  <a:pt x="974540" y="735777"/>
                </a:lnTo>
                <a:lnTo>
                  <a:pt x="0" y="73577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0" name="Freeform 50"/>
          <p:cNvSpPr/>
          <p:nvPr/>
        </p:nvSpPr>
        <p:spPr>
          <a:xfrm rot="-5400000">
            <a:off x="1625824" y="8084712"/>
            <a:ext cx="431079" cy="402341"/>
          </a:xfrm>
          <a:custGeom>
            <a:avLst/>
            <a:gdLst/>
            <a:ahLst/>
            <a:cxnLst/>
            <a:rect l="l" t="t" r="r" b="b"/>
            <a:pathLst>
              <a:path w="431079" h="402341">
                <a:moveTo>
                  <a:pt x="0" y="0"/>
                </a:moveTo>
                <a:lnTo>
                  <a:pt x="431079" y="0"/>
                </a:lnTo>
                <a:lnTo>
                  <a:pt x="431079" y="402341"/>
                </a:lnTo>
                <a:lnTo>
                  <a:pt x="0" y="4023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1" name="TextBox 51"/>
          <p:cNvSpPr txBox="1"/>
          <p:nvPr/>
        </p:nvSpPr>
        <p:spPr>
          <a:xfrm>
            <a:off x="733375" y="3593214"/>
            <a:ext cx="16821251" cy="2462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2084" lvl="1" indent="-301042" algn="l">
              <a:lnSpc>
                <a:spcPts val="3904"/>
              </a:lnSpc>
              <a:buFont typeface="Arial"/>
              <a:buChar char="•"/>
            </a:pPr>
            <a:r>
              <a:rPr lang="en-US" sz="2788" spc="-2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This project is called </a:t>
            </a:r>
            <a:r>
              <a:rPr lang="en-US" sz="2788" b="1" spc="-27" dirty="0">
                <a:solidFill>
                  <a:srgbClr val="FFFFFF"/>
                </a:solidFill>
                <a:latin typeface="DM Sans Bold"/>
                <a:ea typeface="DM Sans"/>
                <a:cs typeface="DM Sans"/>
                <a:sym typeface="DM Sans Bold"/>
              </a:rPr>
              <a:t>Smart </a:t>
            </a:r>
            <a:r>
              <a:rPr lang="en-US" sz="2788" b="1" spc="-27">
                <a:solidFill>
                  <a:srgbClr val="FFFFFF"/>
                </a:solidFill>
                <a:latin typeface="DM Sans Bold"/>
                <a:ea typeface="DM Sans"/>
                <a:cs typeface="DM Sans"/>
                <a:sym typeface="DM Sans Bold"/>
              </a:rPr>
              <a:t>Learn Pipeline</a:t>
            </a:r>
            <a:r>
              <a:rPr lang="en-US" sz="2788" b="1" spc="-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.</a:t>
            </a:r>
            <a:endParaRPr lang="en-US" sz="2788" b="1" spc="-27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02084" lvl="1" indent="-301042" algn="l">
              <a:lnSpc>
                <a:spcPts val="3904"/>
              </a:lnSpc>
              <a:buFont typeface="Arial"/>
              <a:buChar char="•"/>
            </a:pPr>
            <a:r>
              <a:rPr lang="en-US" sz="2788" spc="-2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goal is to analyze student performance data, identify weak areas, predict future mastery, and provide tutoring recommendations.</a:t>
            </a:r>
          </a:p>
          <a:p>
            <a:pPr marL="602084" lvl="1" indent="-301042" algn="l">
              <a:lnSpc>
                <a:spcPts val="3904"/>
              </a:lnSpc>
              <a:buFont typeface="Arial"/>
              <a:buChar char="•"/>
            </a:pPr>
            <a:r>
              <a:rPr lang="en-US" sz="2788" spc="-2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Each module in the pipeline plays a specific role, from cleaning raw data to visualization.</a:t>
            </a:r>
          </a:p>
          <a:p>
            <a:pPr marL="602084" lvl="1" indent="-301042" algn="l">
              <a:lnSpc>
                <a:spcPts val="3904"/>
              </a:lnSpc>
              <a:buFont typeface="Arial"/>
              <a:buChar char="•"/>
            </a:pPr>
            <a:r>
              <a:rPr lang="en-US" sz="2788" spc="-2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central concept is </a:t>
            </a:r>
            <a:r>
              <a:rPr lang="en-US" sz="2788" b="1" spc="-27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“mastery”</a:t>
            </a:r>
            <a:r>
              <a:rPr lang="en-US" sz="2788" spc="-2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the level of knowledge a student has achieved on a given topic.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66590" y="822911"/>
            <a:ext cx="9464332" cy="104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spc="-179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Project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3505000" y="822911"/>
            <a:ext cx="5189060" cy="104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spc="-179">
                <a:solidFill>
                  <a:srgbClr val="FFC96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Introduction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66590" y="2630145"/>
            <a:ext cx="7181724" cy="56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4"/>
              </a:lnSpc>
            </a:pPr>
            <a:r>
              <a:rPr lang="en-US" sz="3338" b="1" spc="-3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Talking Points: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028700" y="8624983"/>
            <a:ext cx="1570619" cy="28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7"/>
              </a:lnSpc>
            </a:pPr>
            <a:r>
              <a:rPr lang="en-US" sz="1662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Loader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505000" y="8624983"/>
            <a:ext cx="1570619" cy="28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7"/>
              </a:lnSpc>
            </a:pPr>
            <a:r>
              <a:rPr lang="en-US" sz="1662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Difficulty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5921935" y="8624983"/>
            <a:ext cx="1570619" cy="28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7"/>
              </a:lnSpc>
            </a:pPr>
            <a:r>
              <a:rPr lang="en-US" sz="1662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Progress 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416106" y="8624983"/>
            <a:ext cx="1570619" cy="28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7"/>
              </a:lnSpc>
            </a:pPr>
            <a:r>
              <a:rPr lang="en-US" sz="1662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Clustering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0829543" y="8624983"/>
            <a:ext cx="1570619" cy="28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7"/>
              </a:lnSpc>
            </a:pPr>
            <a:r>
              <a:rPr lang="en-US" sz="1662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Prediction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044226" y="8624983"/>
            <a:ext cx="2035197" cy="28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7"/>
              </a:lnSpc>
            </a:pPr>
            <a:r>
              <a:rPr lang="en-US" sz="1662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5763513" y="8624983"/>
            <a:ext cx="1570619" cy="28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7"/>
              </a:lnSpc>
            </a:pPr>
            <a:r>
              <a:rPr lang="en-US" sz="1662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63281" y="1226037"/>
            <a:ext cx="9124560" cy="4451258"/>
            <a:chOff x="0" y="0"/>
            <a:chExt cx="2403176" cy="11723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3176" cy="1172348"/>
            </a:xfrm>
            <a:custGeom>
              <a:avLst/>
              <a:gdLst/>
              <a:ahLst/>
              <a:cxnLst/>
              <a:rect l="l" t="t" r="r" b="b"/>
              <a:pathLst>
                <a:path w="2403176" h="1172348">
                  <a:moveTo>
                    <a:pt x="33939" y="0"/>
                  </a:moveTo>
                  <a:lnTo>
                    <a:pt x="2369237" y="0"/>
                  </a:lnTo>
                  <a:cubicBezTo>
                    <a:pt x="2378239" y="0"/>
                    <a:pt x="2386871" y="3576"/>
                    <a:pt x="2393236" y="9940"/>
                  </a:cubicBezTo>
                  <a:cubicBezTo>
                    <a:pt x="2399600" y="16305"/>
                    <a:pt x="2403176" y="24938"/>
                    <a:pt x="2403176" y="33939"/>
                  </a:cubicBezTo>
                  <a:lnTo>
                    <a:pt x="2403176" y="1138409"/>
                  </a:lnTo>
                  <a:cubicBezTo>
                    <a:pt x="2403176" y="1157153"/>
                    <a:pt x="2387981" y="1172348"/>
                    <a:pt x="2369237" y="1172348"/>
                  </a:cubicBezTo>
                  <a:lnTo>
                    <a:pt x="33939" y="1172348"/>
                  </a:lnTo>
                  <a:cubicBezTo>
                    <a:pt x="15195" y="1172348"/>
                    <a:pt x="0" y="1157153"/>
                    <a:pt x="0" y="1138409"/>
                  </a:cubicBezTo>
                  <a:lnTo>
                    <a:pt x="0" y="33939"/>
                  </a:lnTo>
                  <a:cubicBezTo>
                    <a:pt x="0" y="15195"/>
                    <a:pt x="15195" y="0"/>
                    <a:pt x="33939" y="0"/>
                  </a:cubicBezTo>
                  <a:close/>
                </a:path>
              </a:pathLst>
            </a:custGeom>
            <a:solidFill>
              <a:srgbClr val="FFC96E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8575"/>
              <a:ext cx="2403176" cy="1143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37801" y="1557790"/>
            <a:ext cx="1200822" cy="1200822"/>
            <a:chOff x="0" y="0"/>
            <a:chExt cx="1601096" cy="160109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601096" cy="1601096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1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474136" y="398083"/>
              <a:ext cx="652823" cy="804929"/>
            </a:xfrm>
            <a:custGeom>
              <a:avLst/>
              <a:gdLst/>
              <a:ahLst/>
              <a:cxnLst/>
              <a:rect l="l" t="t" r="r" b="b"/>
              <a:pathLst>
                <a:path w="652823" h="804929">
                  <a:moveTo>
                    <a:pt x="0" y="0"/>
                  </a:moveTo>
                  <a:lnTo>
                    <a:pt x="652824" y="0"/>
                  </a:lnTo>
                  <a:lnTo>
                    <a:pt x="652824" y="804929"/>
                  </a:lnTo>
                  <a:lnTo>
                    <a:pt x="0" y="804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463281" y="6096395"/>
            <a:ext cx="9124560" cy="3832539"/>
            <a:chOff x="0" y="0"/>
            <a:chExt cx="2403176" cy="10093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3176" cy="1009393"/>
            </a:xfrm>
            <a:custGeom>
              <a:avLst/>
              <a:gdLst/>
              <a:ahLst/>
              <a:cxnLst/>
              <a:rect l="l" t="t" r="r" b="b"/>
              <a:pathLst>
                <a:path w="2403176" h="1009393">
                  <a:moveTo>
                    <a:pt x="33939" y="0"/>
                  </a:moveTo>
                  <a:lnTo>
                    <a:pt x="2369237" y="0"/>
                  </a:lnTo>
                  <a:cubicBezTo>
                    <a:pt x="2378239" y="0"/>
                    <a:pt x="2386871" y="3576"/>
                    <a:pt x="2393236" y="9940"/>
                  </a:cubicBezTo>
                  <a:cubicBezTo>
                    <a:pt x="2399600" y="16305"/>
                    <a:pt x="2403176" y="24938"/>
                    <a:pt x="2403176" y="33939"/>
                  </a:cubicBezTo>
                  <a:lnTo>
                    <a:pt x="2403176" y="975454"/>
                  </a:lnTo>
                  <a:cubicBezTo>
                    <a:pt x="2403176" y="984455"/>
                    <a:pt x="2399600" y="993088"/>
                    <a:pt x="2393236" y="999453"/>
                  </a:cubicBezTo>
                  <a:cubicBezTo>
                    <a:pt x="2386871" y="1005817"/>
                    <a:pt x="2378239" y="1009393"/>
                    <a:pt x="2369237" y="1009393"/>
                  </a:cubicBezTo>
                  <a:lnTo>
                    <a:pt x="33939" y="1009393"/>
                  </a:lnTo>
                  <a:cubicBezTo>
                    <a:pt x="15195" y="1009393"/>
                    <a:pt x="0" y="994198"/>
                    <a:pt x="0" y="975454"/>
                  </a:cubicBezTo>
                  <a:lnTo>
                    <a:pt x="0" y="33939"/>
                  </a:lnTo>
                  <a:cubicBezTo>
                    <a:pt x="0" y="15195"/>
                    <a:pt x="15195" y="0"/>
                    <a:pt x="3393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575"/>
              <a:ext cx="2403176" cy="980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837801" y="6313071"/>
            <a:ext cx="1200822" cy="1200822"/>
            <a:chOff x="0" y="0"/>
            <a:chExt cx="1601096" cy="1601096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601096" cy="160109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C96E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1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>
              <a:off x="304568" y="453362"/>
              <a:ext cx="991959" cy="694371"/>
            </a:xfrm>
            <a:custGeom>
              <a:avLst/>
              <a:gdLst/>
              <a:ahLst/>
              <a:cxnLst/>
              <a:rect l="l" t="t" r="r" b="b"/>
              <a:pathLst>
                <a:path w="991959" h="694371">
                  <a:moveTo>
                    <a:pt x="0" y="0"/>
                  </a:moveTo>
                  <a:lnTo>
                    <a:pt x="991959" y="0"/>
                  </a:lnTo>
                  <a:lnTo>
                    <a:pt x="991959" y="694372"/>
                  </a:lnTo>
                  <a:lnTo>
                    <a:pt x="0" y="694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548006" y="3023985"/>
          <a:ext cx="7315200" cy="30861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A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A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9"/>
          <p:cNvSpPr txBox="1"/>
          <p:nvPr/>
        </p:nvSpPr>
        <p:spPr>
          <a:xfrm>
            <a:off x="548006" y="245338"/>
            <a:ext cx="5931249" cy="2034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15"/>
              </a:lnSpc>
            </a:pPr>
            <a:r>
              <a:rPr lang="en-US" sz="6074" b="1" spc="-182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Module: data_loader.py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642446" y="1534204"/>
            <a:ext cx="5377232" cy="623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27"/>
              </a:lnSpc>
            </a:pPr>
            <a:r>
              <a:rPr lang="en-US" sz="3564" b="1" spc="-106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Main Tasks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642446" y="2232140"/>
            <a:ext cx="6366448" cy="233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spc="-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Read data from CSV (or database).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spc="-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Fill missing values (using per-student mean or per-topic mean).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spc="-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Scale all scores to 0–100 if they are in 0–1.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spc="-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Clip scores to valid range.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spc="-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 normalized columns for ML models.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996414" y="6227346"/>
            <a:ext cx="4669295" cy="625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27"/>
              </a:lnSpc>
            </a:pPr>
            <a:r>
              <a:rPr lang="en-US" sz="3564" b="1" spc="-106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Sample Code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642446" y="6938604"/>
            <a:ext cx="6823778" cy="271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spc="-21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def LoadData(path_or_df="students.csv", from_df=False, id_col='student_id', name_col='student_name'):</a:t>
            </a:r>
          </a:p>
          <a:p>
            <a:pPr algn="l">
              <a:lnSpc>
                <a:spcPts val="3079"/>
              </a:lnSpc>
            </a:pPr>
            <a:r>
              <a:rPr lang="en-US" sz="2199" spc="-21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df = pd.read_csv(path_or_df) if not from_df else path_or_df.copy()</a:t>
            </a:r>
          </a:p>
          <a:p>
            <a:pPr algn="l">
              <a:lnSpc>
                <a:spcPts val="3079"/>
              </a:lnSpc>
            </a:pPr>
            <a:r>
              <a:rPr lang="en-US" sz="2199" spc="-21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...</a:t>
            </a:r>
          </a:p>
          <a:p>
            <a:pPr algn="l">
              <a:lnSpc>
                <a:spcPts val="3079"/>
              </a:lnSpc>
            </a:pPr>
            <a:r>
              <a:rPr lang="en-US" sz="2199" spc="-21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return out_df, topic_cols</a:t>
            </a:r>
          </a:p>
        </p:txBody>
      </p:sp>
      <p:graphicFrame>
        <p:nvGraphicFramePr>
          <p:cNvPr id="24" name="Table 24"/>
          <p:cNvGraphicFramePr>
            <a:graphicFrameLocks noGrp="1"/>
          </p:cNvGraphicFramePr>
          <p:nvPr/>
        </p:nvGraphicFramePr>
        <p:xfrm>
          <a:off x="548006" y="6913482"/>
          <a:ext cx="7315200" cy="3116256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906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A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A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06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06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06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5"/>
          <p:cNvSpPr txBox="1"/>
          <p:nvPr/>
        </p:nvSpPr>
        <p:spPr>
          <a:xfrm>
            <a:off x="668109" y="3128476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Studen ID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68109" y="3891244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001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69258" y="4654011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002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68109" y="5416778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003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14648" y="3891244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Math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114648" y="4654011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History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114648" y="5416778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Science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561188" y="3891244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105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61188" y="4654011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561188" y="5416778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78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68109" y="7792430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001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68109" y="8570233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002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68109" y="9331530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003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114648" y="7792430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Math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114648" y="8570233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History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114648" y="9331530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Science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561188" y="7792430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100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561188" y="8570233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50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561188" y="9331530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78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182936" y="3110897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Subject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561188" y="3110897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Score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3182936" y="6990721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Subject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561188" y="6990721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Score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804221" y="7012084"/>
            <a:ext cx="2045340" cy="52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3001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Studen ID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548006" y="2399988"/>
            <a:ext cx="5377232" cy="623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27"/>
              </a:lnSpc>
            </a:pPr>
            <a:r>
              <a:rPr lang="en-US" sz="3564" b="1" spc="-106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Raw Student Scores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48006" y="6289486"/>
            <a:ext cx="5377232" cy="623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27"/>
              </a:lnSpc>
            </a:pPr>
            <a:r>
              <a:rPr lang="en-US" sz="3564" b="1" spc="-106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Cleaned Student Scores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6590" y="3445534"/>
            <a:ext cx="8265191" cy="2816171"/>
            <a:chOff x="0" y="0"/>
            <a:chExt cx="11020255" cy="375489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020255" cy="3754895"/>
              <a:chOff x="0" y="0"/>
              <a:chExt cx="2302081" cy="7843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02081" cy="784380"/>
              </a:xfrm>
              <a:custGeom>
                <a:avLst/>
                <a:gdLst/>
                <a:ahLst/>
                <a:cxnLst/>
                <a:rect l="l" t="t" r="r" b="b"/>
                <a:pathLst>
                  <a:path w="2302081" h="784380">
                    <a:moveTo>
                      <a:pt x="41151" y="0"/>
                    </a:moveTo>
                    <a:lnTo>
                      <a:pt x="2260930" y="0"/>
                    </a:lnTo>
                    <a:cubicBezTo>
                      <a:pt x="2271844" y="0"/>
                      <a:pt x="2282311" y="4336"/>
                      <a:pt x="2290028" y="12053"/>
                    </a:cubicBezTo>
                    <a:cubicBezTo>
                      <a:pt x="2297745" y="19770"/>
                      <a:pt x="2302081" y="30237"/>
                      <a:pt x="2302081" y="41151"/>
                    </a:cubicBezTo>
                    <a:lnTo>
                      <a:pt x="2302081" y="743229"/>
                    </a:lnTo>
                    <a:cubicBezTo>
                      <a:pt x="2302081" y="754143"/>
                      <a:pt x="2297745" y="764610"/>
                      <a:pt x="2290028" y="772328"/>
                    </a:cubicBezTo>
                    <a:cubicBezTo>
                      <a:pt x="2282311" y="780045"/>
                      <a:pt x="2271844" y="784380"/>
                      <a:pt x="2260930" y="784380"/>
                    </a:cubicBezTo>
                    <a:lnTo>
                      <a:pt x="41151" y="784380"/>
                    </a:lnTo>
                    <a:cubicBezTo>
                      <a:pt x="30237" y="784380"/>
                      <a:pt x="19770" y="780045"/>
                      <a:pt x="12053" y="772328"/>
                    </a:cubicBezTo>
                    <a:cubicBezTo>
                      <a:pt x="4336" y="764610"/>
                      <a:pt x="0" y="754143"/>
                      <a:pt x="0" y="743229"/>
                    </a:cubicBezTo>
                    <a:lnTo>
                      <a:pt x="0" y="41151"/>
                    </a:lnTo>
                    <a:cubicBezTo>
                      <a:pt x="0" y="30237"/>
                      <a:pt x="4336" y="19770"/>
                      <a:pt x="12053" y="12053"/>
                    </a:cubicBezTo>
                    <a:cubicBezTo>
                      <a:pt x="19770" y="4336"/>
                      <a:pt x="30237" y="0"/>
                      <a:pt x="411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28575"/>
                <a:ext cx="2302081" cy="7558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1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443367" y="514028"/>
              <a:ext cx="1215592" cy="1215592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C96E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1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783479" y="830122"/>
              <a:ext cx="559384" cy="559384"/>
            </a:xfrm>
            <a:custGeom>
              <a:avLst/>
              <a:gdLst/>
              <a:ahLst/>
              <a:cxnLst/>
              <a:rect l="l" t="t" r="r" b="b"/>
              <a:pathLst>
                <a:path w="559384" h="559384">
                  <a:moveTo>
                    <a:pt x="0" y="0"/>
                  </a:moveTo>
                  <a:lnTo>
                    <a:pt x="559385" y="0"/>
                  </a:lnTo>
                  <a:lnTo>
                    <a:pt x="559385" y="559385"/>
                  </a:lnTo>
                  <a:lnTo>
                    <a:pt x="0" y="559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187539" y="374215"/>
              <a:ext cx="4759329" cy="805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38"/>
                </a:lnSpc>
              </a:pPr>
              <a:r>
                <a:rPr lang="en-US" sz="3573" b="1" spc="-107">
                  <a:solidFill>
                    <a:srgbClr val="000000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Main Tasks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187539" y="1341882"/>
              <a:ext cx="8374664" cy="17002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28143" lvl="1" indent="-264072" algn="l">
                <a:lnSpc>
                  <a:spcPts val="3424"/>
                </a:lnSpc>
                <a:buFont typeface="Arial"/>
                <a:buChar char="•"/>
              </a:pPr>
              <a:r>
                <a:rPr lang="en-US" sz="2446" spc="-24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Calculate the mean score for each topic.</a:t>
              </a:r>
            </a:p>
            <a:p>
              <a:pPr marL="528143" lvl="1" indent="-264072" algn="l">
                <a:lnSpc>
                  <a:spcPts val="3424"/>
                </a:lnSpc>
                <a:buFont typeface="Arial"/>
                <a:buChar char="•"/>
              </a:pPr>
              <a:r>
                <a:rPr lang="en-US" sz="2446" spc="-24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Define difficulty = 100 – mean_score.</a:t>
              </a:r>
            </a:p>
            <a:p>
              <a:pPr marL="528143" lvl="1" indent="-264072" algn="l">
                <a:lnSpc>
                  <a:spcPts val="3424"/>
                </a:lnSpc>
                <a:buFont typeface="Arial"/>
                <a:buChar char="•"/>
              </a:pPr>
              <a:r>
                <a:rPr lang="en-US" sz="2446" spc="-24">
                  <a:solidFill>
                    <a:srgbClr val="100F0D"/>
                  </a:solidFill>
                  <a:latin typeface="DM Sans"/>
                  <a:ea typeface="DM Sans"/>
                  <a:cs typeface="DM Sans"/>
                  <a:sym typeface="DM Sans"/>
                </a:rPr>
                <a:t>Sort topics from hardest → easiest.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66590" y="6591292"/>
            <a:ext cx="8265191" cy="3478856"/>
            <a:chOff x="0" y="0"/>
            <a:chExt cx="1738962" cy="73193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8962" cy="731937"/>
            </a:xfrm>
            <a:custGeom>
              <a:avLst/>
              <a:gdLst/>
              <a:ahLst/>
              <a:cxnLst/>
              <a:rect l="l" t="t" r="r" b="b"/>
              <a:pathLst>
                <a:path w="1738962" h="731937">
                  <a:moveTo>
                    <a:pt x="37468" y="0"/>
                  </a:moveTo>
                  <a:lnTo>
                    <a:pt x="1701494" y="0"/>
                  </a:lnTo>
                  <a:cubicBezTo>
                    <a:pt x="1722187" y="0"/>
                    <a:pt x="1738962" y="16775"/>
                    <a:pt x="1738962" y="37468"/>
                  </a:cubicBezTo>
                  <a:lnTo>
                    <a:pt x="1738962" y="694469"/>
                  </a:lnTo>
                  <a:cubicBezTo>
                    <a:pt x="1738962" y="715162"/>
                    <a:pt x="1722187" y="731937"/>
                    <a:pt x="1701494" y="731937"/>
                  </a:cubicBezTo>
                  <a:lnTo>
                    <a:pt x="37468" y="731937"/>
                  </a:lnTo>
                  <a:cubicBezTo>
                    <a:pt x="16775" y="731937"/>
                    <a:pt x="0" y="715162"/>
                    <a:pt x="0" y="694469"/>
                  </a:cubicBezTo>
                  <a:lnTo>
                    <a:pt x="0" y="37468"/>
                  </a:lnTo>
                  <a:cubicBezTo>
                    <a:pt x="0" y="16775"/>
                    <a:pt x="16775" y="0"/>
                    <a:pt x="37468" y="0"/>
                  </a:cubicBezTo>
                  <a:close/>
                </a:path>
              </a:pathLst>
            </a:custGeom>
            <a:solidFill>
              <a:srgbClr val="F26A6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8575"/>
              <a:ext cx="1738962" cy="703362"/>
            </a:xfrm>
            <a:prstGeom prst="rect">
              <a:avLst/>
            </a:prstGeom>
          </p:spPr>
          <p:txBody>
            <a:bodyPr lIns="55794" tIns="55794" rIns="55794" bIns="55794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06795" y="7158592"/>
            <a:ext cx="1206923" cy="120692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5794" tIns="55794" rIns="55794" bIns="55794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520635" y="7495240"/>
            <a:ext cx="579242" cy="533627"/>
          </a:xfrm>
          <a:custGeom>
            <a:avLst/>
            <a:gdLst/>
            <a:ahLst/>
            <a:cxnLst/>
            <a:rect l="l" t="t" r="r" b="b"/>
            <a:pathLst>
              <a:path w="579242" h="533627">
                <a:moveTo>
                  <a:pt x="0" y="0"/>
                </a:moveTo>
                <a:lnTo>
                  <a:pt x="579242" y="0"/>
                </a:lnTo>
                <a:lnTo>
                  <a:pt x="579242" y="533627"/>
                </a:lnTo>
                <a:lnTo>
                  <a:pt x="0" y="53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9578737" y="1800573"/>
            <a:ext cx="8265191" cy="9460187"/>
            <a:chOff x="0" y="0"/>
            <a:chExt cx="1738962" cy="199038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38962" cy="1990384"/>
            </a:xfrm>
            <a:custGeom>
              <a:avLst/>
              <a:gdLst/>
              <a:ahLst/>
              <a:cxnLst/>
              <a:rect l="l" t="t" r="r" b="b"/>
              <a:pathLst>
                <a:path w="1738962" h="1990384">
                  <a:moveTo>
                    <a:pt x="37468" y="0"/>
                  </a:moveTo>
                  <a:lnTo>
                    <a:pt x="1701494" y="0"/>
                  </a:lnTo>
                  <a:cubicBezTo>
                    <a:pt x="1722187" y="0"/>
                    <a:pt x="1738962" y="16775"/>
                    <a:pt x="1738962" y="37468"/>
                  </a:cubicBezTo>
                  <a:lnTo>
                    <a:pt x="1738962" y="1952916"/>
                  </a:lnTo>
                  <a:cubicBezTo>
                    <a:pt x="1738962" y="1973609"/>
                    <a:pt x="1722187" y="1990384"/>
                    <a:pt x="1701494" y="1990384"/>
                  </a:cubicBezTo>
                  <a:lnTo>
                    <a:pt x="37468" y="1990384"/>
                  </a:lnTo>
                  <a:cubicBezTo>
                    <a:pt x="16775" y="1990384"/>
                    <a:pt x="0" y="1973609"/>
                    <a:pt x="0" y="1952916"/>
                  </a:cubicBezTo>
                  <a:lnTo>
                    <a:pt x="0" y="37468"/>
                  </a:lnTo>
                  <a:cubicBezTo>
                    <a:pt x="0" y="16775"/>
                    <a:pt x="16775" y="0"/>
                    <a:pt x="37468" y="0"/>
                  </a:cubicBezTo>
                  <a:close/>
                </a:path>
              </a:pathLst>
            </a:custGeom>
            <a:solidFill>
              <a:srgbClr val="4D4B4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8575"/>
              <a:ext cx="1738962" cy="1961809"/>
            </a:xfrm>
            <a:prstGeom prst="rect">
              <a:avLst/>
            </a:prstGeom>
          </p:spPr>
          <p:txBody>
            <a:bodyPr lIns="55794" tIns="55794" rIns="55794" bIns="55794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8159" y="3022777"/>
            <a:ext cx="7140484" cy="172561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8159" y="4063138"/>
            <a:ext cx="7140484" cy="172561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6225" y="5113024"/>
            <a:ext cx="7140484" cy="1725617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6225" y="6151776"/>
            <a:ext cx="7140484" cy="1725617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6225" y="7200144"/>
            <a:ext cx="7140484" cy="1725617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8159" y="8478630"/>
            <a:ext cx="7140484" cy="1725617"/>
          </a:xfrm>
          <a:prstGeom prst="rect">
            <a:avLst/>
          </a:prstGeom>
        </p:spPr>
      </p:pic>
      <p:sp>
        <p:nvSpPr>
          <p:cNvPr id="28" name="Freeform 28"/>
          <p:cNvSpPr/>
          <p:nvPr/>
        </p:nvSpPr>
        <p:spPr>
          <a:xfrm>
            <a:off x="10338545" y="3579717"/>
            <a:ext cx="606312" cy="606312"/>
          </a:xfrm>
          <a:custGeom>
            <a:avLst/>
            <a:gdLst/>
            <a:ahLst/>
            <a:cxnLst/>
            <a:rect l="l" t="t" r="r" b="b"/>
            <a:pathLst>
              <a:path w="606312" h="606312">
                <a:moveTo>
                  <a:pt x="0" y="0"/>
                </a:moveTo>
                <a:lnTo>
                  <a:pt x="606312" y="0"/>
                </a:lnTo>
                <a:lnTo>
                  <a:pt x="606312" y="606312"/>
                </a:lnTo>
                <a:lnTo>
                  <a:pt x="0" y="6063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0462655" y="4620576"/>
            <a:ext cx="358091" cy="491378"/>
          </a:xfrm>
          <a:custGeom>
            <a:avLst/>
            <a:gdLst/>
            <a:ahLst/>
            <a:cxnLst/>
            <a:rect l="l" t="t" r="r" b="b"/>
            <a:pathLst>
              <a:path w="358091" h="491378">
                <a:moveTo>
                  <a:pt x="0" y="0"/>
                </a:moveTo>
                <a:lnTo>
                  <a:pt x="358092" y="0"/>
                </a:lnTo>
                <a:lnTo>
                  <a:pt x="358092" y="491377"/>
                </a:lnTo>
                <a:lnTo>
                  <a:pt x="0" y="4913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10338545" y="5664639"/>
            <a:ext cx="522805" cy="622386"/>
          </a:xfrm>
          <a:custGeom>
            <a:avLst/>
            <a:gdLst/>
            <a:ahLst/>
            <a:cxnLst/>
            <a:rect l="l" t="t" r="r" b="b"/>
            <a:pathLst>
              <a:path w="522805" h="622386">
                <a:moveTo>
                  <a:pt x="0" y="0"/>
                </a:moveTo>
                <a:lnTo>
                  <a:pt x="522805" y="0"/>
                </a:lnTo>
                <a:lnTo>
                  <a:pt x="522805" y="622387"/>
                </a:lnTo>
                <a:lnTo>
                  <a:pt x="0" y="62238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10375228" y="6679468"/>
            <a:ext cx="532946" cy="573060"/>
          </a:xfrm>
          <a:custGeom>
            <a:avLst/>
            <a:gdLst/>
            <a:ahLst/>
            <a:cxnLst/>
            <a:rect l="l" t="t" r="r" b="b"/>
            <a:pathLst>
              <a:path w="532946" h="573060">
                <a:moveTo>
                  <a:pt x="0" y="0"/>
                </a:moveTo>
                <a:lnTo>
                  <a:pt x="532946" y="0"/>
                </a:lnTo>
                <a:lnTo>
                  <a:pt x="532946" y="573060"/>
                </a:lnTo>
                <a:lnTo>
                  <a:pt x="0" y="5730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0424273" y="7849217"/>
            <a:ext cx="520584" cy="411262"/>
          </a:xfrm>
          <a:custGeom>
            <a:avLst/>
            <a:gdLst/>
            <a:ahLst/>
            <a:cxnLst/>
            <a:rect l="l" t="t" r="r" b="b"/>
            <a:pathLst>
              <a:path w="520584" h="411262">
                <a:moveTo>
                  <a:pt x="0" y="0"/>
                </a:moveTo>
                <a:lnTo>
                  <a:pt x="520584" y="0"/>
                </a:lnTo>
                <a:lnTo>
                  <a:pt x="520584" y="411261"/>
                </a:lnTo>
                <a:lnTo>
                  <a:pt x="0" y="41126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0462655" y="9140122"/>
            <a:ext cx="517610" cy="469084"/>
          </a:xfrm>
          <a:custGeom>
            <a:avLst/>
            <a:gdLst/>
            <a:ahLst/>
            <a:cxnLst/>
            <a:rect l="l" t="t" r="r" b="b"/>
            <a:pathLst>
              <a:path w="517610" h="469084">
                <a:moveTo>
                  <a:pt x="0" y="0"/>
                </a:moveTo>
                <a:lnTo>
                  <a:pt x="517611" y="0"/>
                </a:lnTo>
                <a:lnTo>
                  <a:pt x="517611" y="469084"/>
                </a:lnTo>
                <a:lnTo>
                  <a:pt x="0" y="46908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766590" y="604614"/>
            <a:ext cx="13483962" cy="11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63"/>
              </a:lnSpc>
            </a:pPr>
            <a:r>
              <a:rPr lang="en-US" sz="6900" b="1" spc="-207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Module: difficulty.py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66590" y="2035684"/>
            <a:ext cx="7973372" cy="918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3"/>
              </a:lnSpc>
            </a:pPr>
            <a:r>
              <a:rPr lang="en-US" sz="2645" spc="-2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Purpose: Measure which topics are hardest for students overall.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588638" y="6889798"/>
            <a:ext cx="3682888" cy="605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51"/>
              </a:lnSpc>
            </a:pPr>
            <a:r>
              <a:rPr lang="en-US" sz="3505" b="1" spc="-105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Sample Code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588638" y="7677767"/>
            <a:ext cx="6280998" cy="2128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4"/>
              </a:lnSpc>
            </a:pPr>
            <a:r>
              <a:rPr lang="en-US" sz="2446" spc="-24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def CalculateTopicDifficulty(df, topic_cols):</a:t>
            </a:r>
          </a:p>
          <a:p>
            <a:pPr algn="l">
              <a:lnSpc>
                <a:spcPts val="3424"/>
              </a:lnSpc>
            </a:pPr>
            <a:r>
              <a:rPr lang="en-US" sz="2446" spc="-24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   means = df[topic_cols].mean()</a:t>
            </a:r>
          </a:p>
          <a:p>
            <a:pPr algn="l">
              <a:lnSpc>
                <a:spcPts val="3424"/>
              </a:lnSpc>
            </a:pPr>
            <a:r>
              <a:rPr lang="en-US" sz="2446" spc="-24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   difficulty = 100 - means</a:t>
            </a:r>
          </a:p>
          <a:p>
            <a:pPr algn="l">
              <a:lnSpc>
                <a:spcPts val="3424"/>
              </a:lnSpc>
            </a:pPr>
            <a:r>
              <a:rPr lang="en-US" sz="2446" spc="-24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   return difficulty_df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022393" y="1983618"/>
            <a:ext cx="7821535" cy="531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3"/>
              </a:lnSpc>
            </a:pPr>
            <a:r>
              <a:rPr lang="en-US" sz="3073" b="1" spc="-3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Topic Difficulty Leaderboard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422584" y="3233162"/>
            <a:ext cx="4086702" cy="3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2039" b="1" spc="-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Quantum Physics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422584" y="4274021"/>
            <a:ext cx="4086702" cy="3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2039" b="1" spc="-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Differential Calculus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422584" y="5294835"/>
            <a:ext cx="4086702" cy="3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2039" b="1" spc="-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Organic Chemistry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422584" y="6333587"/>
            <a:ext cx="4086702" cy="3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2039" b="1" spc="-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Probability Theory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0422584" y="7378837"/>
            <a:ext cx="4086702" cy="3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2039" b="1" spc="-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Ancient History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422584" y="8573560"/>
            <a:ext cx="4086702" cy="3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2039" b="1" spc="-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Basic Grammar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2076563" y="3693258"/>
            <a:ext cx="4086702" cy="3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2039" b="1" spc="-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95/100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945049" y="4744401"/>
            <a:ext cx="4086702" cy="3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2039" b="1" spc="-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88/100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181898" y="5783505"/>
            <a:ext cx="4086702" cy="3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2039" b="1" spc="-20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75/100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1181898" y="6823016"/>
            <a:ext cx="4086702" cy="3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2039" b="1" spc="-20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62/100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220538" y="7870624"/>
            <a:ext cx="2490795" cy="3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2039" b="1" spc="-20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45/100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236353" y="9149111"/>
            <a:ext cx="1417390" cy="34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</a:pPr>
            <a:r>
              <a:rPr lang="en-US" sz="2039" b="1" spc="-20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30/100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0908174" y="2629446"/>
            <a:ext cx="6136038" cy="394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7"/>
              </a:lnSpc>
            </a:pPr>
            <a:r>
              <a:rPr lang="en-US" sz="2291" b="1" spc="-2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Ranked from Most difficult to least difficult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6590" y="668333"/>
            <a:ext cx="13983635" cy="11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63"/>
              </a:lnSpc>
            </a:pPr>
            <a:r>
              <a:rPr lang="en-US" sz="6900" b="1" spc="-207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Module: progress.py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6590" y="2014849"/>
            <a:ext cx="9653185" cy="423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464" b="1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Purpose:</a:t>
            </a:r>
            <a:r>
              <a:rPr lang="en-US" sz="2464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Track individual student progress and weak areas.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66590" y="2934220"/>
            <a:ext cx="8377410" cy="3632343"/>
            <a:chOff x="0" y="0"/>
            <a:chExt cx="11169880" cy="4843123"/>
          </a:xfrm>
        </p:grpSpPr>
        <p:grpSp>
          <p:nvGrpSpPr>
            <p:cNvPr id="5" name="Group 5"/>
            <p:cNvGrpSpPr/>
            <p:nvPr/>
          </p:nvGrpSpPr>
          <p:grpSpPr>
            <a:xfrm>
              <a:off x="672350" y="286712"/>
              <a:ext cx="10497530" cy="4556411"/>
              <a:chOff x="0" y="0"/>
              <a:chExt cx="2639033" cy="114546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639033" cy="1145462"/>
              </a:xfrm>
              <a:custGeom>
                <a:avLst/>
                <a:gdLst/>
                <a:ahLst/>
                <a:cxnLst/>
                <a:rect l="l" t="t" r="r" b="b"/>
                <a:pathLst>
                  <a:path w="2639033" h="1145462">
                    <a:moveTo>
                      <a:pt x="88500" y="0"/>
                    </a:moveTo>
                    <a:lnTo>
                      <a:pt x="2550533" y="0"/>
                    </a:lnTo>
                    <a:cubicBezTo>
                      <a:pt x="2574005" y="0"/>
                      <a:pt x="2596515" y="9324"/>
                      <a:pt x="2613112" y="25921"/>
                    </a:cubicBezTo>
                    <a:cubicBezTo>
                      <a:pt x="2629709" y="42518"/>
                      <a:pt x="2639033" y="65028"/>
                      <a:pt x="2639033" y="88500"/>
                    </a:cubicBezTo>
                    <a:lnTo>
                      <a:pt x="2639033" y="1056962"/>
                    </a:lnTo>
                    <a:cubicBezTo>
                      <a:pt x="2639033" y="1080433"/>
                      <a:pt x="2629709" y="1102944"/>
                      <a:pt x="2613112" y="1119541"/>
                    </a:cubicBezTo>
                    <a:cubicBezTo>
                      <a:pt x="2596515" y="1136138"/>
                      <a:pt x="2574005" y="1145462"/>
                      <a:pt x="2550533" y="1145462"/>
                    </a:cubicBezTo>
                    <a:lnTo>
                      <a:pt x="88500" y="1145462"/>
                    </a:lnTo>
                    <a:cubicBezTo>
                      <a:pt x="65028" y="1145462"/>
                      <a:pt x="42518" y="1136138"/>
                      <a:pt x="25921" y="1119541"/>
                    </a:cubicBezTo>
                    <a:cubicBezTo>
                      <a:pt x="9324" y="1102944"/>
                      <a:pt x="0" y="1080433"/>
                      <a:pt x="0" y="1056962"/>
                    </a:cubicBezTo>
                    <a:lnTo>
                      <a:pt x="0" y="88500"/>
                    </a:lnTo>
                    <a:cubicBezTo>
                      <a:pt x="0" y="65028"/>
                      <a:pt x="9324" y="42518"/>
                      <a:pt x="25921" y="25921"/>
                    </a:cubicBezTo>
                    <a:cubicBezTo>
                      <a:pt x="42518" y="9324"/>
                      <a:pt x="65028" y="0"/>
                      <a:pt x="88500" y="0"/>
                    </a:cubicBezTo>
                    <a:close/>
                  </a:path>
                </a:pathLst>
              </a:custGeom>
              <a:solidFill>
                <a:srgbClr val="FFC96E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114300"/>
                <a:ext cx="2639033" cy="1259762"/>
              </a:xfrm>
              <a:prstGeom prst="rect">
                <a:avLst/>
              </a:prstGeom>
            </p:spPr>
            <p:txBody>
              <a:bodyPr lIns="39915" tIns="39915" rIns="39915" bIns="39915" rtlCol="0" anchor="ctr"/>
              <a:lstStyle/>
              <a:p>
                <a:pPr marL="0" lvl="0" indent="0" algn="ctr">
                  <a:lnSpc>
                    <a:spcPts val="406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0" y="0"/>
              <a:ext cx="1695521" cy="1695521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39915" tIns="39915" rIns="39915" bIns="39915" rtlCol="0" anchor="ctr"/>
              <a:lstStyle/>
              <a:p>
                <a:pPr marL="0" lvl="0" indent="0" algn="ctr">
                  <a:lnSpc>
                    <a:spcPts val="180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460149" y="355555"/>
              <a:ext cx="775223" cy="984410"/>
            </a:xfrm>
            <a:custGeom>
              <a:avLst/>
              <a:gdLst/>
              <a:ahLst/>
              <a:cxnLst/>
              <a:rect l="l" t="t" r="r" b="b"/>
              <a:pathLst>
                <a:path w="775223" h="984410">
                  <a:moveTo>
                    <a:pt x="0" y="0"/>
                  </a:moveTo>
                  <a:lnTo>
                    <a:pt x="775223" y="0"/>
                  </a:lnTo>
                  <a:lnTo>
                    <a:pt x="775223" y="984410"/>
                  </a:lnTo>
                  <a:lnTo>
                    <a:pt x="0" y="984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954755" y="786852"/>
              <a:ext cx="3302030" cy="576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6"/>
                </a:lnSpc>
              </a:pPr>
              <a:r>
                <a:rPr lang="en-US" sz="2604" b="1" spc="-2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Main Tasks: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954755" y="1657421"/>
              <a:ext cx="8702254" cy="2864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9732" lvl="1" indent="-219866" algn="l">
                <a:lnSpc>
                  <a:spcPts val="2851"/>
                </a:lnSpc>
                <a:buFont typeface="Arial"/>
                <a:buChar char="•"/>
              </a:pPr>
              <a:r>
                <a:rPr lang="en-US" sz="2036" spc="-2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Compare each student’s topic scores against a threshold (default = 70%).</a:t>
              </a:r>
            </a:p>
            <a:p>
              <a:pPr marL="439732" lvl="1" indent="-219866" algn="l">
                <a:lnSpc>
                  <a:spcPts val="2851"/>
                </a:lnSpc>
                <a:buFont typeface="Arial"/>
                <a:buChar char="•"/>
              </a:pPr>
              <a:r>
                <a:rPr lang="en-US" sz="2036" spc="-2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Collect a list of weak topics per student.</a:t>
              </a:r>
            </a:p>
            <a:p>
              <a:pPr marL="439732" lvl="1" indent="-219866" algn="l">
                <a:lnSpc>
                  <a:spcPts val="2851"/>
                </a:lnSpc>
                <a:buFont typeface="Arial"/>
                <a:buChar char="•"/>
              </a:pPr>
              <a:r>
                <a:rPr lang="en-US" sz="2036" spc="-2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Output:</a:t>
              </a:r>
            </a:p>
            <a:p>
              <a:pPr marL="879463" lvl="2" indent="-293154" algn="l">
                <a:lnSpc>
                  <a:spcPts val="2851"/>
                </a:lnSpc>
                <a:buFont typeface="Arial"/>
                <a:buChar char="⚬"/>
              </a:pPr>
              <a:r>
                <a:rPr lang="en-US" sz="2036" spc="-2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Structured list (for logic)</a:t>
              </a:r>
            </a:p>
            <a:p>
              <a:pPr marL="879463" lvl="2" indent="-293154" algn="l">
                <a:lnSpc>
                  <a:spcPts val="2851"/>
                </a:lnSpc>
                <a:buFont typeface="Arial"/>
                <a:buChar char="⚬"/>
              </a:pPr>
              <a:r>
                <a:rPr lang="en-US" sz="2036" spc="-2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DataFrame (for reporting)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31717" y="6913918"/>
            <a:ext cx="6526690" cy="2828884"/>
            <a:chOff x="0" y="0"/>
            <a:chExt cx="8702254" cy="3771846"/>
          </a:xfrm>
        </p:grpSpPr>
        <p:sp>
          <p:nvSpPr>
            <p:cNvPr id="15" name="TextBox 15"/>
            <p:cNvSpPr txBox="1"/>
            <p:nvPr/>
          </p:nvSpPr>
          <p:spPr>
            <a:xfrm>
              <a:off x="2204676" y="-47625"/>
              <a:ext cx="3256290" cy="548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50"/>
                </a:lnSpc>
              </a:pPr>
              <a:r>
                <a:rPr lang="en-US" sz="2464" b="1" spc="-24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Sample Code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07123"/>
              <a:ext cx="8702254" cy="2864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51"/>
                </a:lnSpc>
              </a:pPr>
              <a:r>
                <a:rPr lang="en-US" sz="2036" spc="-20">
                  <a:solidFill>
                    <a:srgbClr val="000000"/>
                  </a:solidFill>
                  <a:latin typeface="Fira Code"/>
                  <a:ea typeface="Fira Code"/>
                  <a:cs typeface="Fira Code"/>
                  <a:sym typeface="Fira Code"/>
                </a:rPr>
                <a:t>def TrackStudentProgress(df, topic_cols, threshold=70):</a:t>
              </a:r>
            </a:p>
            <a:p>
              <a:pPr algn="l">
                <a:lnSpc>
                  <a:spcPts val="2851"/>
                </a:lnSpc>
              </a:pPr>
              <a:r>
                <a:rPr lang="en-US" sz="2036" spc="-20">
                  <a:solidFill>
                    <a:srgbClr val="000000"/>
                  </a:solidFill>
                  <a:latin typeface="Fira Code"/>
                  <a:ea typeface="Fira Code"/>
                  <a:cs typeface="Fira Code"/>
                  <a:sym typeface="Fira Code"/>
                </a:rPr>
                <a:t>   weak = [t for t in topic_cols if row[t] &lt; threshold]</a:t>
              </a:r>
            </a:p>
            <a:p>
              <a:pPr algn="l">
                <a:lnSpc>
                  <a:spcPts val="2851"/>
                </a:lnSpc>
              </a:pPr>
              <a:r>
                <a:rPr lang="en-US" sz="2036" spc="-20">
                  <a:solidFill>
                    <a:srgbClr val="000000"/>
                  </a:solidFill>
                  <a:latin typeface="Fira Code"/>
                  <a:ea typeface="Fira Code"/>
                  <a:cs typeface="Fira Code"/>
                  <a:sym typeface="Fira Code"/>
                </a:rPr>
                <a:t>   ...</a:t>
              </a:r>
            </a:p>
            <a:p>
              <a:pPr algn="l">
                <a:lnSpc>
                  <a:spcPts val="2851"/>
                </a:lnSpc>
              </a:pPr>
              <a:r>
                <a:rPr lang="en-US" sz="2036" spc="-20">
                  <a:solidFill>
                    <a:srgbClr val="000000"/>
                  </a:solidFill>
                  <a:latin typeface="Fira Code"/>
                  <a:ea typeface="Fira Code"/>
                  <a:cs typeface="Fira Code"/>
                  <a:sym typeface="Fira Code"/>
                </a:rPr>
                <a:t>   return students, progress_df</a:t>
              </a:r>
            </a:p>
          </p:txBody>
        </p:sp>
      </p:grpSp>
      <p:graphicFrame>
        <p:nvGraphicFramePr>
          <p:cNvPr id="17" name="Table 17"/>
          <p:cNvGraphicFramePr>
            <a:graphicFrameLocks noGrp="1"/>
          </p:cNvGraphicFramePr>
          <p:nvPr/>
        </p:nvGraphicFramePr>
        <p:xfrm>
          <a:off x="9800907" y="2934220"/>
          <a:ext cx="8276726" cy="6818216"/>
        </p:xfrm>
        <a:graphic>
          <a:graphicData uri="http://schemas.openxmlformats.org/drawingml/2006/table">
            <a:tbl>
              <a:tblPr/>
              <a:tblGrid>
                <a:gridCol w="240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3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8660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32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9027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180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602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222908" marR="222908" marT="222908" marB="222908" anchor="ctr">
                    <a:lnL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458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8"/>
          <p:cNvSpPr txBox="1"/>
          <p:nvPr/>
        </p:nvSpPr>
        <p:spPr>
          <a:xfrm>
            <a:off x="10058517" y="3242467"/>
            <a:ext cx="201713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Studen ID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919354" y="4328943"/>
            <a:ext cx="201713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001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919354" y="5652918"/>
            <a:ext cx="201713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919354" y="7027074"/>
            <a:ext cx="201713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169117" y="5423299"/>
            <a:ext cx="258496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Basic Grammar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5355333" y="4328943"/>
            <a:ext cx="201713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88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355333" y="5652918"/>
            <a:ext cx="201713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355333" y="7136614"/>
            <a:ext cx="201713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401741" y="2959214"/>
            <a:ext cx="2017138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Weak Topics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946166" y="2990713"/>
            <a:ext cx="2835471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Difficulty Score of Topic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919354" y="8616605"/>
            <a:ext cx="201713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004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332159" y="4086225"/>
            <a:ext cx="2258882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Differential Calculus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366950" y="8349905"/>
            <a:ext cx="21893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Quantum Physics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366950" y="6886602"/>
            <a:ext cx="21893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Probability Theory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5355333" y="8616605"/>
            <a:ext cx="201713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95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51183" y="2965844"/>
            <a:ext cx="5010765" cy="5688735"/>
            <a:chOff x="0" y="0"/>
            <a:chExt cx="1416259" cy="16078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6259" cy="1607883"/>
            </a:xfrm>
            <a:custGeom>
              <a:avLst/>
              <a:gdLst/>
              <a:ahLst/>
              <a:cxnLst/>
              <a:rect l="l" t="t" r="r" b="b"/>
              <a:pathLst>
                <a:path w="1416259" h="1607883">
                  <a:moveTo>
                    <a:pt x="61802" y="0"/>
                  </a:moveTo>
                  <a:lnTo>
                    <a:pt x="1354457" y="0"/>
                  </a:lnTo>
                  <a:cubicBezTo>
                    <a:pt x="1370848" y="0"/>
                    <a:pt x="1386567" y="6511"/>
                    <a:pt x="1398158" y="18101"/>
                  </a:cubicBezTo>
                  <a:cubicBezTo>
                    <a:pt x="1409748" y="29692"/>
                    <a:pt x="1416259" y="45411"/>
                    <a:pt x="1416259" y="61802"/>
                  </a:cubicBezTo>
                  <a:lnTo>
                    <a:pt x="1416259" y="1546081"/>
                  </a:lnTo>
                  <a:cubicBezTo>
                    <a:pt x="1416259" y="1562472"/>
                    <a:pt x="1409748" y="1578191"/>
                    <a:pt x="1398158" y="1589781"/>
                  </a:cubicBezTo>
                  <a:cubicBezTo>
                    <a:pt x="1386567" y="1601372"/>
                    <a:pt x="1370848" y="1607883"/>
                    <a:pt x="1354457" y="1607883"/>
                  </a:cubicBezTo>
                  <a:lnTo>
                    <a:pt x="61802" y="1607883"/>
                  </a:lnTo>
                  <a:cubicBezTo>
                    <a:pt x="45411" y="1607883"/>
                    <a:pt x="29692" y="1601372"/>
                    <a:pt x="18101" y="1589781"/>
                  </a:cubicBezTo>
                  <a:cubicBezTo>
                    <a:pt x="6511" y="1578191"/>
                    <a:pt x="0" y="1562472"/>
                    <a:pt x="0" y="1546081"/>
                  </a:cubicBezTo>
                  <a:lnTo>
                    <a:pt x="0" y="61802"/>
                  </a:lnTo>
                  <a:cubicBezTo>
                    <a:pt x="0" y="45411"/>
                    <a:pt x="6511" y="29692"/>
                    <a:pt x="18101" y="18101"/>
                  </a:cubicBezTo>
                  <a:cubicBezTo>
                    <a:pt x="29692" y="6511"/>
                    <a:pt x="45411" y="0"/>
                    <a:pt x="61802" y="0"/>
                  </a:cubicBezTo>
                  <a:close/>
                </a:path>
              </a:pathLst>
            </a:custGeom>
            <a:solidFill>
              <a:srgbClr val="F8CA54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8575"/>
              <a:ext cx="1416259" cy="1579308"/>
            </a:xfrm>
            <a:prstGeom prst="rect">
              <a:avLst/>
            </a:prstGeom>
          </p:spPr>
          <p:txBody>
            <a:bodyPr lIns="47337" tIns="47337" rIns="47337" bIns="47337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9652" y="2965844"/>
            <a:ext cx="5010765" cy="5688735"/>
            <a:chOff x="0" y="0"/>
            <a:chExt cx="1416259" cy="16078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16259" cy="1607883"/>
            </a:xfrm>
            <a:custGeom>
              <a:avLst/>
              <a:gdLst/>
              <a:ahLst/>
              <a:cxnLst/>
              <a:rect l="l" t="t" r="r" b="b"/>
              <a:pathLst>
                <a:path w="1416259" h="1607883">
                  <a:moveTo>
                    <a:pt x="61802" y="0"/>
                  </a:moveTo>
                  <a:lnTo>
                    <a:pt x="1354457" y="0"/>
                  </a:lnTo>
                  <a:cubicBezTo>
                    <a:pt x="1370848" y="0"/>
                    <a:pt x="1386567" y="6511"/>
                    <a:pt x="1398158" y="18101"/>
                  </a:cubicBezTo>
                  <a:cubicBezTo>
                    <a:pt x="1409748" y="29692"/>
                    <a:pt x="1416259" y="45411"/>
                    <a:pt x="1416259" y="61802"/>
                  </a:cubicBezTo>
                  <a:lnTo>
                    <a:pt x="1416259" y="1546081"/>
                  </a:lnTo>
                  <a:cubicBezTo>
                    <a:pt x="1416259" y="1562472"/>
                    <a:pt x="1409748" y="1578191"/>
                    <a:pt x="1398158" y="1589781"/>
                  </a:cubicBezTo>
                  <a:cubicBezTo>
                    <a:pt x="1386567" y="1601372"/>
                    <a:pt x="1370848" y="1607883"/>
                    <a:pt x="1354457" y="1607883"/>
                  </a:cubicBezTo>
                  <a:lnTo>
                    <a:pt x="61802" y="1607883"/>
                  </a:lnTo>
                  <a:cubicBezTo>
                    <a:pt x="45411" y="1607883"/>
                    <a:pt x="29692" y="1601372"/>
                    <a:pt x="18101" y="1589781"/>
                  </a:cubicBezTo>
                  <a:cubicBezTo>
                    <a:pt x="6511" y="1578191"/>
                    <a:pt x="0" y="1562472"/>
                    <a:pt x="0" y="1546081"/>
                  </a:cubicBezTo>
                  <a:lnTo>
                    <a:pt x="0" y="61802"/>
                  </a:lnTo>
                  <a:cubicBezTo>
                    <a:pt x="0" y="45411"/>
                    <a:pt x="6511" y="29692"/>
                    <a:pt x="18101" y="18101"/>
                  </a:cubicBezTo>
                  <a:cubicBezTo>
                    <a:pt x="29692" y="6511"/>
                    <a:pt x="45411" y="0"/>
                    <a:pt x="61802" y="0"/>
                  </a:cubicBezTo>
                  <a:close/>
                </a:path>
              </a:pathLst>
            </a:custGeom>
            <a:solidFill>
              <a:srgbClr val="F26A6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416259" cy="1579308"/>
            </a:xfrm>
            <a:prstGeom prst="rect">
              <a:avLst/>
            </a:prstGeom>
          </p:spPr>
          <p:txBody>
            <a:bodyPr lIns="47337" tIns="47337" rIns="47337" bIns="47337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74768" y="3879781"/>
            <a:ext cx="4363595" cy="4466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sz="2145" spc="-21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def ClusterStudents(progress_students, topic_cols, num_clusters=3):</a:t>
            </a:r>
          </a:p>
          <a:p>
            <a:pPr algn="l">
              <a:lnSpc>
                <a:spcPts val="3003"/>
              </a:lnSpc>
            </a:pPr>
            <a:r>
              <a:rPr lang="en-US" sz="2145" spc="-21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   vectors, ids = convertProgressToVectors(progress_students, topic_cols)</a:t>
            </a:r>
          </a:p>
          <a:p>
            <a:pPr algn="l">
              <a:lnSpc>
                <a:spcPts val="3003"/>
              </a:lnSpc>
            </a:pPr>
            <a:r>
              <a:rPr lang="en-US" sz="2145" spc="-21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   kmeans = KMeans(n_clusters=num_clusters).fit(vectors)</a:t>
            </a:r>
          </a:p>
          <a:p>
            <a:pPr algn="l">
              <a:lnSpc>
                <a:spcPts val="3003"/>
              </a:lnSpc>
            </a:pPr>
            <a:r>
              <a:rPr lang="en-US" sz="2145" spc="-21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   return {...}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499356" y="4408819"/>
            <a:ext cx="2163066" cy="216306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39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39652" y="479828"/>
            <a:ext cx="9464332" cy="104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spc="-179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Module: clustering.py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9652" y="1815937"/>
            <a:ext cx="9464332" cy="431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</a:pPr>
            <a:r>
              <a:rPr lang="en-US" sz="2517" b="1" spc="-2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Purpose: </a:t>
            </a:r>
            <a:r>
              <a:rPr lang="en-US" sz="2517" spc="-2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Group students with similar performance profiles.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52038" y="3168258"/>
            <a:ext cx="3209056" cy="47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2"/>
              </a:lnSpc>
            </a:pPr>
            <a:r>
              <a:rPr lang="en-US" sz="2515" b="1" spc="-75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Sample Code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40507" y="3168258"/>
            <a:ext cx="3209056" cy="47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2"/>
              </a:lnSpc>
            </a:pPr>
            <a:r>
              <a:rPr lang="en-US" sz="2515" b="1" spc="-75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Main Tasks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8221" y="4030736"/>
            <a:ext cx="4593627" cy="351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646" lvl="1" indent="-237823" algn="l">
              <a:lnSpc>
                <a:spcPts val="3084"/>
              </a:lnSpc>
              <a:buFont typeface="Arial"/>
              <a:buChar char="•"/>
            </a:pPr>
            <a:r>
              <a:rPr lang="en-US" sz="2203" spc="-22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Convert each student’s scores into a numerical vector.</a:t>
            </a:r>
          </a:p>
          <a:p>
            <a:pPr marL="475646" lvl="1" indent="-237823" algn="l">
              <a:lnSpc>
                <a:spcPts val="3084"/>
              </a:lnSpc>
              <a:buFont typeface="Arial"/>
              <a:buChar char="•"/>
            </a:pPr>
            <a:r>
              <a:rPr lang="en-US" sz="2203" spc="-22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Apply K-Means clustering to group similar learners.</a:t>
            </a:r>
          </a:p>
          <a:p>
            <a:pPr marL="475646" lvl="1" indent="-237823" algn="l">
              <a:lnSpc>
                <a:spcPts val="3084"/>
              </a:lnSpc>
              <a:buFont typeface="Arial"/>
              <a:buChar char="•"/>
            </a:pPr>
            <a:r>
              <a:rPr lang="en-US" sz="2203" spc="-22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Return:</a:t>
            </a:r>
          </a:p>
          <a:p>
            <a:pPr marL="951293" lvl="2" indent="-317098" algn="l">
              <a:lnSpc>
                <a:spcPts val="3084"/>
              </a:lnSpc>
              <a:buFont typeface="Arial"/>
              <a:buChar char="⚬"/>
            </a:pPr>
            <a:r>
              <a:rPr lang="en-US" sz="2203" spc="-22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Cluster labels (which group each student belongs to)</a:t>
            </a:r>
          </a:p>
          <a:p>
            <a:pPr marL="951293" lvl="2" indent="-317098" algn="l">
              <a:lnSpc>
                <a:spcPts val="3084"/>
              </a:lnSpc>
              <a:buFont typeface="Arial"/>
              <a:buChar char="⚬"/>
            </a:pPr>
            <a:r>
              <a:rPr lang="en-US" sz="2203" spc="-22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Cluster centers (average profile per group)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5024148" y="2247293"/>
            <a:ext cx="923432" cy="92343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A5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614873" y="855282"/>
            <a:ext cx="923432" cy="92343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A5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427897" y="2620772"/>
            <a:ext cx="923432" cy="92343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A5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101298" y="1067521"/>
            <a:ext cx="923432" cy="92343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CA5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382680" y="8309549"/>
            <a:ext cx="801904" cy="801904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648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1992042" y="6589512"/>
            <a:ext cx="801904" cy="80190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648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661428" y="7688809"/>
            <a:ext cx="801904" cy="801904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648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2838586" y="8881788"/>
            <a:ext cx="801904" cy="801904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648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 rot="-5791149">
            <a:off x="16519920" y="7924108"/>
            <a:ext cx="739385" cy="739385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 rot="-5791149">
            <a:off x="15298172" y="7685872"/>
            <a:ext cx="739385" cy="739385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 rot="-5791149">
            <a:off x="15889465" y="6408682"/>
            <a:ext cx="739385" cy="739385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 rot="-5791149">
            <a:off x="17197621" y="7025595"/>
            <a:ext cx="739385" cy="739385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sp>
        <p:nvSpPr>
          <p:cNvPr id="53" name="AutoShape 53"/>
          <p:cNvSpPr/>
          <p:nvPr/>
        </p:nvSpPr>
        <p:spPr>
          <a:xfrm flipH="1">
            <a:off x="14580889" y="3097503"/>
            <a:ext cx="655363" cy="1311316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AutoShape 54"/>
          <p:cNvSpPr/>
          <p:nvPr/>
        </p:nvSpPr>
        <p:spPr>
          <a:xfrm>
            <a:off x="15168121" y="1748204"/>
            <a:ext cx="90469" cy="55880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AutoShape 55"/>
          <p:cNvSpPr/>
          <p:nvPr/>
        </p:nvSpPr>
        <p:spPr>
          <a:xfrm flipH="1">
            <a:off x="15791627" y="1876884"/>
            <a:ext cx="467530" cy="52186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AutoShape 56"/>
          <p:cNvSpPr/>
          <p:nvPr/>
        </p:nvSpPr>
        <p:spPr>
          <a:xfrm flipH="1" flipV="1">
            <a:off x="15947581" y="2825738"/>
            <a:ext cx="535808" cy="3710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" name="AutoShape 57"/>
          <p:cNvSpPr/>
          <p:nvPr/>
        </p:nvSpPr>
        <p:spPr>
          <a:xfrm flipH="1">
            <a:off x="15781225" y="7126065"/>
            <a:ext cx="352060" cy="54493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AutoShape 58"/>
          <p:cNvSpPr/>
          <p:nvPr/>
        </p:nvSpPr>
        <p:spPr>
          <a:xfrm>
            <a:off x="15422951" y="6180009"/>
            <a:ext cx="507200" cy="42967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" name="AutoShape 59"/>
          <p:cNvSpPr/>
          <p:nvPr/>
        </p:nvSpPr>
        <p:spPr>
          <a:xfrm flipH="1">
            <a:off x="12171640" y="8364991"/>
            <a:ext cx="599173" cy="244066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" name="AutoShape 60"/>
          <p:cNvSpPr/>
          <p:nvPr/>
        </p:nvSpPr>
        <p:spPr>
          <a:xfrm flipH="1">
            <a:off x="13156219" y="6355194"/>
            <a:ext cx="775133" cy="1344656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" name="AutoShape 61"/>
          <p:cNvSpPr/>
          <p:nvPr/>
        </p:nvSpPr>
        <p:spPr>
          <a:xfrm flipH="1" flipV="1">
            <a:off x="12557995" y="7356000"/>
            <a:ext cx="267457" cy="410266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2" name="AutoShape 62"/>
          <p:cNvSpPr/>
          <p:nvPr/>
        </p:nvSpPr>
        <p:spPr>
          <a:xfrm flipH="1" flipV="1">
            <a:off x="13174804" y="8474738"/>
            <a:ext cx="64734" cy="407051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3" name="AutoShape 63"/>
          <p:cNvSpPr/>
          <p:nvPr/>
        </p:nvSpPr>
        <p:spPr>
          <a:xfrm>
            <a:off x="16401814" y="7099911"/>
            <a:ext cx="445825" cy="82658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" name="AutoShape 64"/>
          <p:cNvSpPr/>
          <p:nvPr/>
        </p:nvSpPr>
        <p:spPr>
          <a:xfrm>
            <a:off x="16599770" y="6947955"/>
            <a:ext cx="617967" cy="32678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5" name="Group 65"/>
          <p:cNvGrpSpPr/>
          <p:nvPr/>
        </p:nvGrpSpPr>
        <p:grpSpPr>
          <a:xfrm rot="-3503549">
            <a:off x="13012152" y="3506879"/>
            <a:ext cx="566843" cy="566843"/>
            <a:chOff x="0" y="0"/>
            <a:chExt cx="812800" cy="81280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68" name="Group 68"/>
          <p:cNvGrpSpPr/>
          <p:nvPr/>
        </p:nvGrpSpPr>
        <p:grpSpPr>
          <a:xfrm rot="-3503549">
            <a:off x="12152761" y="3273013"/>
            <a:ext cx="566843" cy="566843"/>
            <a:chOff x="0" y="0"/>
            <a:chExt cx="812800" cy="8128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71" name="Group 71"/>
          <p:cNvGrpSpPr/>
          <p:nvPr/>
        </p:nvGrpSpPr>
        <p:grpSpPr>
          <a:xfrm rot="-3503549">
            <a:off x="13659006" y="2893174"/>
            <a:ext cx="566843" cy="566843"/>
            <a:chOff x="0" y="0"/>
            <a:chExt cx="812800" cy="812800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grpSp>
        <p:nvGrpSpPr>
          <p:cNvPr id="74" name="Group 74"/>
          <p:cNvGrpSpPr/>
          <p:nvPr/>
        </p:nvGrpSpPr>
        <p:grpSpPr>
          <a:xfrm rot="-3503549">
            <a:off x="12741919" y="2564213"/>
            <a:ext cx="566843" cy="566843"/>
            <a:chOff x="0" y="0"/>
            <a:chExt cx="812800" cy="812800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5"/>
                </a:lnSpc>
              </a:pPr>
              <a:endParaRPr/>
            </a:p>
          </p:txBody>
        </p:sp>
      </p:grpSp>
      <p:sp>
        <p:nvSpPr>
          <p:cNvPr id="77" name="AutoShape 77"/>
          <p:cNvSpPr/>
          <p:nvPr/>
        </p:nvSpPr>
        <p:spPr>
          <a:xfrm>
            <a:off x="13418369" y="4045778"/>
            <a:ext cx="340805" cy="741338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8" name="AutoShape 78"/>
          <p:cNvSpPr/>
          <p:nvPr/>
        </p:nvSpPr>
        <p:spPr>
          <a:xfrm>
            <a:off x="12703187" y="3651666"/>
            <a:ext cx="309111" cy="128122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" name="AutoShape 79"/>
          <p:cNvSpPr/>
          <p:nvPr/>
        </p:nvSpPr>
        <p:spPr>
          <a:xfrm>
            <a:off x="13109330" y="3118329"/>
            <a:ext cx="118599" cy="396741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0" name="AutoShape 80"/>
          <p:cNvSpPr/>
          <p:nvPr/>
        </p:nvSpPr>
        <p:spPr>
          <a:xfrm flipH="1">
            <a:off x="13498793" y="3318300"/>
            <a:ext cx="198118" cy="274345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6466" y="2089945"/>
            <a:ext cx="9491375" cy="2477850"/>
            <a:chOff x="0" y="0"/>
            <a:chExt cx="2499786" cy="6526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9786" cy="652603"/>
            </a:xfrm>
            <a:custGeom>
              <a:avLst/>
              <a:gdLst/>
              <a:ahLst/>
              <a:cxnLst/>
              <a:rect l="l" t="t" r="r" b="b"/>
              <a:pathLst>
                <a:path w="2499786" h="652603">
                  <a:moveTo>
                    <a:pt x="32627" y="0"/>
                  </a:moveTo>
                  <a:lnTo>
                    <a:pt x="2467159" y="0"/>
                  </a:lnTo>
                  <a:cubicBezTo>
                    <a:pt x="2485178" y="0"/>
                    <a:pt x="2499786" y="14608"/>
                    <a:pt x="2499786" y="32627"/>
                  </a:cubicBezTo>
                  <a:lnTo>
                    <a:pt x="2499786" y="619975"/>
                  </a:lnTo>
                  <a:cubicBezTo>
                    <a:pt x="2499786" y="637995"/>
                    <a:pt x="2485178" y="652603"/>
                    <a:pt x="2467159" y="652603"/>
                  </a:cubicBezTo>
                  <a:lnTo>
                    <a:pt x="32627" y="652603"/>
                  </a:lnTo>
                  <a:cubicBezTo>
                    <a:pt x="14608" y="652603"/>
                    <a:pt x="0" y="637995"/>
                    <a:pt x="0" y="619975"/>
                  </a:cubicBezTo>
                  <a:lnTo>
                    <a:pt x="0" y="32627"/>
                  </a:lnTo>
                  <a:cubicBezTo>
                    <a:pt x="0" y="14608"/>
                    <a:pt x="14608" y="0"/>
                    <a:pt x="32627" y="0"/>
                  </a:cubicBezTo>
                  <a:close/>
                </a:path>
              </a:pathLst>
            </a:custGeom>
            <a:solidFill>
              <a:srgbClr val="FFC96E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8575"/>
              <a:ext cx="2499786" cy="62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96466" y="4996420"/>
            <a:ext cx="9491375" cy="3451263"/>
            <a:chOff x="0" y="0"/>
            <a:chExt cx="2499786" cy="908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99786" cy="908975"/>
            </a:xfrm>
            <a:custGeom>
              <a:avLst/>
              <a:gdLst/>
              <a:ahLst/>
              <a:cxnLst/>
              <a:rect l="l" t="t" r="r" b="b"/>
              <a:pathLst>
                <a:path w="2499786" h="908975">
                  <a:moveTo>
                    <a:pt x="32627" y="0"/>
                  </a:moveTo>
                  <a:lnTo>
                    <a:pt x="2467159" y="0"/>
                  </a:lnTo>
                  <a:cubicBezTo>
                    <a:pt x="2485178" y="0"/>
                    <a:pt x="2499786" y="14608"/>
                    <a:pt x="2499786" y="32627"/>
                  </a:cubicBezTo>
                  <a:lnTo>
                    <a:pt x="2499786" y="876348"/>
                  </a:lnTo>
                  <a:cubicBezTo>
                    <a:pt x="2499786" y="894367"/>
                    <a:pt x="2485178" y="908975"/>
                    <a:pt x="2467159" y="908975"/>
                  </a:cubicBezTo>
                  <a:lnTo>
                    <a:pt x="32627" y="908975"/>
                  </a:lnTo>
                  <a:cubicBezTo>
                    <a:pt x="23974" y="908975"/>
                    <a:pt x="15675" y="905537"/>
                    <a:pt x="9556" y="899418"/>
                  </a:cubicBezTo>
                  <a:cubicBezTo>
                    <a:pt x="3437" y="893300"/>
                    <a:pt x="0" y="885001"/>
                    <a:pt x="0" y="876348"/>
                  </a:cubicBezTo>
                  <a:lnTo>
                    <a:pt x="0" y="32627"/>
                  </a:lnTo>
                  <a:cubicBezTo>
                    <a:pt x="0" y="14608"/>
                    <a:pt x="14608" y="0"/>
                    <a:pt x="32627" y="0"/>
                  </a:cubicBezTo>
                  <a:close/>
                </a:path>
              </a:pathLst>
            </a:custGeom>
            <a:solidFill>
              <a:srgbClr val="7ED957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2499786" cy="88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49071" y="245038"/>
            <a:ext cx="5428542" cy="2300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63"/>
              </a:lnSpc>
            </a:pPr>
            <a:r>
              <a:rPr lang="en-US" sz="6900" b="1" spc="-207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Module: prediction.py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96466" y="1212119"/>
            <a:ext cx="7424364" cy="52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5"/>
              </a:lnSpc>
            </a:pPr>
            <a:r>
              <a:rPr lang="en-US" sz="3017" b="1" spc="-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Purpose: </a:t>
            </a:r>
            <a:r>
              <a:rPr lang="en-US" sz="3017" spc="-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Predict future mastery scores.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03442" y="2172898"/>
            <a:ext cx="6095777" cy="58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2800" b="1" spc="-84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Main Tasks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03442" y="5206034"/>
            <a:ext cx="7114547" cy="584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2800" b="1" spc="-84">
                <a:solidFill>
                  <a:srgbClr val="231F2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Sample Code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03442" y="2814120"/>
            <a:ext cx="8884399" cy="1562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8859" lvl="1" indent="-239430" algn="l">
              <a:lnSpc>
                <a:spcPts val="3105"/>
              </a:lnSpc>
              <a:buFont typeface="Arial"/>
              <a:buChar char="•"/>
            </a:pPr>
            <a:r>
              <a:rPr lang="en-US" sz="2217" spc="-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 ML models per topic (RandomForest or LinearRegression).</a:t>
            </a:r>
          </a:p>
          <a:p>
            <a:pPr marL="478859" lvl="1" indent="-239430" algn="l">
              <a:lnSpc>
                <a:spcPts val="3105"/>
              </a:lnSpc>
              <a:buFont typeface="Arial"/>
              <a:buChar char="•"/>
            </a:pPr>
            <a:r>
              <a:rPr lang="en-US" sz="2217" spc="-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Predict future scores using other topics as features.</a:t>
            </a:r>
          </a:p>
          <a:p>
            <a:pPr marL="478859" lvl="1" indent="-239430" algn="l">
              <a:lnSpc>
                <a:spcPts val="3105"/>
              </a:lnSpc>
              <a:buFont typeface="Arial"/>
              <a:buChar char="•"/>
            </a:pPr>
            <a:r>
              <a:rPr lang="en-US" sz="2217" spc="-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not enough data, fallback = current score.</a:t>
            </a:r>
          </a:p>
          <a:p>
            <a:pPr marL="478859" lvl="1" indent="-239430" algn="l">
              <a:lnSpc>
                <a:spcPts val="3105"/>
              </a:lnSpc>
              <a:buFont typeface="Arial"/>
              <a:buChar char="•"/>
            </a:pPr>
            <a:r>
              <a:rPr lang="en-US" sz="2217" spc="-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Output: prediction dictionary + DataFrame.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48605" y="6047218"/>
            <a:ext cx="7787097" cy="194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5"/>
              </a:lnSpc>
            </a:pPr>
            <a:r>
              <a:rPr lang="en-US" sz="2217" spc="-22">
                <a:solidFill>
                  <a:srgbClr val="231F20"/>
                </a:solidFill>
                <a:latin typeface="Fira Code"/>
                <a:ea typeface="Fira Code"/>
                <a:cs typeface="Fira Code"/>
                <a:sym typeface="Fira Code"/>
              </a:rPr>
              <a:t>def PredictMastery(df, topic_cols):</a:t>
            </a:r>
          </a:p>
          <a:p>
            <a:pPr algn="l">
              <a:lnSpc>
                <a:spcPts val="3105"/>
              </a:lnSpc>
            </a:pPr>
            <a:r>
              <a:rPr lang="en-US" sz="2217" spc="-22">
                <a:solidFill>
                  <a:srgbClr val="231F20"/>
                </a:solidFill>
                <a:latin typeface="Fira Code"/>
                <a:ea typeface="Fira Code"/>
                <a:cs typeface="Fira Code"/>
                <a:sym typeface="Fira Code"/>
              </a:rPr>
              <a:t>   model = RandomForestRegressor().fit(X, y)</a:t>
            </a:r>
          </a:p>
          <a:p>
            <a:pPr algn="l">
              <a:lnSpc>
                <a:spcPts val="3105"/>
              </a:lnSpc>
            </a:pPr>
            <a:r>
              <a:rPr lang="en-US" sz="2217" spc="-22">
                <a:solidFill>
                  <a:srgbClr val="231F20"/>
                </a:solidFill>
                <a:latin typeface="Fira Code"/>
                <a:ea typeface="Fira Code"/>
                <a:cs typeface="Fira Code"/>
                <a:sym typeface="Fira Code"/>
              </a:rPr>
              <a:t>   preds = model.predict(X)</a:t>
            </a:r>
          </a:p>
          <a:p>
            <a:pPr algn="l">
              <a:lnSpc>
                <a:spcPts val="3105"/>
              </a:lnSpc>
            </a:pPr>
            <a:r>
              <a:rPr lang="en-US" sz="2217" spc="-22">
                <a:solidFill>
                  <a:srgbClr val="231F20"/>
                </a:solidFill>
                <a:latin typeface="Fira Code"/>
                <a:ea typeface="Fira Code"/>
                <a:cs typeface="Fira Code"/>
                <a:sym typeface="Fira Code"/>
              </a:rPr>
              <a:t>   ...</a:t>
            </a:r>
          </a:p>
          <a:p>
            <a:pPr algn="l">
              <a:lnSpc>
                <a:spcPts val="3105"/>
              </a:lnSpc>
            </a:pPr>
            <a:r>
              <a:rPr lang="en-US" sz="2217" spc="-22">
                <a:solidFill>
                  <a:srgbClr val="231F20"/>
                </a:solidFill>
                <a:latin typeface="Fira Code"/>
                <a:ea typeface="Fira Code"/>
                <a:cs typeface="Fira Code"/>
                <a:sym typeface="Fira Code"/>
              </a:rPr>
              <a:t>   return predictions, pred_df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49071" y="4335146"/>
            <a:ext cx="7193624" cy="4773813"/>
            <a:chOff x="0" y="0"/>
            <a:chExt cx="9591498" cy="6365083"/>
          </a:xfrm>
        </p:grpSpPr>
        <p:sp>
          <p:nvSpPr>
            <p:cNvPr id="15" name="TextBox 15"/>
            <p:cNvSpPr txBox="1"/>
            <p:nvPr/>
          </p:nvSpPr>
          <p:spPr>
            <a:xfrm>
              <a:off x="304917" y="527015"/>
              <a:ext cx="265677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Subject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888044"/>
              <a:ext cx="3266605" cy="664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3"/>
                </a:lnSpc>
              </a:pPr>
              <a:r>
                <a:rPr lang="en-US" sz="2995" spc="-2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Mathematics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792739" y="1959425"/>
              <a:ext cx="265677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85%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683676" y="2000660"/>
              <a:ext cx="265677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88%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502471" y="158812"/>
              <a:ext cx="2947038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Current Score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6683676" y="158812"/>
              <a:ext cx="2656770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Predicted Score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3047808"/>
              <a:ext cx="3266605" cy="664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3"/>
                </a:lnSpc>
              </a:pPr>
              <a:r>
                <a:rPr lang="en-US" sz="2995" spc="-2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Physics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3767339" y="3048838"/>
              <a:ext cx="265677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62%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6683676" y="3036138"/>
              <a:ext cx="265677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75%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4207571"/>
              <a:ext cx="3266605" cy="664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3"/>
                </a:lnSpc>
              </a:pPr>
              <a:r>
                <a:rPr lang="en-US" sz="2995" spc="-2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History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792739" y="4166438"/>
              <a:ext cx="265677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90%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6685375" y="4166438"/>
              <a:ext cx="265677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89%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5367335"/>
              <a:ext cx="3266605" cy="664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3"/>
                </a:lnSpc>
              </a:pPr>
              <a:r>
                <a:rPr lang="en-US" sz="2995" spc="-2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English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3767339" y="5284038"/>
              <a:ext cx="265677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70%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6683676" y="5296738"/>
              <a:ext cx="265677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3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65%</a:t>
              </a:r>
            </a:p>
          </p:txBody>
        </p:sp>
        <p:sp>
          <p:nvSpPr>
            <p:cNvPr id="30" name="AutoShape 30"/>
            <p:cNvSpPr/>
            <p:nvPr/>
          </p:nvSpPr>
          <p:spPr>
            <a:xfrm>
              <a:off x="6424109" y="0"/>
              <a:ext cx="0" cy="636508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 flipH="1">
              <a:off x="3647605" y="140734"/>
              <a:ext cx="0" cy="622434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0" y="1775235"/>
              <a:ext cx="9591498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649071" y="2953445"/>
            <a:ext cx="5741323" cy="1056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5"/>
              </a:lnSpc>
            </a:pPr>
            <a:r>
              <a:rPr lang="en-US" sz="3017" b="1" spc="-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Student Score Comparison: Current vs. Predicted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08409" y="3419207"/>
            <a:ext cx="6156016" cy="5138266"/>
            <a:chOff x="0" y="0"/>
            <a:chExt cx="1621337" cy="1353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1337" cy="1353288"/>
            </a:xfrm>
            <a:custGeom>
              <a:avLst/>
              <a:gdLst/>
              <a:ahLst/>
              <a:cxnLst/>
              <a:rect l="l" t="t" r="r" b="b"/>
              <a:pathLst>
                <a:path w="1621337" h="1353288">
                  <a:moveTo>
                    <a:pt x="50305" y="0"/>
                  </a:moveTo>
                  <a:lnTo>
                    <a:pt x="1571033" y="0"/>
                  </a:lnTo>
                  <a:cubicBezTo>
                    <a:pt x="1584374" y="0"/>
                    <a:pt x="1597170" y="5300"/>
                    <a:pt x="1606604" y="14734"/>
                  </a:cubicBezTo>
                  <a:cubicBezTo>
                    <a:pt x="1616038" y="24168"/>
                    <a:pt x="1621337" y="36963"/>
                    <a:pt x="1621337" y="50305"/>
                  </a:cubicBezTo>
                  <a:lnTo>
                    <a:pt x="1621337" y="1302983"/>
                  </a:lnTo>
                  <a:cubicBezTo>
                    <a:pt x="1621337" y="1330766"/>
                    <a:pt x="1598815" y="1353288"/>
                    <a:pt x="1571033" y="1353288"/>
                  </a:cubicBezTo>
                  <a:lnTo>
                    <a:pt x="50305" y="1353288"/>
                  </a:lnTo>
                  <a:cubicBezTo>
                    <a:pt x="22522" y="1353288"/>
                    <a:pt x="0" y="1330766"/>
                    <a:pt x="0" y="1302983"/>
                  </a:cubicBezTo>
                  <a:lnTo>
                    <a:pt x="0" y="50305"/>
                  </a:lnTo>
                  <a:cubicBezTo>
                    <a:pt x="0" y="22522"/>
                    <a:pt x="22522" y="0"/>
                    <a:pt x="50305" y="0"/>
                  </a:cubicBezTo>
                  <a:close/>
                </a:path>
              </a:pathLst>
            </a:custGeom>
            <a:solidFill>
              <a:srgbClr val="0F648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8575"/>
              <a:ext cx="1621337" cy="1324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91686" y="3419207"/>
            <a:ext cx="5996155" cy="5138266"/>
            <a:chOff x="0" y="0"/>
            <a:chExt cx="1579234" cy="13532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79234" cy="1353288"/>
            </a:xfrm>
            <a:custGeom>
              <a:avLst/>
              <a:gdLst/>
              <a:ahLst/>
              <a:cxnLst/>
              <a:rect l="l" t="t" r="r" b="b"/>
              <a:pathLst>
                <a:path w="1579234" h="1353288">
                  <a:moveTo>
                    <a:pt x="51646" y="0"/>
                  </a:moveTo>
                  <a:lnTo>
                    <a:pt x="1527588" y="0"/>
                  </a:lnTo>
                  <a:cubicBezTo>
                    <a:pt x="1556112" y="0"/>
                    <a:pt x="1579234" y="23123"/>
                    <a:pt x="1579234" y="51646"/>
                  </a:cubicBezTo>
                  <a:lnTo>
                    <a:pt x="1579234" y="1301642"/>
                  </a:lnTo>
                  <a:cubicBezTo>
                    <a:pt x="1579234" y="1315340"/>
                    <a:pt x="1573793" y="1328476"/>
                    <a:pt x="1564108" y="1338161"/>
                  </a:cubicBezTo>
                  <a:cubicBezTo>
                    <a:pt x="1554422" y="1347847"/>
                    <a:pt x="1541286" y="1353288"/>
                    <a:pt x="1527588" y="1353288"/>
                  </a:cubicBezTo>
                  <a:lnTo>
                    <a:pt x="51646" y="1353288"/>
                  </a:lnTo>
                  <a:cubicBezTo>
                    <a:pt x="23123" y="1353288"/>
                    <a:pt x="0" y="1330166"/>
                    <a:pt x="0" y="1301642"/>
                  </a:cubicBezTo>
                  <a:lnTo>
                    <a:pt x="0" y="51646"/>
                  </a:lnTo>
                  <a:cubicBezTo>
                    <a:pt x="0" y="23123"/>
                    <a:pt x="23123" y="0"/>
                    <a:pt x="51646" y="0"/>
                  </a:cubicBezTo>
                  <a:close/>
                </a:path>
              </a:pathLst>
            </a:custGeom>
            <a:solidFill>
              <a:srgbClr val="F4F4F4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579234" cy="1324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66590" y="786669"/>
            <a:ext cx="11208885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1" spc="-15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Module: recommendations.py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6590" y="1969404"/>
            <a:ext cx="7394591" cy="435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6"/>
              </a:lnSpc>
            </a:pPr>
            <a:r>
              <a:rPr lang="en-US" sz="2547" spc="-2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Purpose: Alert teachers and suggest tutoring.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56426" y="3905462"/>
            <a:ext cx="3443835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-81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Main Tasks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170658" y="3905462"/>
            <a:ext cx="4678351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 spc="-8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Sample Code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726370" y="4583697"/>
            <a:ext cx="4534905" cy="3600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024" lvl="1" indent="-275012" algn="l">
              <a:lnSpc>
                <a:spcPts val="3566"/>
              </a:lnSpc>
              <a:buFont typeface="Arial"/>
              <a:buChar char="•"/>
            </a:pPr>
            <a:r>
              <a:rPr lang="en-US" sz="2547" spc="-2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Identify students with predicted mastery &lt; 60%.</a:t>
            </a:r>
          </a:p>
          <a:p>
            <a:pPr marL="550024" lvl="1" indent="-275012" algn="l">
              <a:lnSpc>
                <a:spcPts val="3566"/>
              </a:lnSpc>
              <a:buFont typeface="Arial"/>
              <a:buChar char="•"/>
            </a:pPr>
            <a:r>
              <a:rPr lang="en-US" sz="2547" spc="-2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Detect common weak topics within each cluster.</a:t>
            </a:r>
          </a:p>
          <a:p>
            <a:pPr marL="550024" lvl="1" indent="-275012" algn="l">
              <a:lnSpc>
                <a:spcPts val="3566"/>
              </a:lnSpc>
              <a:buFont typeface="Arial"/>
              <a:buChar char="•"/>
            </a:pPr>
            <a:r>
              <a:rPr lang="en-US" sz="2547" spc="-2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Generate two outputs:</a:t>
            </a:r>
          </a:p>
          <a:p>
            <a:pPr marL="1100047" lvl="2" indent="-366682" algn="l">
              <a:lnSpc>
                <a:spcPts val="3566"/>
              </a:lnSpc>
              <a:buFont typeface="Arial"/>
              <a:buChar char="⚬"/>
            </a:pPr>
            <a:r>
              <a:rPr lang="en-US" sz="2547" spc="-2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Individual alerts</a:t>
            </a:r>
          </a:p>
          <a:p>
            <a:pPr marL="1100047" lvl="2" indent="-366682" algn="l">
              <a:lnSpc>
                <a:spcPts val="3566"/>
              </a:lnSpc>
              <a:buFont typeface="Arial"/>
              <a:buChar char="⚬"/>
            </a:pPr>
            <a:r>
              <a:rPr lang="en-US" sz="2547" spc="-2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Group tutoring recommendations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42381" y="4593222"/>
            <a:ext cx="4534905" cy="3107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6"/>
              </a:lnSpc>
            </a:pPr>
            <a:r>
              <a:rPr lang="en-US" sz="2547" spc="-25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   alerts.append({</a:t>
            </a:r>
          </a:p>
          <a:p>
            <a:pPr algn="l">
              <a:lnSpc>
                <a:spcPts val="3566"/>
              </a:lnSpc>
            </a:pPr>
            <a:r>
              <a:rPr lang="en-US" sz="2547" spc="-25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     'student_name': sname,</a:t>
            </a:r>
          </a:p>
          <a:p>
            <a:pPr algn="l">
              <a:lnSpc>
                <a:spcPts val="3566"/>
              </a:lnSpc>
            </a:pPr>
            <a:r>
              <a:rPr lang="en-US" sz="2547" spc="-25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     'topic': t,</a:t>
            </a:r>
          </a:p>
          <a:p>
            <a:pPr algn="l">
              <a:lnSpc>
                <a:spcPts val="3566"/>
              </a:lnSpc>
            </a:pPr>
            <a:r>
              <a:rPr lang="en-US" sz="2547" spc="-25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     'predicted_score': pred,</a:t>
            </a:r>
          </a:p>
          <a:p>
            <a:pPr algn="l">
              <a:lnSpc>
                <a:spcPts val="3566"/>
              </a:lnSpc>
            </a:pPr>
            <a:r>
              <a:rPr lang="en-US" sz="2547" spc="-25">
                <a:solidFill>
                  <a:srgbClr val="100F0D"/>
                </a:solidFill>
                <a:latin typeface="Fira Code"/>
                <a:ea typeface="Fira Code"/>
                <a:cs typeface="Fira Code"/>
                <a:sym typeface="Fira Code"/>
              </a:rPr>
              <a:t>   })</a:t>
            </a:r>
          </a:p>
        </p:txBody>
      </p:sp>
      <p:sp>
        <p:nvSpPr>
          <p:cNvPr id="14" name="AutoShape 14"/>
          <p:cNvSpPr/>
          <p:nvPr/>
        </p:nvSpPr>
        <p:spPr>
          <a:xfrm>
            <a:off x="2853757" y="4964799"/>
            <a:ext cx="0" cy="4303026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277369" y="4907649"/>
            <a:ext cx="2057059" cy="87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6"/>
              </a:lnSpc>
            </a:pPr>
            <a:r>
              <a:rPr lang="en-US" sz="2547" b="1" spc="-2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At-risk students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206182" y="4907649"/>
            <a:ext cx="2390867" cy="87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6"/>
              </a:lnSpc>
            </a:pPr>
            <a:r>
              <a:rPr lang="en-US" sz="2547" b="1" spc="-2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Group tutoring topics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6862" y="3391666"/>
            <a:ext cx="4870187" cy="115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7"/>
              </a:lnSpc>
            </a:pPr>
            <a:r>
              <a:rPr lang="en-US" sz="3326" b="1" spc="-3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Student Intervention and Group Tutoring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0465" y="6232382"/>
            <a:ext cx="2390867" cy="43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6"/>
              </a:lnSpc>
            </a:pPr>
            <a:r>
              <a:rPr lang="en-US" sz="2547" spc="-2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Studen 001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465" y="7360264"/>
            <a:ext cx="2390867" cy="43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6"/>
              </a:lnSpc>
            </a:pPr>
            <a:r>
              <a:rPr lang="en-US" sz="2547" spc="-2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Studen 002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0465" y="8514756"/>
            <a:ext cx="2390867" cy="43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6"/>
              </a:lnSpc>
            </a:pPr>
            <a:r>
              <a:rPr lang="en-US" sz="2547" spc="-2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Studen 003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06182" y="6008544"/>
            <a:ext cx="2390867" cy="87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6"/>
              </a:lnSpc>
            </a:pPr>
            <a:r>
              <a:rPr lang="en-US" sz="2547" spc="-25">
                <a:solidFill>
                  <a:srgbClr val="F26A6F"/>
                </a:solidFill>
                <a:latin typeface="DM Sans"/>
                <a:ea typeface="DM Sans"/>
                <a:cs typeface="DM Sans"/>
                <a:sym typeface="DM Sans"/>
              </a:rPr>
              <a:t>Differential Calculus (88)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206182" y="7136427"/>
            <a:ext cx="2390867" cy="87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6"/>
              </a:lnSpc>
            </a:pPr>
            <a:r>
              <a:rPr lang="en-US" sz="2547" spc="-25">
                <a:solidFill>
                  <a:srgbClr val="F26A6F"/>
                </a:solidFill>
                <a:latin typeface="DM Sans"/>
                <a:ea typeface="DM Sans"/>
                <a:cs typeface="DM Sans"/>
                <a:sym typeface="DM Sans"/>
              </a:rPr>
              <a:t>Organic Chemistry (75)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268452" y="8290918"/>
            <a:ext cx="2390867" cy="87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6"/>
              </a:lnSpc>
            </a:pPr>
            <a:r>
              <a:rPr lang="en-US" sz="2547" spc="-25">
                <a:solidFill>
                  <a:srgbClr val="F26A6F"/>
                </a:solidFill>
                <a:latin typeface="DM Sans"/>
                <a:ea typeface="DM Sans"/>
                <a:cs typeface="DM Sans"/>
                <a:sym typeface="DM Sans"/>
              </a:rPr>
              <a:t>Quantum Physics (95)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69354" y="6509901"/>
            <a:ext cx="523260" cy="523260"/>
          </a:xfrm>
          <a:custGeom>
            <a:avLst/>
            <a:gdLst/>
            <a:ahLst/>
            <a:cxnLst/>
            <a:rect l="l" t="t" r="r" b="b"/>
            <a:pathLst>
              <a:path w="523260" h="523260">
                <a:moveTo>
                  <a:pt x="0" y="0"/>
                </a:moveTo>
                <a:lnTo>
                  <a:pt x="523260" y="0"/>
                </a:lnTo>
                <a:lnTo>
                  <a:pt x="523260" y="523259"/>
                </a:lnTo>
                <a:lnTo>
                  <a:pt x="0" y="523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249331" y="1069915"/>
            <a:ext cx="3858239" cy="3858239"/>
          </a:xfrm>
          <a:custGeom>
            <a:avLst/>
            <a:gdLst/>
            <a:ahLst/>
            <a:cxnLst/>
            <a:rect l="l" t="t" r="r" b="b"/>
            <a:pathLst>
              <a:path w="3858239" h="3858239">
                <a:moveTo>
                  <a:pt x="0" y="0"/>
                </a:moveTo>
                <a:lnTo>
                  <a:pt x="3858239" y="0"/>
                </a:lnTo>
                <a:lnTo>
                  <a:pt x="3858239" y="3858239"/>
                </a:lnTo>
                <a:lnTo>
                  <a:pt x="0" y="3858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698076" y="3418132"/>
            <a:ext cx="4362144" cy="3353398"/>
          </a:xfrm>
          <a:custGeom>
            <a:avLst/>
            <a:gdLst/>
            <a:ahLst/>
            <a:cxnLst/>
            <a:rect l="l" t="t" r="r" b="b"/>
            <a:pathLst>
              <a:path w="4362144" h="3353398">
                <a:moveTo>
                  <a:pt x="0" y="0"/>
                </a:moveTo>
                <a:lnTo>
                  <a:pt x="4362144" y="0"/>
                </a:lnTo>
                <a:lnTo>
                  <a:pt x="4362144" y="3353398"/>
                </a:lnTo>
                <a:lnTo>
                  <a:pt x="0" y="3353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076573" y="5883817"/>
            <a:ext cx="3584663" cy="3705277"/>
          </a:xfrm>
          <a:custGeom>
            <a:avLst/>
            <a:gdLst/>
            <a:ahLst/>
            <a:cxnLst/>
            <a:rect l="l" t="t" r="r" b="b"/>
            <a:pathLst>
              <a:path w="3584663" h="3705277">
                <a:moveTo>
                  <a:pt x="0" y="0"/>
                </a:moveTo>
                <a:lnTo>
                  <a:pt x="3584663" y="0"/>
                </a:lnTo>
                <a:lnTo>
                  <a:pt x="3584663" y="3705277"/>
                </a:lnTo>
                <a:lnTo>
                  <a:pt x="0" y="37052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895350"/>
            <a:ext cx="9464332" cy="104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spc="-179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Module: dashboard.py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434013"/>
            <a:ext cx="9726442" cy="56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4"/>
              </a:lnSpc>
            </a:pPr>
            <a:r>
              <a:rPr lang="en-US" sz="3338" b="1" spc="-3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Purpose: Create visual analytics dashboards.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359851"/>
            <a:ext cx="3805883" cy="5434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2084" lvl="1" indent="-301042" algn="l">
              <a:lnSpc>
                <a:spcPts val="3904"/>
              </a:lnSpc>
              <a:buFont typeface="Arial"/>
              <a:buChar char="•"/>
            </a:pPr>
            <a:r>
              <a:rPr lang="en-US" sz="2788" spc="-2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Heatmap of student-topic performance.</a:t>
            </a:r>
          </a:p>
          <a:p>
            <a:pPr marL="602084" lvl="1" indent="-301042" algn="l">
              <a:lnSpc>
                <a:spcPts val="3904"/>
              </a:lnSpc>
              <a:buFont typeface="Arial"/>
              <a:buChar char="•"/>
            </a:pPr>
            <a:r>
              <a:rPr lang="en-US" sz="2788" spc="-2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Difficulty leaderboard (bar chart).</a:t>
            </a:r>
          </a:p>
          <a:p>
            <a:pPr marL="602084" lvl="1" indent="-301042" algn="l">
              <a:lnSpc>
                <a:spcPts val="3904"/>
              </a:lnSpc>
              <a:buFont typeface="Arial"/>
              <a:buChar char="•"/>
            </a:pPr>
            <a:r>
              <a:rPr lang="en-US" sz="2788" spc="-2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Cluster visualization (PCA 2D scatter plot).</a:t>
            </a:r>
          </a:p>
          <a:p>
            <a:pPr marL="602084" lvl="1" indent="-301042" algn="l">
              <a:lnSpc>
                <a:spcPts val="3904"/>
              </a:lnSpc>
              <a:buFont typeface="Arial"/>
              <a:buChar char="•"/>
            </a:pPr>
            <a:r>
              <a:rPr lang="en-US" sz="2788" spc="-2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Files saved as PNG for reporting.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494334"/>
            <a:ext cx="3544143" cy="56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4"/>
              </a:lnSpc>
            </a:pPr>
            <a:r>
              <a:rPr lang="en-US" sz="3338" b="1" spc="-3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Visual Outputs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89672" y="4350326"/>
            <a:ext cx="4907183" cy="445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4"/>
              </a:lnSpc>
            </a:pPr>
            <a:r>
              <a:rPr lang="en-US" sz="2788" spc="-27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Sample Code:</a:t>
            </a:r>
          </a:p>
          <a:p>
            <a:pPr algn="l">
              <a:lnSpc>
                <a:spcPts val="3904"/>
              </a:lnSpc>
            </a:pPr>
            <a:r>
              <a:rPr lang="en-US" sz="2788" spc="-27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plt.imshow(scores_df.values, aspect='auto')</a:t>
            </a:r>
          </a:p>
          <a:p>
            <a:pPr algn="l">
              <a:lnSpc>
                <a:spcPts val="3904"/>
              </a:lnSpc>
            </a:pPr>
            <a:r>
              <a:rPr lang="en-US" sz="2788" spc="-27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plt.colorbar(label='Score')</a:t>
            </a:r>
          </a:p>
          <a:p>
            <a:pPr algn="l">
              <a:lnSpc>
                <a:spcPts val="3904"/>
              </a:lnSpc>
            </a:pPr>
            <a:r>
              <a:rPr lang="en-US" sz="2788" spc="-27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plt.title('Student-Topic Score Heatmap')</a:t>
            </a:r>
          </a:p>
          <a:p>
            <a:pPr algn="l">
              <a:lnSpc>
                <a:spcPts val="3904"/>
              </a:lnSpc>
            </a:pPr>
            <a:r>
              <a:rPr lang="en-US" sz="2788" spc="-27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plt.savefig("dashboard_heatmap.png")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89672" y="3494334"/>
            <a:ext cx="3544143" cy="56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4"/>
              </a:lnSpc>
            </a:pPr>
            <a:r>
              <a:rPr lang="en-US" sz="3338" b="1" spc="-3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Sample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973</Words>
  <Application>Microsoft Office PowerPoint</Application>
  <PresentationFormat>Custom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DM Sans</vt:lpstr>
      <vt:lpstr>Arial</vt:lpstr>
      <vt:lpstr>Fira Code</vt:lpstr>
      <vt:lpstr>DM Sans Bold Italics</vt:lpstr>
      <vt:lpstr>Calibri</vt:lpstr>
      <vt:lpstr>Codec Pro Bold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</dc:title>
  <dc:creator>Mujeeb Ali</dc:creator>
  <cp:lastModifiedBy>Mujeeb Ali</cp:lastModifiedBy>
  <cp:revision>3</cp:revision>
  <dcterms:created xsi:type="dcterms:W3CDTF">2006-08-16T00:00:00Z</dcterms:created>
  <dcterms:modified xsi:type="dcterms:W3CDTF">2025-10-23T19:46:20Z</dcterms:modified>
  <dc:identifier>DAG2bRGFTao</dc:identifier>
</cp:coreProperties>
</file>