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d31eae66f_0_3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1d31eae66f_0_3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1d31eae66f_0_3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1d31eae66f_0_3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1d31eae66f_0_3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1d31eae66f_0_3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1d31eae66f_0_3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1d31eae66f_0_3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1d31eae66f_0_3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1d31eae66f_0_3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1d31eae66f_0_3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1d31eae66f_0_3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d31eae66f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d31eae66f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d31eae66f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d31eae66f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1d31eae66f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1d31eae66f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1d31eae66f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1d31eae66f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1d31eae66f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1d31eae66f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1d31eae66f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1d31eae66f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1d31eae66f_0_3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1d31eae66f_0_3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1d31eae66f_0_3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1d31eae66f_0_3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larsen0966/student-performance-data-set?resource=downloa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18650" y="2090525"/>
            <a:ext cx="8520600" cy="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Estudio del performance de estudiantes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913200" y="4257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Alumno: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 Mujica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5351825" y="180300"/>
            <a:ext cx="3230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7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0"/>
              <a:buFont typeface="Courier"/>
              <a:buChar char="●"/>
            </a:pPr>
            <a:r>
              <a:rPr lang="en" sz="1010">
                <a:latin typeface="Courier"/>
                <a:ea typeface="Courier"/>
                <a:cs typeface="Courier"/>
                <a:sym typeface="Courier"/>
              </a:rPr>
              <a:t>Tenemos que los alumnos de la escuela “GP” tienen mejor promedio</a:t>
            </a:r>
            <a:endParaRPr sz="1010">
              <a:latin typeface="Courier"/>
              <a:ea typeface="Courier"/>
              <a:cs typeface="Courier"/>
              <a:sym typeface="Courier"/>
            </a:endParaRPr>
          </a:p>
          <a:p>
            <a:pPr indent="-2927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0"/>
              <a:buFont typeface="Courier"/>
              <a:buChar char="●"/>
            </a:pPr>
            <a:r>
              <a:rPr lang="en" sz="1010">
                <a:latin typeface="Courier"/>
                <a:ea typeface="Courier"/>
                <a:cs typeface="Courier"/>
                <a:sym typeface="Courier"/>
              </a:rPr>
              <a:t>Tenemos que las mujeres tienen mayor </a:t>
            </a:r>
            <a:r>
              <a:rPr lang="en" sz="1010">
                <a:latin typeface="Courier"/>
                <a:ea typeface="Courier"/>
                <a:cs typeface="Courier"/>
                <a:sym typeface="Courier"/>
              </a:rPr>
              <a:t>distribución</a:t>
            </a:r>
            <a:r>
              <a:rPr lang="en" sz="1010">
                <a:latin typeface="Courier"/>
                <a:ea typeface="Courier"/>
                <a:cs typeface="Courier"/>
                <a:sym typeface="Courier"/>
              </a:rPr>
              <a:t> que los varones y por lo tanto tienen mayor promedio en general</a:t>
            </a:r>
            <a:endParaRPr sz="1010">
              <a:latin typeface="Courier"/>
              <a:ea typeface="Courier"/>
              <a:cs typeface="Courier"/>
              <a:sym typeface="Courier"/>
            </a:endParaRPr>
          </a:p>
          <a:p>
            <a:pPr indent="-2927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0"/>
              <a:buFont typeface="Courier"/>
              <a:buChar char="●"/>
            </a:pPr>
            <a:r>
              <a:rPr lang="en" sz="1010">
                <a:latin typeface="Courier"/>
                <a:ea typeface="Courier"/>
                <a:cs typeface="Courier"/>
                <a:sym typeface="Courier"/>
              </a:rPr>
              <a:t>Tenemos que los alumnos que viven en zonas urbanas tiene mejor promedio que aquellos que viven en zonas rurales</a:t>
            </a:r>
            <a:endParaRPr sz="1010">
              <a:latin typeface="Courier"/>
              <a:ea typeface="Courier"/>
              <a:cs typeface="Courier"/>
              <a:sym typeface="Courier"/>
            </a:endParaRPr>
          </a:p>
          <a:p>
            <a:pPr indent="-2927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0"/>
              <a:buFont typeface="Courier"/>
              <a:buChar char="●"/>
            </a:pPr>
            <a:r>
              <a:rPr lang="en" sz="1010">
                <a:latin typeface="Courier"/>
                <a:ea typeface="Courier"/>
                <a:cs typeface="Courier"/>
                <a:sym typeface="Courier"/>
              </a:rPr>
              <a:t>El tama;o familiar no parece tener mucho que ver con el promedio</a:t>
            </a:r>
            <a:endParaRPr sz="1010">
              <a:latin typeface="Courier"/>
              <a:ea typeface="Courier"/>
              <a:cs typeface="Courier"/>
              <a:sym typeface="Courier"/>
            </a:endParaRPr>
          </a:p>
          <a:p>
            <a:pPr indent="-2927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0"/>
              <a:buFont typeface="Courier"/>
              <a:buChar char="●"/>
            </a:pPr>
            <a:r>
              <a:rPr lang="en" sz="1010">
                <a:latin typeface="Courier"/>
                <a:ea typeface="Courier"/>
                <a:cs typeface="Courier"/>
                <a:sym typeface="Courier"/>
              </a:rPr>
              <a:t>Pareciera que el estado de convivencia de los padres no tuviera un efecto </a:t>
            </a:r>
            <a:r>
              <a:rPr lang="en" sz="1010">
                <a:latin typeface="Courier"/>
                <a:ea typeface="Courier"/>
                <a:cs typeface="Courier"/>
                <a:sym typeface="Courier"/>
              </a:rPr>
              <a:t>marcable pero</a:t>
            </a:r>
            <a:r>
              <a:rPr lang="en" sz="1010">
                <a:latin typeface="Courier"/>
                <a:ea typeface="Courier"/>
                <a:cs typeface="Courier"/>
                <a:sym typeface="Courier"/>
              </a:rPr>
              <a:t> los datos </a:t>
            </a:r>
            <a:r>
              <a:rPr lang="en" sz="1010">
                <a:latin typeface="Courier"/>
                <a:ea typeface="Courier"/>
                <a:cs typeface="Courier"/>
                <a:sym typeface="Courier"/>
              </a:rPr>
              <a:t>están</a:t>
            </a:r>
            <a:r>
              <a:rPr lang="en" sz="1010">
                <a:latin typeface="Courier"/>
                <a:ea typeface="Courier"/>
                <a:cs typeface="Courier"/>
                <a:sym typeface="Courier"/>
              </a:rPr>
              <a:t> muy desproporcionados como para dar un insight correcto</a:t>
            </a:r>
            <a:endParaRPr sz="1010">
              <a:latin typeface="Courier"/>
              <a:ea typeface="Courier"/>
              <a:cs typeface="Courier"/>
              <a:sym typeface="Courier"/>
            </a:endParaRPr>
          </a:p>
          <a:p>
            <a:pPr indent="-2927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0"/>
              <a:buFont typeface="Courier"/>
              <a:buChar char="●"/>
            </a:pPr>
            <a:r>
              <a:rPr lang="en" sz="1010">
                <a:latin typeface="Courier"/>
                <a:ea typeface="Courier"/>
                <a:cs typeface="Courier"/>
                <a:sym typeface="Courier"/>
              </a:rPr>
              <a:t>Aquellos alumnos con una </a:t>
            </a:r>
            <a:r>
              <a:rPr lang="en" sz="1010">
                <a:latin typeface="Courier"/>
                <a:ea typeface="Courier"/>
                <a:cs typeface="Courier"/>
                <a:sym typeface="Courier"/>
              </a:rPr>
              <a:t>madre</a:t>
            </a:r>
            <a:r>
              <a:rPr lang="en" sz="1010">
                <a:latin typeface="Courier"/>
                <a:ea typeface="Courier"/>
                <a:cs typeface="Courier"/>
                <a:sym typeface="Courier"/>
              </a:rPr>
              <a:t> dedicada a las salud o a la </a:t>
            </a:r>
            <a:r>
              <a:rPr lang="en" sz="1010">
                <a:latin typeface="Courier"/>
                <a:ea typeface="Courier"/>
                <a:cs typeface="Courier"/>
                <a:sym typeface="Courier"/>
              </a:rPr>
              <a:t>enseñanza</a:t>
            </a:r>
            <a:r>
              <a:rPr lang="en" sz="1010">
                <a:latin typeface="Courier"/>
                <a:ea typeface="Courier"/>
                <a:cs typeface="Courier"/>
                <a:sym typeface="Courier"/>
              </a:rPr>
              <a:t> parecen tener mejor rendimientos que aquellos que no</a:t>
            </a:r>
            <a:endParaRPr sz="1010"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334" name="Google Shape;3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300"/>
            <a:ext cx="5059676" cy="48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idx="1" type="body"/>
          </p:nvPr>
        </p:nvSpPr>
        <p:spPr>
          <a:xfrm>
            <a:off x="4991100" y="152400"/>
            <a:ext cx="3762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urier"/>
              <a:buChar char="●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Tenemos que aquellos alumnos cuyos padres se dedican a la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enseñanza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o a la salud tiene mejor promedio que aquellos que no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urier"/>
              <a:buChar char="●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Podemos ver que muchos se inscribieron en la escuela de preferencia por el pensum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urier"/>
              <a:buChar char="●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Los alumnos que son criados por madres o padres solteros parecen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tener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el mismo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desempeño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mientras que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los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que tiene tutores parecieran tener un poco menos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urier"/>
              <a:buChar char="●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El soporte escolar no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parece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tener un efecto positivo en las notas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urier"/>
              <a:buChar char="●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El apoyo familiar tampoco se puede apreciar como un impacto positivo en el promedio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340" name="Google Shape;3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47262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idx="1" type="body"/>
          </p:nvPr>
        </p:nvSpPr>
        <p:spPr>
          <a:xfrm>
            <a:off x="5488300" y="30150"/>
            <a:ext cx="3257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urier"/>
              <a:buChar char="●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Aquellos alumnos que reciben clases pagas no parecen tener mejor rendimiento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urier"/>
              <a:buChar char="●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Estar en actividades extra escolares parece no tener efecto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urier"/>
              <a:buChar char="●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Los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alumnos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que fueron al preescolar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parecen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tener el mismo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desempeño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que aquellos que no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urier"/>
              <a:buChar char="●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Aquellos alumnos que demostraron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interés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por continuar sus estudios superiores tienen un mayor promedio en general que aquellos que no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urier"/>
              <a:buChar char="●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El acceso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a internet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parece tener un efecto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positivo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en la nota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final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Y aquellos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alumnos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que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mantienen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una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relación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amorosa no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demostraron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tener o mayor desempes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ñ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o e</a:t>
            </a:r>
            <a:r>
              <a:rPr lang="en"/>
              <a:t>scolar que aquellos que no</a:t>
            </a:r>
            <a:endParaRPr/>
          </a:p>
        </p:txBody>
      </p:sp>
      <p:pic>
        <p:nvPicPr>
          <p:cNvPr id="346" name="Google Shape;3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5212075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</a:t>
            </a:r>
            <a:r>
              <a:rPr lang="en"/>
              <a:t> Multivariado</a:t>
            </a:r>
            <a:endParaRPr/>
          </a:p>
        </p:txBody>
      </p:sp>
      <p:sp>
        <p:nvSpPr>
          <p:cNvPr id="352" name="Google Shape;352;p2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 txBox="1"/>
          <p:nvPr>
            <p:ph idx="1" type="body"/>
          </p:nvPr>
        </p:nvSpPr>
        <p:spPr>
          <a:xfrm>
            <a:off x="6157725" y="0"/>
            <a:ext cx="2176500" cy="50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"/>
              <a:buChar char="●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G1,g2 y g3 tienen correlaciones muy altas por por que g3 depende de ellas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"/>
              <a:buChar char="●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Interesantemente la 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educación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del padre tiene una 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correlación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positiva con la de la 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madre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"/>
              <a:buChar char="●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Tenemos que las ausencias tiene una correlación negativa con g3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"/>
              <a:buChar char="●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Y asu vez podemos ver comos los fallos también tienen una correlación negativa con g3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358" name="Google Shape;3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6005324" cy="50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type="title"/>
          </p:nvPr>
        </p:nvSpPr>
        <p:spPr>
          <a:xfrm>
            <a:off x="130380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364" name="Google Shape;364;p27"/>
          <p:cNvSpPr txBox="1"/>
          <p:nvPr>
            <p:ph idx="1" type="body"/>
          </p:nvPr>
        </p:nvSpPr>
        <p:spPr>
          <a:xfrm>
            <a:off x="1125850" y="441950"/>
            <a:ext cx="7303800" cy="4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"/>
                <a:ea typeface="Courier"/>
                <a:cs typeface="Courier"/>
                <a:sym typeface="Courier"/>
              </a:rPr>
              <a:t>Pregunta principal:</a:t>
            </a:r>
            <a:endParaRPr b="1" sz="2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"/>
                <a:ea typeface="Courier"/>
                <a:cs typeface="Courier"/>
                <a:sym typeface="Courier"/>
              </a:rPr>
              <a:t>¿De qué manera afectan las distintas categorías a la nota final?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"/>
                <a:ea typeface="Courier"/>
                <a:cs typeface="Courier"/>
                <a:sym typeface="Courier"/>
              </a:rPr>
              <a:t>Como hemos podido ver no todas las variables son en sí muy importantes a la hora de determinar el rendimiento escolar de un alumno, pero con más datos pudimos llegar a conclusiones mucho más interesantes. Pero es importante determinar que aquellas de carácter socio/cultural tiene cierta relevancia en el promedio.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"/>
                <a:ea typeface="Courier"/>
                <a:cs typeface="Courier"/>
                <a:sym typeface="Courier"/>
              </a:rPr>
              <a:t>Preguntas Secundarias:</a:t>
            </a:r>
            <a:endParaRPr b="1" sz="2600">
              <a:latin typeface="Courier"/>
              <a:ea typeface="Courier"/>
              <a:cs typeface="Courier"/>
              <a:sym typeface="Courier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ourier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¿Afecta el acceso a Internet a la nota final de los estudiantes?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Si, no de una manera exagera pero si lo suficiente.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ourier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¿Afecta el tamaño del núcleo familiar al rendimiento?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No pareciera por los datos estudiados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ourier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¿Cómo afecta la educación de los padres al rendimiento escolar?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Tienen cierta relevancia ciertas profesiones como padres profesores o profesionales de la salud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ourier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afecta el tiempo de estudio al promedio?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En los datos obtenidos no se puede apreciar que afecte de una manera muy drástica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139525" y="47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139525" y="707875"/>
            <a:ext cx="7030500" cy="3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 el siguiente dataset de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Student Performance Data Set | Kaggle</a:t>
            </a:r>
            <a:r>
              <a:rPr i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tenemos los logros </a:t>
            </a:r>
            <a:r>
              <a:rPr i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académicos</a:t>
            </a:r>
            <a:r>
              <a:rPr i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de la </a:t>
            </a:r>
            <a:r>
              <a:rPr i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población</a:t>
            </a:r>
            <a:r>
              <a:rPr i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de estudiantes de dos escuelas secundarias de portugal.los datos fueron recolectados a </a:t>
            </a:r>
            <a:r>
              <a:rPr i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través</a:t>
            </a:r>
            <a:r>
              <a:rPr i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de encuestas y reportes de las escuelas. en el cual podemos destacar los tipos de datos obtenidos en grados </a:t>
            </a:r>
            <a:r>
              <a:rPr i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académicos</a:t>
            </a:r>
            <a:r>
              <a:rPr i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i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socioculturales</a:t>
            </a:r>
            <a:r>
              <a:rPr i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i="1" sz="14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determinando los grados </a:t>
            </a:r>
            <a:r>
              <a:rPr i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académicos</a:t>
            </a:r>
            <a:r>
              <a:rPr i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como el </a:t>
            </a:r>
            <a:r>
              <a:rPr i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fenómeno</a:t>
            </a:r>
            <a:r>
              <a:rPr i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principal en </a:t>
            </a:r>
            <a:r>
              <a:rPr i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cuestión</a:t>
            </a:r>
            <a:r>
              <a:rPr i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de estudio, debemos empezar a preguntarnos de </a:t>
            </a:r>
            <a:r>
              <a:rPr i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qué</a:t>
            </a:r>
            <a:r>
              <a:rPr i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manera las distintas variables del dataset se relacionan con este para poder determinar si son realmente influyentes o no. </a:t>
            </a:r>
            <a:r>
              <a:rPr i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Por</a:t>
            </a:r>
            <a:r>
              <a:rPr i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lo tanto se </a:t>
            </a:r>
            <a:r>
              <a:rPr i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procederá</a:t>
            </a:r>
            <a:r>
              <a:rPr i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 aplicar </a:t>
            </a:r>
            <a:r>
              <a:rPr i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métodos</a:t>
            </a:r>
            <a:r>
              <a:rPr i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estadísticos</a:t>
            </a:r>
            <a:r>
              <a:rPr i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para poder estudiar y visualizar las relaciones entre estas. esto es </a:t>
            </a:r>
            <a:r>
              <a:rPr i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información</a:t>
            </a:r>
            <a:r>
              <a:rPr i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relevante para los padres, tutores, profesores, escuelas, universidades, gobierno y entidades educativas</a:t>
            </a:r>
            <a:endParaRPr i="1" sz="14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262400" y="152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"/>
                <a:ea typeface="Courier"/>
                <a:cs typeface="Courier"/>
                <a:sym typeface="Courier"/>
              </a:rPr>
              <a:t>Preguntas de </a:t>
            </a:r>
            <a:r>
              <a:rPr lang="en" sz="3000">
                <a:latin typeface="Courier"/>
                <a:ea typeface="Courier"/>
                <a:cs typeface="Courier"/>
                <a:sym typeface="Courier"/>
              </a:rPr>
              <a:t>Interés</a:t>
            </a:r>
            <a:endParaRPr sz="30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262400" y="16485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"/>
                <a:ea typeface="Courier"/>
                <a:cs typeface="Courier"/>
                <a:sym typeface="Courier"/>
              </a:rPr>
              <a:t>Pregunta principal:</a:t>
            </a:r>
            <a:endParaRPr b="1" sz="2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"/>
                <a:ea typeface="Courier"/>
                <a:cs typeface="Courier"/>
                <a:sym typeface="Courier"/>
              </a:rPr>
              <a:t>¿De qué</a:t>
            </a:r>
            <a:r>
              <a:rPr lang="en" sz="1400">
                <a:latin typeface="Courier"/>
                <a:ea typeface="Courier"/>
                <a:cs typeface="Courier"/>
                <a:sym typeface="Courier"/>
              </a:rPr>
              <a:t> manera afectan las distintas </a:t>
            </a:r>
            <a:r>
              <a:rPr lang="en" sz="1400">
                <a:latin typeface="Courier"/>
                <a:ea typeface="Courier"/>
                <a:cs typeface="Courier"/>
                <a:sym typeface="Courier"/>
              </a:rPr>
              <a:t>categorías</a:t>
            </a:r>
            <a:r>
              <a:rPr lang="en" sz="1400">
                <a:latin typeface="Courier"/>
                <a:ea typeface="Courier"/>
                <a:cs typeface="Courier"/>
                <a:sym typeface="Courier"/>
              </a:rPr>
              <a:t> a la nota final?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"/>
                <a:ea typeface="Courier"/>
                <a:cs typeface="Courier"/>
                <a:sym typeface="Courier"/>
              </a:rPr>
              <a:t>Preguntas Secundarias:</a:t>
            </a:r>
            <a:endParaRPr b="1" sz="2600">
              <a:latin typeface="Courier"/>
              <a:ea typeface="Courier"/>
              <a:cs typeface="Courier"/>
              <a:sym typeface="Courier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ourier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¿Afecta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el acceso a Internet a la nota final de los estudiantes?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ourier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¿Afecta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el tamaño del 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núcleo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familiar al rendimiento?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ourier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¿Cómo afecta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la 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educación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de los 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padres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al rendimiento escolar?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ourier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afecta el tiempo de estudio al promedio?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Resumen Metadata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749300"/>
            <a:ext cx="3086275" cy="41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6"/>
          <p:cNvSpPr txBox="1"/>
          <p:nvPr/>
        </p:nvSpPr>
        <p:spPr>
          <a:xfrm>
            <a:off x="4572000" y="811400"/>
            <a:ext cx="358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La data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está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conformada por 649 filas y 33 columnas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76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Resumen Metadata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123800" y="830700"/>
            <a:ext cx="7721700" cy="3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3845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school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- escuela del estudiante (binario: 'GP' - Gabriel Pereira or 'MS' - Mousinho da Silveira)</a:t>
            </a:r>
            <a:endParaRPr sz="87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sex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- genero del estudiante (binario: 'F' - femenino o 'M' - masculino)</a:t>
            </a:r>
            <a:endParaRPr sz="87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age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- edad (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numérico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: va desde 15 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hasta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22)</a:t>
            </a:r>
            <a:endParaRPr sz="87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address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- direccion (binario: 'U' - urbano o 'R' - rural)</a:t>
            </a:r>
            <a:endParaRPr sz="87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famsize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- tamaño del grupo familiar (binario: 'LE3' - menos o igual a 3 'GT3' - mayor que 3 3)</a:t>
            </a:r>
            <a:endParaRPr sz="87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Pstatus 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- estado de 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cohabitación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de los padres (binario: 'T' - viviendo juntos or 'A' - aparte)</a:t>
            </a:r>
            <a:endParaRPr sz="87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Medu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-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educación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de la madre (numerico: 0 - ninguna, 1 - primaria (4th grade), 2 - 5to hasta 9no grado, 3 - </a:t>
            </a: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educación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secundaria o 4 - 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educación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universitaria)</a:t>
            </a:r>
            <a:endParaRPr sz="87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Fedu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- educacion del padre (numerico: 0 - ninguna, 1 - educacion primaria (4th grade), 2 - 5to hasta el 9no grado, 3 - 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educación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secundaria or 4 - universitaria)</a:t>
            </a:r>
            <a:endParaRPr sz="87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Mjob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- trabajo de la madre (nominal: 'maestra', 'health' si trabaja en salud , 'services' si trabaja en servicios 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públicos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policía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, o administrador), 'at_home' si 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está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en casa o 'other' otros)</a:t>
            </a:r>
            <a:endParaRPr sz="87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Fjob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- trabajo del padre (nominal: 'maestro', 'health' si trabaja en el sector salud, 'services' si trabaja en servicios 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públicos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(administrativo o 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policía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), 'at_home' si esta en casa 'other' otros)</a:t>
            </a:r>
            <a:endParaRPr sz="87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reason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- 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razón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para ir a esa escuela (nominal: 'home' cerca de su casa, 'reputation' 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reputación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, 'course' preferencia en el curso 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académico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o 'other' otros)</a:t>
            </a:r>
            <a:endParaRPr sz="87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guardian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- 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guardián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del estudiante (nominal: 'mother' madre, 'father' padre o 'other' otros)</a:t>
            </a:r>
            <a:endParaRPr sz="87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traveltime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- tiempo de viaje de la escuela a la casa (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numérico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: 1 - &lt;15 min., 2 - 15 hasta 30 min., 3 - 30 min. hasta 1 hr, o 4 - &gt;1 hr)</a:t>
            </a:r>
            <a:endParaRPr sz="87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studytime 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- tiempo de estudio semanal (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numérico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: 1 - &lt;2 hr, 2 - 2 hasta 5 hr, 3 - 5 hasta 10 hr, o 4 - &gt;10 hr)</a:t>
            </a:r>
            <a:endParaRPr sz="87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failures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- 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número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de reprobaciones pasadas (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numérico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: n if 1&lt;=n&lt;3, else 4)</a:t>
            </a:r>
            <a:endParaRPr sz="87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schoolsup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- soporte escolar educativo (binario: yes or no)</a:t>
            </a:r>
            <a:endParaRPr sz="87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17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14150" y="132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Resumen Metadata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138200" y="918700"/>
            <a:ext cx="7030500" cy="27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3845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famsup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- soporte familiar a la educación (binario: yes or no)</a:t>
            </a:r>
            <a:endParaRPr sz="87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paid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- clases extras pagas (en matemáticas o portugues) (binario: yes or no)</a:t>
            </a:r>
            <a:endParaRPr sz="87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activities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- actividades extra curriculares (binario: yes or no)</a:t>
            </a:r>
            <a:endParaRPr sz="87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nursery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- sí fue a la guardería (binario: yes or no)</a:t>
            </a:r>
            <a:endParaRPr sz="87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higher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- si el alumno desea continuar en estudios superiores (binario: yes or no)</a:t>
            </a:r>
            <a:endParaRPr sz="87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internet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- acceso al internet en casa (binario: yes or no)</a:t>
            </a:r>
            <a:endParaRPr sz="87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romantic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- si tiene una relación romántica (binario: yes or no)</a:t>
            </a:r>
            <a:endParaRPr sz="87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famrel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- calidad de la relación familiar (numérico: desde 1 - muy malo hasta 5 - excelente)</a:t>
            </a:r>
            <a:endParaRPr sz="87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freetime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- tiempo libre después de la escuela (numérico: desde 1 - muy bajo hasta 5 - muy alto)</a:t>
            </a:r>
            <a:endParaRPr sz="87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goout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- frecuencia de salida con amigos (numérico: desde 1 - muy bajo hasta 5 - muy alto)</a:t>
            </a:r>
            <a:endParaRPr sz="87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Dalc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- consumición de alcohol entre semana (numérico: from 1 - very low hasta 5 - very high)</a:t>
            </a:r>
            <a:endParaRPr sz="87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Walc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- consumición de alcohol en el finde de semana (numérico: desde 1 - muy bajo hasta 5 - muy alto)</a:t>
            </a:r>
            <a:endParaRPr sz="87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health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- estado de salud actual (numérico: desde 1 - muy mala hasta 5 - muy buena)</a:t>
            </a:r>
            <a:endParaRPr sz="87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absences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- ausencias escolares (numérico: desde 0 to 93) estas notas están relacionadas con la materia en cuestión que vendría siendo P portugues</a:t>
            </a:r>
            <a:endParaRPr sz="87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G1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- nota del primer periodo (numeric: desde 0 hasta 20)</a:t>
            </a:r>
            <a:endParaRPr sz="87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G2 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- nota del segundo periodo (numeric: desde 0 hasta 20)</a:t>
            </a:r>
            <a:endParaRPr sz="870">
              <a:solidFill>
                <a:srgbClr val="212121"/>
              </a:solidFill>
              <a:highlight>
                <a:srgbClr val="FFFFFF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70"/>
              <a:buFont typeface="Courier"/>
              <a:buChar char="●"/>
            </a:pPr>
            <a:r>
              <a:rPr b="1"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G3</a:t>
            </a:r>
            <a:r>
              <a:rPr lang="en" sz="870">
                <a:solidFill>
                  <a:srgbClr val="212121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- nota final (numérico: desde 0 hasta 20, )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Análisis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Exploratorio de los Datos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15" name="Google Shape;315;p1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31349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32800"/>
            <a:ext cx="4131351" cy="23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0"/>
          <p:cNvSpPr txBox="1"/>
          <p:nvPr/>
        </p:nvSpPr>
        <p:spPr>
          <a:xfrm>
            <a:off x="4431475" y="149025"/>
            <a:ext cx="4605300" cy="4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"/>
              <a:buChar char="●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Tenemos que la edad promedio es de 16 a18 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"/>
              <a:buChar char="●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Que la 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educación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de las madres 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está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entre un nivel de secundario y universitarios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"/>
              <a:buChar char="●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En cambio el nivel educativo de los padres es un poco menos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"/>
              <a:buChar char="●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Que el 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tiempo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de viaje de los estudiantes en promedio es de 1 a 2 horas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"/>
              <a:buChar char="●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Que el tiempo de estudio promedio de los estudiantes es de 1 a 2 horas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"/>
              <a:buChar char="●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Tenemos un 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gráfico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anómalo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 en failures que se debe a que los estudiantes que reprueban son muy pocos por lo tanto los detecta como outliers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"/>
              <a:buChar char="●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Que la 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relación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de los estudiantes con sus familias es en promedio buena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"/>
              <a:buChar char="●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Que el tiempo libre de los estudiantes es de 3 a 4 horas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"/>
              <a:buChar char="●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Que en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promedio los estudiantes tienen la misma frecuencia de salidas con amigos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"/>
              <a:buChar char="●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Que los alumnos no consumen tanto alcohol entre semana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"/>
              <a:buChar char="●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Que suelen 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consumir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alcohol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los fines de semana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"/>
              <a:buChar char="●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Que en promedio la salud de los 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alumnos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está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por encima de 3 =normal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"/>
              <a:buChar char="●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Que las ausencias no son tan frecuentes pero que tenemos ciertos valores irregulares en cuanto a ella (probablemente un alumno que 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abandonó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por x  motivo)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"/>
              <a:buChar char="●"/>
            </a:pP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En cuanto a g1 g2 y g3 podemos observar que la mediana 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está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por encima del valor medio del 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máximo</a:t>
            </a:r>
            <a:r>
              <a:rPr lang="en" sz="1000">
                <a:latin typeface="Courier"/>
                <a:ea typeface="Courier"/>
                <a:cs typeface="Courier"/>
                <a:sym typeface="Courier"/>
              </a:rPr>
              <a:t> de los datos</a:t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Analisis Bivariado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8" name="Google Shape;328;p2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