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  <p:embeddedFont>
      <p:font typeface="Pacifico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8BDB6BD-39A9-4C3B-821B-9E73ED5EC222}">
  <a:tblStyle styleId="{28BDB6BD-39A9-4C3B-821B-9E73ED5EC22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22" Type="http://schemas.openxmlformats.org/officeDocument/2006/relationships/font" Target="fonts/MavenPro-bold.fntdata"/><Relationship Id="rId10" Type="http://schemas.openxmlformats.org/officeDocument/2006/relationships/slide" Target="slides/slide4.xml"/><Relationship Id="rId21" Type="http://schemas.openxmlformats.org/officeDocument/2006/relationships/font" Target="fonts/MavenPro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Pacific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c9d9c16a1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c9d9c16a1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c9ebe39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c9ebe39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c9d9c16a1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c9d9c16a1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c9d9c16a1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c9d9c16a1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c9d9c16a1_0_1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c9d9c16a1_0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c9d9c16a1_0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c9d9c16a1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c9d9c16a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c9d9c16a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c9d9c16a1_0_1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c9d9c16a1_0_1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c9d9c16a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c9d9c16a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64550" y="1395825"/>
            <a:ext cx="6549600" cy="19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Uncovering Modern Policing Talent</a:t>
            </a:r>
            <a:endParaRPr b="0" sz="4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(RCMP)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64550" y="3764375"/>
            <a:ext cx="53391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Team: 2097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Jingrui Mu, Yi Luo, Yi Li, Bing Wang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/>
          <p:nvPr>
            <p:ph type="title"/>
          </p:nvPr>
        </p:nvSpPr>
        <p:spPr>
          <a:xfrm>
            <a:off x="263850" y="603425"/>
            <a:ext cx="8616300" cy="3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Pacifico"/>
                <a:ea typeface="Pacifico"/>
                <a:cs typeface="Pacifico"/>
                <a:sym typeface="Pacifico"/>
              </a:rPr>
              <a:t>Thank you!</a:t>
            </a:r>
            <a:endParaRPr i="1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450" y="297426"/>
            <a:ext cx="7687249" cy="45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7499" y="764150"/>
            <a:ext cx="2769000" cy="31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300" y="124200"/>
            <a:ext cx="5402026" cy="469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p16"/>
          <p:cNvCxnSpPr/>
          <p:nvPr/>
        </p:nvCxnSpPr>
        <p:spPr>
          <a:xfrm>
            <a:off x="6070325" y="2623475"/>
            <a:ext cx="94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16"/>
          <p:cNvSpPr txBox="1"/>
          <p:nvPr/>
        </p:nvSpPr>
        <p:spPr>
          <a:xfrm>
            <a:off x="7128600" y="2284550"/>
            <a:ext cx="20154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Data mining!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98" name="Google Shape;298;p16"/>
          <p:cNvSpPr txBox="1"/>
          <p:nvPr/>
        </p:nvSpPr>
        <p:spPr>
          <a:xfrm>
            <a:off x="5735900" y="4857225"/>
            <a:ext cx="3484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@https://www.linkedin.com/company/rcmp-grc/people/</a:t>
            </a:r>
            <a:endParaRPr b="1" sz="1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" name="Google Shape;303;p17"/>
          <p:cNvGraphicFramePr/>
          <p:nvPr/>
        </p:nvGraphicFramePr>
        <p:xfrm>
          <a:off x="122125" y="80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{28BDB6BD-39A9-4C3B-821B-9E73ED5EC222}</a:tableStyleId>
              </a:tblPr>
              <a:tblGrid>
                <a:gridCol w="449225"/>
                <a:gridCol w="440000"/>
                <a:gridCol w="676275"/>
                <a:gridCol w="657225"/>
                <a:gridCol w="657225"/>
                <a:gridCol w="657225"/>
                <a:gridCol w="704850"/>
                <a:gridCol w="647700"/>
                <a:gridCol w="751975"/>
                <a:gridCol w="799150"/>
                <a:gridCol w="544375"/>
                <a:gridCol w="704850"/>
                <a:gridCol w="628650"/>
                <a:gridCol w="581025"/>
              </a:tblGrid>
              <a:tr h="53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No.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Sex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Proficiency </a:t>
                      </a:r>
                      <a:endParaRPr b="1"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of Language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Education</a:t>
                      </a:r>
                      <a:endParaRPr b="1"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degree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Programs of </a:t>
                      </a:r>
                      <a:endParaRPr b="1"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Education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Number of </a:t>
                      </a:r>
                      <a:endParaRPr b="1"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Education Degrees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Licenses &amp; Certifications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Numbers of </a:t>
                      </a:r>
                      <a:endParaRPr b="1"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Work Experience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Endorsements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Extracurricu</a:t>
                      </a:r>
                      <a:r>
                        <a:rPr b="1" lang="en" sz="750"/>
                        <a:t>l</a:t>
                      </a:r>
                      <a:r>
                        <a:rPr b="1" lang="en" sz="750"/>
                        <a:t>ar </a:t>
                      </a:r>
                      <a:endParaRPr b="1"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Activities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Skills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Competences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Honors &amp; </a:t>
                      </a:r>
                      <a:endParaRPr b="1"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Awards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Y/N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1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6,7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1,2,3,4,5,9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1,2,3,4,6,7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2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3,4,9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2,3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3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1,6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1,4,5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1,3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4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6,7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9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3,6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5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6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3,4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1,3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6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3,5,6,9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1,2,3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7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6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1,2,3,9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1,2,3,4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8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6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2,5,6,8,9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1,4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9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1,2,4,5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1,3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10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5,6,9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1,2,3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11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6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3,4,8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1,3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12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3,6,7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1,3,7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13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6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1,5,6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14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3,4,5,9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1,3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4" name="Google Shape;304;p17"/>
          <p:cNvSpPr txBox="1"/>
          <p:nvPr/>
        </p:nvSpPr>
        <p:spPr>
          <a:xfrm>
            <a:off x="122125" y="230000"/>
            <a:ext cx="8217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information we can get from the hired people</a:t>
            </a:r>
            <a:endParaRPr b="1"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4257900" y="4153625"/>
            <a:ext cx="628200" cy="14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/>
        </p:nvSpPr>
        <p:spPr>
          <a:xfrm>
            <a:off x="206875" y="540000"/>
            <a:ext cx="3000000" cy="46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Sex</a:t>
            </a:r>
            <a:endParaRPr b="1" sz="1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1.Male</a:t>
            </a:r>
            <a:endParaRPr b="1" sz="10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2.Female</a:t>
            </a:r>
            <a:endParaRPr b="1" sz="1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Proficiency of Language (Numerical)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Education degree</a:t>
            </a:r>
            <a:endParaRPr b="1" sz="1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1.Cege</a:t>
            </a:r>
            <a:endParaRPr b="1" sz="1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2.Bachelor</a:t>
            </a:r>
            <a:endParaRPr b="1" sz="1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3.Master</a:t>
            </a:r>
            <a:endParaRPr b="1" sz="1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4.Post-doc</a:t>
            </a:r>
            <a:endParaRPr b="1" sz="1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Programs of Education</a:t>
            </a:r>
            <a:endParaRPr b="1" sz="1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1.Faculty of Science</a:t>
            </a:r>
            <a:endParaRPr b="1" sz="1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2.Faculty of Arts</a:t>
            </a:r>
            <a:endParaRPr b="1" sz="1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3.Faculty of Engineering</a:t>
            </a:r>
            <a:endParaRPr b="1" sz="1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4.Faculty of Medical Science</a:t>
            </a:r>
            <a:endParaRPr b="1" sz="1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5.Faculty of Fine Arts</a:t>
            </a:r>
            <a:endParaRPr b="1" sz="1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6.Faculty of Law</a:t>
            </a:r>
            <a:endParaRPr b="1" sz="1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7.Faculty of Business</a:t>
            </a:r>
            <a:endParaRPr b="1" sz="1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Number of Education Degrees (Numerical)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Licenses &amp; Certifications (Numerical)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11" name="Google Shape;311;p18"/>
          <p:cNvSpPr txBox="1"/>
          <p:nvPr/>
        </p:nvSpPr>
        <p:spPr>
          <a:xfrm>
            <a:off x="2874525" y="540000"/>
            <a:ext cx="30000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Numbers of Past Work Experience (Numerical)</a:t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Endorsements (Numerical)</a:t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Extracurricular Activities (Numerical)</a:t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Numbers of Skills</a:t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Skills</a:t>
            </a:r>
            <a:endParaRPr b="1" sz="1000">
              <a:solidFill>
                <a:srgbClr val="FFFFFF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1.Communication</a:t>
            </a:r>
            <a:endParaRPr b="1" sz="1000">
              <a:solidFill>
                <a:srgbClr val="FFFFFF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2.Tools &amp; technology</a:t>
            </a:r>
            <a:endParaRPr b="1" sz="1000">
              <a:solidFill>
                <a:srgbClr val="FFFFFF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3.Investigation &amp; Analytics</a:t>
            </a:r>
            <a:endParaRPr b="1" sz="1000">
              <a:solidFill>
                <a:srgbClr val="FFFFFF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4.Interrogation</a:t>
            </a:r>
            <a:endParaRPr b="1" sz="1000">
              <a:solidFill>
                <a:srgbClr val="FFFFFF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5.Leadership</a:t>
            </a:r>
            <a:endParaRPr b="1" sz="1000">
              <a:solidFill>
                <a:srgbClr val="FFFFFF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6.Strategic planning</a:t>
            </a:r>
            <a:endParaRPr b="1" sz="1000">
              <a:solidFill>
                <a:srgbClr val="FFFFFF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7.Research</a:t>
            </a:r>
            <a:endParaRPr b="1" sz="1000">
              <a:solidFill>
                <a:srgbClr val="FFFFFF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8.Public relations </a:t>
            </a:r>
            <a:endParaRPr b="1" sz="1000">
              <a:solidFill>
                <a:srgbClr val="FFFFFF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9.Security operation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 txBox="1"/>
          <p:nvPr/>
        </p:nvSpPr>
        <p:spPr>
          <a:xfrm>
            <a:off x="5874525" y="540000"/>
            <a:ext cx="3269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Competences</a:t>
            </a:r>
            <a:endParaRPr b="1" sz="1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1.Knowledge of public policy, professions</a:t>
            </a:r>
            <a:endParaRPr b="1" sz="1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2.Problem solving and critical analysis</a:t>
            </a:r>
            <a:endParaRPr b="1" sz="1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3.Information management</a:t>
            </a:r>
            <a:endParaRPr b="1" sz="1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4.Observation</a:t>
            </a:r>
            <a:endParaRPr b="1" sz="1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5.Temperament and physical abilities</a:t>
            </a:r>
            <a:endParaRPr b="1" sz="1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6.Interdiscipline </a:t>
            </a:r>
            <a:endParaRPr b="1" sz="1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7.Financial affairs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Honors &amp; Awards (Numerical)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Department (ie:..)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13" name="Google Shape;313;p18"/>
          <p:cNvSpPr txBox="1"/>
          <p:nvPr/>
        </p:nvSpPr>
        <p:spPr>
          <a:xfrm>
            <a:off x="151550" y="104550"/>
            <a:ext cx="39987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2CC"/>
                </a:highlight>
                <a:latin typeface="Nunito"/>
                <a:ea typeface="Nunito"/>
                <a:cs typeface="Nunito"/>
                <a:sym typeface="Nunito"/>
              </a:rPr>
              <a:t>Description of variation</a:t>
            </a:r>
            <a:endParaRPr sz="2000">
              <a:highlight>
                <a:srgbClr val="FFF2CC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25" y="180613"/>
            <a:ext cx="8100150" cy="478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75" y="152400"/>
            <a:ext cx="752425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/>
        </p:nvSpPr>
        <p:spPr>
          <a:xfrm>
            <a:off x="197350" y="277025"/>
            <a:ext cx="8217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Result:</a:t>
            </a:r>
            <a:endParaRPr b="1"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9" name="Google Shape;3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50" y="827500"/>
            <a:ext cx="8444150" cy="348847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0" name="Google Shape;330;p21"/>
          <p:cNvSpPr/>
          <p:nvPr/>
        </p:nvSpPr>
        <p:spPr>
          <a:xfrm>
            <a:off x="3978750" y="1134000"/>
            <a:ext cx="1195800" cy="546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5555825" y="1134000"/>
            <a:ext cx="1195800" cy="546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7235850" y="1659300"/>
            <a:ext cx="1195800" cy="546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3" name="Google Shape;333;p21"/>
          <p:cNvCxnSpPr>
            <a:stCxn id="330" idx="0"/>
          </p:cNvCxnSpPr>
          <p:nvPr/>
        </p:nvCxnSpPr>
        <p:spPr>
          <a:xfrm flipH="1" rot="10800000">
            <a:off x="4576650" y="577200"/>
            <a:ext cx="298800" cy="55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21"/>
          <p:cNvCxnSpPr>
            <a:stCxn id="331" idx="7"/>
          </p:cNvCxnSpPr>
          <p:nvPr/>
        </p:nvCxnSpPr>
        <p:spPr>
          <a:xfrm flipH="1" rot="10800000">
            <a:off x="6576504" y="639160"/>
            <a:ext cx="267600" cy="57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21"/>
          <p:cNvCxnSpPr>
            <a:stCxn id="332" idx="5"/>
          </p:cNvCxnSpPr>
          <p:nvPr/>
        </p:nvCxnSpPr>
        <p:spPr>
          <a:xfrm>
            <a:off x="8256529" y="2125340"/>
            <a:ext cx="195600" cy="237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21"/>
          <p:cNvSpPr txBox="1"/>
          <p:nvPr/>
        </p:nvSpPr>
        <p:spPr>
          <a:xfrm>
            <a:off x="4267350" y="154625"/>
            <a:ext cx="14328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highlight>
                  <a:srgbClr val="FFF2CC"/>
                </a:highlight>
                <a:latin typeface="Nunito"/>
                <a:ea typeface="Nunito"/>
                <a:cs typeface="Nunito"/>
                <a:sym typeface="Nunito"/>
              </a:rPr>
              <a:t>Language</a:t>
            </a:r>
            <a:endParaRPr b="1" sz="1800">
              <a:solidFill>
                <a:srgbClr val="FF0000"/>
              </a:solidFill>
              <a:highlight>
                <a:srgbClr val="FFF2CC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7" name="Google Shape;337;p21"/>
          <p:cNvSpPr txBox="1"/>
          <p:nvPr/>
        </p:nvSpPr>
        <p:spPr>
          <a:xfrm>
            <a:off x="5772250" y="209225"/>
            <a:ext cx="21750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highlight>
                  <a:srgbClr val="FFF2CC"/>
                </a:highlight>
                <a:latin typeface="Nunito"/>
                <a:ea typeface="Nunito"/>
                <a:cs typeface="Nunito"/>
                <a:sym typeface="Nunito"/>
              </a:rPr>
              <a:t>Faculty of science</a:t>
            </a:r>
            <a:endParaRPr b="1" sz="1800">
              <a:solidFill>
                <a:srgbClr val="FF0000"/>
              </a:solidFill>
              <a:highlight>
                <a:srgbClr val="FFF2CC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21"/>
          <p:cNvSpPr txBox="1"/>
          <p:nvPr/>
        </p:nvSpPr>
        <p:spPr>
          <a:xfrm>
            <a:off x="6576500" y="4504350"/>
            <a:ext cx="26400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highlight>
                  <a:srgbClr val="FFF2CC"/>
                </a:highlight>
                <a:latin typeface="Nunito"/>
                <a:ea typeface="Nunito"/>
                <a:cs typeface="Nunito"/>
                <a:sym typeface="Nunito"/>
              </a:rPr>
              <a:t>Faculty of engineering</a:t>
            </a:r>
            <a:endParaRPr b="1" sz="1800">
              <a:solidFill>
                <a:srgbClr val="FF0000"/>
              </a:solidFill>
              <a:highlight>
                <a:srgbClr val="FFF2CC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690650" y="3574550"/>
            <a:ext cx="1257600" cy="574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 txBox="1"/>
          <p:nvPr/>
        </p:nvSpPr>
        <p:spPr>
          <a:xfrm>
            <a:off x="2607825" y="4432275"/>
            <a:ext cx="30924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highlight>
                  <a:srgbClr val="FFF2CC"/>
                </a:highlight>
                <a:latin typeface="Nunito"/>
                <a:ea typeface="Nunito"/>
                <a:cs typeface="Nunito"/>
                <a:sym typeface="Nunito"/>
              </a:rPr>
              <a:t>Tools &amp; technology;</a:t>
            </a:r>
            <a:endParaRPr b="1" sz="1800">
              <a:solidFill>
                <a:srgbClr val="FF0000"/>
              </a:solidFill>
              <a:highlight>
                <a:srgbClr val="FFF2CC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highlight>
                  <a:srgbClr val="FFF2CC"/>
                </a:highlight>
                <a:latin typeface="Nunito"/>
                <a:ea typeface="Nunito"/>
                <a:cs typeface="Nunito"/>
                <a:sym typeface="Nunito"/>
              </a:rPr>
              <a:t>observation</a:t>
            </a:r>
            <a:endParaRPr b="1" sz="1800">
              <a:solidFill>
                <a:srgbClr val="FF0000"/>
              </a:solidFill>
              <a:highlight>
                <a:srgbClr val="FFF2CC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41" name="Google Shape;341;p21"/>
          <p:cNvCxnSpPr/>
          <p:nvPr/>
        </p:nvCxnSpPr>
        <p:spPr>
          <a:xfrm>
            <a:off x="1948250" y="3944475"/>
            <a:ext cx="937800" cy="48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