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68eea794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68eea794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68eea794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68eea794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68eea794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68eea794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68eea794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68eea794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13a7fcf64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13a7fcf6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68eea79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68eea79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68eea79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68eea79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8eea794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8eea794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68eea79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68eea79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68eea794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68eea794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68eea794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68eea79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68eea79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68eea79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68eea794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68eea794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0" Type="http://schemas.openxmlformats.org/officeDocument/2006/relationships/image" Target="../media/image1.png"/><Relationship Id="rId9" Type="http://schemas.openxmlformats.org/officeDocument/2006/relationships/hyperlink" Target="https://argo-cd.readthedocs.io/en/stable/operator-manual/metrics/" TargetMode="External"/><Relationship Id="rId5" Type="http://schemas.openxmlformats.org/officeDocument/2006/relationships/hyperlink" Target="https://foxutech.medium.com/how-to-monitor-argocd-using-prometheus-7f869bd7c83d" TargetMode="External"/><Relationship Id="rId6" Type="http://schemas.openxmlformats.org/officeDocument/2006/relationships/hyperlink" Target="https://blog.devops.dev/monitor-argocd-using-prometheus-5a2eb3efd74b" TargetMode="External"/><Relationship Id="rId7" Type="http://schemas.openxmlformats.org/officeDocument/2006/relationships/hyperlink" Target="https://argo-cd.readthedocs.io/en/stable/operator-manual/metrics/" TargetMode="External"/><Relationship Id="rId8" Type="http://schemas.openxmlformats.org/officeDocument/2006/relationships/hyperlink" Target="https://github.com/argoproj/argo-cd/blob/master/examples/dashboard.jso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Observability &amp;  Monitoring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r>
              <a:rPr b="1" lang="en"/>
              <a:t>REVIVE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r>
              <a:rPr lang="en"/>
              <a:t>strategie</a:t>
            </a:r>
            <a:r>
              <a:rPr lang="en"/>
              <a:t>: </a:t>
            </a:r>
            <a:r>
              <a:rPr b="1" lang="en"/>
              <a:t>HELM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27717"/>
            <a:ext cx="1113550" cy="6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3675450" y="59950"/>
            <a:ext cx="17931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Tips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1174500" y="1038150"/>
            <a:ext cx="7168500" cy="34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2. ArgoCD: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What is ArgoCD: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ArgoCD is a declarative, GitOps continuous delivery tool for Kubernetes.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ArgoCD is used for automating the deployment and continuous delivery of applications in Kubernetes clusters.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Components: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Key components include Application Controller, Redis, and the API server.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Deployment with Helm: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Deploy ArgoCD using Helm: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helm install argocd argocd/argo-cd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Metrics Exposure: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ArgoCD exposes metrics through a ServiceMonitor for Prometheus to scrape.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How it Works: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ArgoCD uses Git repositories as a source of truth, ensuring the desired state matches the observed state in the cluster.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3675450" y="59950"/>
            <a:ext cx="17931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Tips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174500" y="1038150"/>
            <a:ext cx="7168500" cy="34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3. Prometheus: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What is Prometheus: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Prometheus is an open-source monitoring and alerting toolkit designed for reliability and scalability.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Prometheus is used for collecting, querying, and alerting on time-series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Components: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Key components include the Prometheus server, storage, and querying language.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Deploy with Helm from ArgoCD: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Deploy Prometheus using Helm from ArgoCD with appropriate configurations.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Metrics Consumption: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Prometheus consumes metrics using ServiceMonitors to define scraping targets.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How it Works: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Prometheus regularly scrapes metrics from configured endpoints and stores them for querying.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3675450" y="59950"/>
            <a:ext cx="17931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Tips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174500" y="1038150"/>
            <a:ext cx="7168500" cy="34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4. Grafana: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What is Grafana: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Grafana is an open-source analytics and monitoring platform.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Grafana is used for visualizing and analyzing metrics.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Components: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Components include the Grafana server and a variety of data sources.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Deploy with Helm from ArgoCD: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Deploy Grafana using Helm from ArgoCD with appropriate configurations.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Connect with Prometheus: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Establish a datasource connection from Grafana to Prometheus.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Add ArgoCD Dashboard: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Include the ArgoCD dashboard in Grafana for monitoring.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Create Grafana Dashboard: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Learn how to create custom Grafana dashboards for specific metrics.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3229200" y="200425"/>
            <a:ext cx="26856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Additional Resources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1174500" y="1038150"/>
            <a:ext cx="7168500" cy="34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https://foxutech.medium.com/how-to-monitor-argocd-using-prometheus-7f869bd7c83d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https://blog.devops.dev/monitor-argocd-using-prometheus-5a2eb3efd74b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https://argo-cd.readthedocs.io/en/stable/operator-manual/metrics/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https://github.com/argoproj/argo-cd/blob/master/examples/dashboard.json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9"/>
              </a:rPr>
              <a:t>https://argo-cd.readthedocs.io/en/stable/operator-manual/metrics/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ctrTitle"/>
          </p:nvPr>
        </p:nvSpPr>
        <p:spPr>
          <a:xfrm>
            <a:off x="1654378" y="279025"/>
            <a:ext cx="52656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625" y="1447975"/>
            <a:ext cx="6266016" cy="365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134985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/>
              <a:t>                                          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/>
              <a:t>Monitoring ArgoCD with Prometheus, Grafana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3274850" y="59950"/>
            <a:ext cx="21936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Project Goal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7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509908" y="1660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1370"/>
              <a:t>                                          </a:t>
            </a:r>
            <a:endParaRPr sz="137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1370"/>
              <a:t>ArgoCD, a declarative GitOps continuous delivery tool for Kubernetes, requires robust monitoring to ensure optimal performance and detect issues promptly. In this project, we will implement a comprehensive monitoring solution using Prometheus for data collection, Grafana for visualization.</a:t>
            </a:r>
            <a:endParaRPr sz="137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80"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3675450" y="59950"/>
            <a:ext cx="17931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Introduction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15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458400" y="117900"/>
            <a:ext cx="29592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Project Objectives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84950" y="1002275"/>
            <a:ext cx="3293700" cy="15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Install and Configure ArgoCD: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Set up a Kubernetes cluster if not already available.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Install and configure ArgoCD on the Kubernetes cluster.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370000" y="889775"/>
            <a:ext cx="3521700" cy="179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Integrate Prometheus with ArgoCD: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Deploy Prometheus on the Kubernetes cluster.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Configure Prometheus to scrape metrics from ArgoCD components.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Ensure that ArgoCD metrics are visible in the Prometheus metrics endpoint.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274450" y="3103538"/>
            <a:ext cx="4379100" cy="18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en" sz="900">
                <a:solidFill>
                  <a:schemeClr val="dk1"/>
                </a:solidFill>
              </a:rPr>
              <a:t>Create Grafana Dashboards:</a:t>
            </a:r>
            <a:endParaRPr b="1" sz="9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romanLcPeriod"/>
            </a:pPr>
            <a:r>
              <a:rPr lang="en" sz="900">
                <a:solidFill>
                  <a:schemeClr val="dk1"/>
                </a:solidFill>
              </a:rPr>
              <a:t>Install and configure Grafana.</a:t>
            </a:r>
            <a:endParaRPr sz="9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romanLcPeriod"/>
            </a:pPr>
            <a:r>
              <a:rPr lang="en" sz="900">
                <a:solidFill>
                  <a:schemeClr val="dk1"/>
                </a:solidFill>
              </a:rPr>
              <a:t>Develop dashboards to visualize essential metrics, including application synchronization status, repository synchronization, and resource utilization.</a:t>
            </a:r>
            <a:endParaRPr sz="9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romanLcPeriod"/>
            </a:pPr>
            <a:r>
              <a:rPr lang="en" sz="900">
                <a:solidFill>
                  <a:schemeClr val="dk1"/>
                </a:solidFill>
              </a:rPr>
              <a:t>Include a dedicated ArgoCD dashboard in Grafana for a comprehensive overview of ArgoCD metrics.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64250" y="220887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456325" y="220887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325825" y="453667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3458400" y="117900"/>
            <a:ext cx="29592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Project Objectives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4950" y="842388"/>
            <a:ext cx="3642900" cy="17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en" sz="900">
                <a:solidFill>
                  <a:schemeClr val="dk1"/>
                </a:solidFill>
              </a:rPr>
              <a:t>Documentation and Reporting on confluence:</a:t>
            </a:r>
            <a:endParaRPr b="1" sz="9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romanLcPeriod"/>
            </a:pPr>
            <a:r>
              <a:rPr lang="en" sz="900">
                <a:solidFill>
                  <a:schemeClr val="dk1"/>
                </a:solidFill>
              </a:rPr>
              <a:t>Document the installation process, including all configurations and installations.</a:t>
            </a:r>
            <a:endParaRPr sz="9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romanLcPeriod"/>
            </a:pPr>
            <a:r>
              <a:rPr lang="en" sz="900">
                <a:solidFill>
                  <a:schemeClr val="dk1"/>
                </a:solidFill>
              </a:rPr>
              <a:t>Provide a detailed guide on interpreting Grafana dashboards.</a:t>
            </a:r>
            <a:endParaRPr sz="9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romanLcPeriod"/>
            </a:pPr>
            <a:r>
              <a:rPr lang="en" sz="900">
                <a:solidFill>
                  <a:schemeClr val="dk1"/>
                </a:solidFill>
              </a:rPr>
              <a:t>Include recommendations for scaling and optimizing the monitoring system.</a:t>
            </a:r>
            <a:endParaRPr sz="9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t/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477625" y="989438"/>
            <a:ext cx="4319700" cy="20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Testing and Validation:</a:t>
            </a: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Perform testing scenarios to ensure metrics are accurately collected.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Validate the accuracy of metrics displayed on Grafana dashboards.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</a:pPr>
            <a:r>
              <a:rPr lang="en" sz="1100">
                <a:solidFill>
                  <a:schemeClr val="dk1"/>
                </a:solidFill>
              </a:rPr>
              <a:t>Simulate failure scenarios to verify the responsiveness of the monitoring system.</a:t>
            </a:r>
            <a:endParaRPr sz="11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2631638"/>
            <a:ext cx="4379100" cy="18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Scalability and Performance Tuning: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Explore strategies for scaling the monitoring infrastructure as the number of ArgoCD instances and applications increases.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Optimize Prometheus configurations for better performance.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764900" y="3087275"/>
            <a:ext cx="4379100" cy="18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Security Considerations: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Implement security best practices for ArgoCD, Prometheus, and Grafana.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Ensure that sensitive information is securely handled in the monitoring setup.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264250" y="220887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456325" y="220887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948125" y="4527250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55175" y="412142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125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3458400" y="117900"/>
            <a:ext cx="29592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Deliverables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84950" y="842388"/>
            <a:ext cx="3642900" cy="172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en" sz="700">
                <a:solidFill>
                  <a:schemeClr val="dk1"/>
                </a:solidFill>
              </a:rPr>
              <a:t>Documentation:</a:t>
            </a:r>
            <a:endParaRPr b="1" sz="7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Detailed installation and configuration guide.</a:t>
            </a:r>
            <a:endParaRPr sz="7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Documentation on interpreting Grafana dashboards.</a:t>
            </a:r>
            <a:endParaRPr sz="7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Recommendations for scaling and optimizing the monitoring system.</a:t>
            </a:r>
            <a:endParaRPr sz="700">
              <a:solidFill>
                <a:schemeClr val="dk1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-260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</a:pPr>
            <a:r>
              <a:t/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477625" y="989438"/>
            <a:ext cx="4319700" cy="20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Configuration Files:</a:t>
            </a:r>
            <a:endParaRPr b="1" sz="9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900">
                <a:solidFill>
                  <a:schemeClr val="dk1"/>
                </a:solidFill>
              </a:rPr>
              <a:t>Provide any configuration files for ArgoCD, Prometheus, and Grafana used in the project.</a:t>
            </a:r>
            <a:endParaRPr sz="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0" y="2631638"/>
            <a:ext cx="4379100" cy="18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Monitoring System: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A fully functional monitoring system with Prometheus and Grafana integrated with ArgoCD.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ArgoCD metrics visible in the Prometheus metrics endpoint.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Grafana dashboards, including a dedicated ArgoCD dashboard.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764900" y="3087275"/>
            <a:ext cx="4379100" cy="183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Test Reports: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Reports on testing scenarios and validation results.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264250" y="220887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572000" y="2631650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948125" y="4527250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55175" y="4121425"/>
            <a:ext cx="462600" cy="292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141900" y="1416575"/>
            <a:ext cx="9002100" cy="31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1370"/>
              <a:t>                                          </a:t>
            </a:r>
            <a:endParaRPr sz="137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b="1" lang="en" sz="1100"/>
              <a:t>GitHub Repository Creation:</a:t>
            </a:r>
            <a:endParaRPr sz="137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370"/>
              <a:t>Create a new GitHub repository in the DEL-ORG organization to host the entire codebase for this monitoring project.</a:t>
            </a:r>
            <a:endParaRPr sz="137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370"/>
              <a:t>Include clear documentation, README files, and any necessary scripts in the repository.</a:t>
            </a:r>
            <a:endParaRPr sz="137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7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990"/>
              <a:buNone/>
            </a:pPr>
            <a:r>
              <a:rPr lang="en" sz="1370"/>
              <a:t>Make sure to do this on your own namespace with NodePort to expose service. Follow best practices and security guidelines for deploying and configuring the monitoring components.</a:t>
            </a:r>
            <a:endParaRPr sz="137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80"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3675450" y="59950"/>
            <a:ext cx="17931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Note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3477250" y="59950"/>
            <a:ext cx="28554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Deployment Workflow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0" y="972075"/>
            <a:ext cx="2331000" cy="27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ArgoCD Deployment:</a:t>
            </a:r>
            <a:endParaRPr b="1" sz="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Use Helm to deploy ArgoCD as the initial step. This sets the foundation for GitOps-based continuous delivery.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708675" y="792600"/>
            <a:ext cx="2614200" cy="27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Prometheus Deployment:</a:t>
            </a:r>
            <a:endParaRPr b="1" sz="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Leverage ArgoCD to deploy Prometheus with Helm, ensuring adherence to the company standard IaC.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700550" y="897700"/>
            <a:ext cx="2855400" cy="272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Grafana Deployment:</a:t>
            </a:r>
            <a:endParaRPr b="1" sz="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Use ArgoCD to deploy Grafana using Helm, maintaining consistency with the company's IaC practices.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094775" y="3851500"/>
            <a:ext cx="71160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These notes emphasize the use of Helm charts for deploying ArgoCD, Prometheus, and Grafana to adhere to the company's Infrastructure as Code standards. The deployment workflow ensures a structured and standardized approach to monitoring setup.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742" y="3069392"/>
            <a:ext cx="1006908" cy="5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8561" y="2905325"/>
            <a:ext cx="822093" cy="6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1800" y="2785585"/>
            <a:ext cx="822100" cy="84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58520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3675450" y="59950"/>
            <a:ext cx="1793100" cy="55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Tips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174500" y="1038150"/>
            <a:ext cx="6285600" cy="298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1. Observability and Monitoring: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Observability: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Meaning:</a:t>
            </a:r>
            <a:r>
              <a:rPr lang="en" sz="1100">
                <a:solidFill>
                  <a:schemeClr val="dk1"/>
                </a:solidFill>
              </a:rPr>
              <a:t> Observability refers to the ability to gain insights into the internal state of a system by analyzing its outputs or external behaviors.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It allows understanding the system's health, performance, and behavior to troubleshoot issues effectively.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Monitoring: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Meaning:</a:t>
            </a:r>
            <a:r>
              <a:rPr lang="en" sz="1100">
                <a:solidFill>
                  <a:schemeClr val="dk1"/>
                </a:solidFill>
              </a:rPr>
              <a:t> Monitoring involves the systematic collection of data to observe and track the performance and health of a system.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It helps in identifying anomalies, optimizing performance, and ensuring the reliability of the system.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400" y="224097"/>
            <a:ext cx="622800" cy="3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