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sldIdLst>
    <p:sldId id="256" r:id="rId2"/>
    <p:sldId id="258" r:id="rId3"/>
    <p:sldId id="257" r:id="rId4"/>
    <p:sldId id="267" r:id="rId5"/>
    <p:sldId id="259" r:id="rId6"/>
    <p:sldId id="260" r:id="rId7"/>
    <p:sldId id="261" r:id="rId8"/>
    <p:sldId id="262" r:id="rId9"/>
    <p:sldId id="263" r:id="rId10"/>
    <p:sldId id="265"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66"/>
  </p:normalViewPr>
  <p:slideViewPr>
    <p:cSldViewPr snapToGrid="0">
      <p:cViewPr>
        <p:scale>
          <a:sx n="93" d="100"/>
          <a:sy n="93" d="100"/>
        </p:scale>
        <p:origin x="304"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DED6F-B432-4DA3-BB6E-5C1AAC1C52DB}"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12D4EBA-C635-4ADA-9D03-5704C6EFF031}">
      <dgm:prSet/>
      <dgm:spPr/>
      <dgm:t>
        <a:bodyPr/>
        <a:lstStyle/>
        <a:p>
          <a:pPr>
            <a:lnSpc>
              <a:spcPct val="100000"/>
            </a:lnSpc>
            <a:defRPr cap="all"/>
          </a:pPr>
          <a:r>
            <a:rPr lang="en-US" dirty="0"/>
            <a:t>Problem Set</a:t>
          </a:r>
        </a:p>
      </dgm:t>
    </dgm:pt>
    <dgm:pt modelId="{24BB97F1-C9C9-4B73-805E-A20C694CC146}" type="parTrans" cxnId="{BA1A306E-B6A9-4015-A8AA-BE13A83D5D2D}">
      <dgm:prSet/>
      <dgm:spPr/>
      <dgm:t>
        <a:bodyPr/>
        <a:lstStyle/>
        <a:p>
          <a:endParaRPr lang="en-US"/>
        </a:p>
      </dgm:t>
    </dgm:pt>
    <dgm:pt modelId="{8545509B-5CD5-4BE7-8B50-F6874872933E}" type="sibTrans" cxnId="{BA1A306E-B6A9-4015-A8AA-BE13A83D5D2D}">
      <dgm:prSet/>
      <dgm:spPr/>
      <dgm:t>
        <a:bodyPr/>
        <a:lstStyle/>
        <a:p>
          <a:endParaRPr lang="en-US"/>
        </a:p>
      </dgm:t>
    </dgm:pt>
    <dgm:pt modelId="{EA60867B-C915-479F-BD37-D7D2D44ADC28}">
      <dgm:prSet/>
      <dgm:spPr/>
      <dgm:t>
        <a:bodyPr/>
        <a:lstStyle/>
        <a:p>
          <a:pPr>
            <a:lnSpc>
              <a:spcPct val="100000"/>
            </a:lnSpc>
            <a:defRPr cap="all"/>
          </a:pPr>
          <a:r>
            <a:rPr lang="en-US" dirty="0"/>
            <a:t>Objectives</a:t>
          </a:r>
        </a:p>
      </dgm:t>
    </dgm:pt>
    <dgm:pt modelId="{8DB29BC1-98C7-4F06-AC86-910D836FD9BB}" type="parTrans" cxnId="{C5E8CF8B-3A32-4EB3-BBB6-DFF9BD7EF971}">
      <dgm:prSet/>
      <dgm:spPr/>
      <dgm:t>
        <a:bodyPr/>
        <a:lstStyle/>
        <a:p>
          <a:endParaRPr lang="en-US"/>
        </a:p>
      </dgm:t>
    </dgm:pt>
    <dgm:pt modelId="{F9D21566-8DF4-4FAE-86EB-9177214D9AFE}" type="sibTrans" cxnId="{C5E8CF8B-3A32-4EB3-BBB6-DFF9BD7EF971}">
      <dgm:prSet/>
      <dgm:spPr/>
      <dgm:t>
        <a:bodyPr/>
        <a:lstStyle/>
        <a:p>
          <a:endParaRPr lang="en-US"/>
        </a:p>
      </dgm:t>
    </dgm:pt>
    <dgm:pt modelId="{D7743259-2400-4195-8BA5-FD2EA66C81DF}">
      <dgm:prSet/>
      <dgm:spPr/>
      <dgm:t>
        <a:bodyPr/>
        <a:lstStyle/>
        <a:p>
          <a:pPr>
            <a:lnSpc>
              <a:spcPct val="100000"/>
            </a:lnSpc>
            <a:defRPr cap="all"/>
          </a:pPr>
          <a:r>
            <a:rPr lang="en-US"/>
            <a:t>What we did</a:t>
          </a:r>
        </a:p>
      </dgm:t>
    </dgm:pt>
    <dgm:pt modelId="{48BE41F0-B461-4296-8D9A-E5B216D3A0EF}" type="parTrans" cxnId="{EB0CAA0A-07BA-4196-96BA-C46E21DED77E}">
      <dgm:prSet/>
      <dgm:spPr/>
      <dgm:t>
        <a:bodyPr/>
        <a:lstStyle/>
        <a:p>
          <a:endParaRPr lang="en-US"/>
        </a:p>
      </dgm:t>
    </dgm:pt>
    <dgm:pt modelId="{56B097DD-F9DD-441C-8A32-4B9720437EAF}" type="sibTrans" cxnId="{EB0CAA0A-07BA-4196-96BA-C46E21DED77E}">
      <dgm:prSet/>
      <dgm:spPr/>
      <dgm:t>
        <a:bodyPr/>
        <a:lstStyle/>
        <a:p>
          <a:endParaRPr lang="en-US"/>
        </a:p>
      </dgm:t>
    </dgm:pt>
    <dgm:pt modelId="{DE812843-8B1C-495C-B5A0-B5E143A20AE6}">
      <dgm:prSet/>
      <dgm:spPr/>
      <dgm:t>
        <a:bodyPr/>
        <a:lstStyle/>
        <a:p>
          <a:pPr>
            <a:lnSpc>
              <a:spcPct val="100000"/>
            </a:lnSpc>
            <a:defRPr cap="all"/>
          </a:pPr>
          <a:r>
            <a:rPr lang="en-US"/>
            <a:t>Demonstration</a:t>
          </a:r>
        </a:p>
      </dgm:t>
    </dgm:pt>
    <dgm:pt modelId="{02951C1D-26B5-4BFD-BBC3-9672F04B752F}" type="parTrans" cxnId="{0DCDFEAA-C5BF-4021-9479-CB7B677CD6EE}">
      <dgm:prSet/>
      <dgm:spPr/>
      <dgm:t>
        <a:bodyPr/>
        <a:lstStyle/>
        <a:p>
          <a:endParaRPr lang="en-US"/>
        </a:p>
      </dgm:t>
    </dgm:pt>
    <dgm:pt modelId="{76070299-4836-4E7E-988A-2EDCB2593FFF}" type="sibTrans" cxnId="{0DCDFEAA-C5BF-4021-9479-CB7B677CD6EE}">
      <dgm:prSet/>
      <dgm:spPr/>
      <dgm:t>
        <a:bodyPr/>
        <a:lstStyle/>
        <a:p>
          <a:endParaRPr lang="en-US"/>
        </a:p>
      </dgm:t>
    </dgm:pt>
    <dgm:pt modelId="{9C8936C5-4740-4820-85C0-089A9DA944BB}">
      <dgm:prSet/>
      <dgm:spPr/>
      <dgm:t>
        <a:bodyPr/>
        <a:lstStyle/>
        <a:p>
          <a:pPr>
            <a:lnSpc>
              <a:spcPct val="100000"/>
            </a:lnSpc>
            <a:defRPr cap="all"/>
          </a:pPr>
          <a:r>
            <a:rPr lang="en-US" dirty="0"/>
            <a:t>Summary</a:t>
          </a:r>
          <a:br>
            <a:rPr lang="en-US" dirty="0"/>
          </a:br>
          <a:endParaRPr lang="en-US" dirty="0"/>
        </a:p>
      </dgm:t>
    </dgm:pt>
    <dgm:pt modelId="{A5A3A34D-F931-4575-B6B9-C285E8D66542}" type="parTrans" cxnId="{CD0F8594-6062-4232-8A2E-5F7D7BDA0697}">
      <dgm:prSet/>
      <dgm:spPr/>
      <dgm:t>
        <a:bodyPr/>
        <a:lstStyle/>
        <a:p>
          <a:endParaRPr lang="en-US"/>
        </a:p>
      </dgm:t>
    </dgm:pt>
    <dgm:pt modelId="{EC4239CB-C55F-41F7-AE1A-9EAEDA0952CD}" type="sibTrans" cxnId="{CD0F8594-6062-4232-8A2E-5F7D7BDA0697}">
      <dgm:prSet/>
      <dgm:spPr/>
      <dgm:t>
        <a:bodyPr/>
        <a:lstStyle/>
        <a:p>
          <a:endParaRPr lang="en-US"/>
        </a:p>
      </dgm:t>
    </dgm:pt>
    <dgm:pt modelId="{1B1FB859-E8C8-4A6A-B622-A1A08435FB49}" type="pres">
      <dgm:prSet presAssocID="{C1EDED6F-B432-4DA3-BB6E-5C1AAC1C52DB}" presName="root" presStyleCnt="0">
        <dgm:presLayoutVars>
          <dgm:dir/>
          <dgm:resizeHandles val="exact"/>
        </dgm:presLayoutVars>
      </dgm:prSet>
      <dgm:spPr/>
    </dgm:pt>
    <dgm:pt modelId="{B504532C-BE20-4C42-87FD-43908B02E338}" type="pres">
      <dgm:prSet presAssocID="{212D4EBA-C635-4ADA-9D03-5704C6EFF031}" presName="compNode" presStyleCnt="0"/>
      <dgm:spPr/>
    </dgm:pt>
    <dgm:pt modelId="{167D4EEC-F836-4FCB-8C2F-CACFEE341290}" type="pres">
      <dgm:prSet presAssocID="{212D4EBA-C635-4ADA-9D03-5704C6EFF031}" presName="iconBgRect" presStyleLbl="bgShp" presStyleIdx="0" presStyleCnt="5"/>
      <dgm:spPr/>
    </dgm:pt>
    <dgm:pt modelId="{C7F4C178-A83E-4780-87CB-AF118A099C4A}" type="pres">
      <dgm:prSet presAssocID="{212D4EBA-C635-4ADA-9D03-5704C6EFF0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439AB5D1-CD07-4166-B956-D075E87DB78E}" type="pres">
      <dgm:prSet presAssocID="{212D4EBA-C635-4ADA-9D03-5704C6EFF031}" presName="spaceRect" presStyleCnt="0"/>
      <dgm:spPr/>
    </dgm:pt>
    <dgm:pt modelId="{52746B40-7577-49B5-9640-AE5621B59D39}" type="pres">
      <dgm:prSet presAssocID="{212D4EBA-C635-4ADA-9D03-5704C6EFF031}" presName="textRect" presStyleLbl="revTx" presStyleIdx="0" presStyleCnt="5">
        <dgm:presLayoutVars>
          <dgm:chMax val="1"/>
          <dgm:chPref val="1"/>
        </dgm:presLayoutVars>
      </dgm:prSet>
      <dgm:spPr/>
    </dgm:pt>
    <dgm:pt modelId="{9790C5B7-1454-4FF9-BFE1-7DEB11146605}" type="pres">
      <dgm:prSet presAssocID="{8545509B-5CD5-4BE7-8B50-F6874872933E}" presName="sibTrans" presStyleCnt="0"/>
      <dgm:spPr/>
    </dgm:pt>
    <dgm:pt modelId="{B1613E32-363A-4B52-8530-8CD2AAA0706E}" type="pres">
      <dgm:prSet presAssocID="{EA60867B-C915-479F-BD37-D7D2D44ADC28}" presName="compNode" presStyleCnt="0"/>
      <dgm:spPr/>
    </dgm:pt>
    <dgm:pt modelId="{812F1996-778C-473D-A728-6482E749075D}" type="pres">
      <dgm:prSet presAssocID="{EA60867B-C915-479F-BD37-D7D2D44ADC28}" presName="iconBgRect" presStyleLbl="bgShp" presStyleIdx="1" presStyleCnt="5"/>
      <dgm:spPr/>
    </dgm:pt>
    <dgm:pt modelId="{24D8000D-1358-4B14-9A97-6BEE1F266F66}" type="pres">
      <dgm:prSet presAssocID="{EA60867B-C915-479F-BD37-D7D2D44ADC2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1E19BADF-6CC4-496E-B31A-17870CB97AF8}" type="pres">
      <dgm:prSet presAssocID="{EA60867B-C915-479F-BD37-D7D2D44ADC28}" presName="spaceRect" presStyleCnt="0"/>
      <dgm:spPr/>
    </dgm:pt>
    <dgm:pt modelId="{257D99D9-3353-492D-BD6E-78E1A54CFD7E}" type="pres">
      <dgm:prSet presAssocID="{EA60867B-C915-479F-BD37-D7D2D44ADC28}" presName="textRect" presStyleLbl="revTx" presStyleIdx="1" presStyleCnt="5">
        <dgm:presLayoutVars>
          <dgm:chMax val="1"/>
          <dgm:chPref val="1"/>
        </dgm:presLayoutVars>
      </dgm:prSet>
      <dgm:spPr/>
    </dgm:pt>
    <dgm:pt modelId="{C5CF0168-1F4D-4AA2-B127-B0E509DAA28A}" type="pres">
      <dgm:prSet presAssocID="{F9D21566-8DF4-4FAE-86EB-9177214D9AFE}" presName="sibTrans" presStyleCnt="0"/>
      <dgm:spPr/>
    </dgm:pt>
    <dgm:pt modelId="{5EA7B602-4308-4EB9-B29E-74EA403DBAE0}" type="pres">
      <dgm:prSet presAssocID="{D7743259-2400-4195-8BA5-FD2EA66C81DF}" presName="compNode" presStyleCnt="0"/>
      <dgm:spPr/>
    </dgm:pt>
    <dgm:pt modelId="{1F7162FD-A021-4269-BB7C-E8632BEBE194}" type="pres">
      <dgm:prSet presAssocID="{D7743259-2400-4195-8BA5-FD2EA66C81DF}" presName="iconBgRect" presStyleLbl="bgShp" presStyleIdx="2" presStyleCnt="5"/>
      <dgm:spPr/>
    </dgm:pt>
    <dgm:pt modelId="{4CAACF52-F5F1-4423-9CD2-DD7588D25F76}" type="pres">
      <dgm:prSet presAssocID="{D7743259-2400-4195-8BA5-FD2EA66C81D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328C109-0BAA-45EE-AB59-5336E425721B}" type="pres">
      <dgm:prSet presAssocID="{D7743259-2400-4195-8BA5-FD2EA66C81DF}" presName="spaceRect" presStyleCnt="0"/>
      <dgm:spPr/>
    </dgm:pt>
    <dgm:pt modelId="{E7071B29-83D9-43D6-82C8-40B88DEEADE7}" type="pres">
      <dgm:prSet presAssocID="{D7743259-2400-4195-8BA5-FD2EA66C81DF}" presName="textRect" presStyleLbl="revTx" presStyleIdx="2" presStyleCnt="5">
        <dgm:presLayoutVars>
          <dgm:chMax val="1"/>
          <dgm:chPref val="1"/>
        </dgm:presLayoutVars>
      </dgm:prSet>
      <dgm:spPr/>
    </dgm:pt>
    <dgm:pt modelId="{30FD703F-C4D6-432F-AFCE-7B57CC384042}" type="pres">
      <dgm:prSet presAssocID="{56B097DD-F9DD-441C-8A32-4B9720437EAF}" presName="sibTrans" presStyleCnt="0"/>
      <dgm:spPr/>
    </dgm:pt>
    <dgm:pt modelId="{FA56D287-F7BF-4E5E-969B-DED070A653E0}" type="pres">
      <dgm:prSet presAssocID="{DE812843-8B1C-495C-B5A0-B5E143A20AE6}" presName="compNode" presStyleCnt="0"/>
      <dgm:spPr/>
    </dgm:pt>
    <dgm:pt modelId="{333299A6-E0C4-49E3-B0E2-48D0589CDA5F}" type="pres">
      <dgm:prSet presAssocID="{DE812843-8B1C-495C-B5A0-B5E143A20AE6}" presName="iconBgRect" presStyleLbl="bgShp" presStyleIdx="3" presStyleCnt="5"/>
      <dgm:spPr/>
    </dgm:pt>
    <dgm:pt modelId="{06D3F7D0-80B7-422A-8FEA-D4BC6B74D6B5}" type="pres">
      <dgm:prSet presAssocID="{DE812843-8B1C-495C-B5A0-B5E143A20AE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75BB8B08-856C-4A82-B374-E9A8C19E435A}" type="pres">
      <dgm:prSet presAssocID="{DE812843-8B1C-495C-B5A0-B5E143A20AE6}" presName="spaceRect" presStyleCnt="0"/>
      <dgm:spPr/>
    </dgm:pt>
    <dgm:pt modelId="{F8478C98-2851-4BDA-9E66-78BFC7972606}" type="pres">
      <dgm:prSet presAssocID="{DE812843-8B1C-495C-B5A0-B5E143A20AE6}" presName="textRect" presStyleLbl="revTx" presStyleIdx="3" presStyleCnt="5">
        <dgm:presLayoutVars>
          <dgm:chMax val="1"/>
          <dgm:chPref val="1"/>
        </dgm:presLayoutVars>
      </dgm:prSet>
      <dgm:spPr/>
    </dgm:pt>
    <dgm:pt modelId="{B17238C2-B86E-499B-A94F-1370C85A59C6}" type="pres">
      <dgm:prSet presAssocID="{76070299-4836-4E7E-988A-2EDCB2593FFF}" presName="sibTrans" presStyleCnt="0"/>
      <dgm:spPr/>
    </dgm:pt>
    <dgm:pt modelId="{1C9B15CF-F36C-4CC9-937F-E198994AC920}" type="pres">
      <dgm:prSet presAssocID="{9C8936C5-4740-4820-85C0-089A9DA944BB}" presName="compNode" presStyleCnt="0"/>
      <dgm:spPr/>
    </dgm:pt>
    <dgm:pt modelId="{735D81AB-8B48-46FA-A620-AC7D683E078E}" type="pres">
      <dgm:prSet presAssocID="{9C8936C5-4740-4820-85C0-089A9DA944BB}" presName="iconBgRect" presStyleLbl="bgShp" presStyleIdx="4" presStyleCnt="5"/>
      <dgm:spPr/>
    </dgm:pt>
    <dgm:pt modelId="{8DF9975C-C85B-4ED5-A0C6-1F67ABC9EFC1}" type="pres">
      <dgm:prSet presAssocID="{9C8936C5-4740-4820-85C0-089A9DA944B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15BFED44-42A9-468D-9CCB-5E4AAD0EF483}" type="pres">
      <dgm:prSet presAssocID="{9C8936C5-4740-4820-85C0-089A9DA944BB}" presName="spaceRect" presStyleCnt="0"/>
      <dgm:spPr/>
    </dgm:pt>
    <dgm:pt modelId="{73B70AF1-065D-43D3-913D-7CCAF6BAEAFD}" type="pres">
      <dgm:prSet presAssocID="{9C8936C5-4740-4820-85C0-089A9DA944BB}" presName="textRect" presStyleLbl="revTx" presStyleIdx="4" presStyleCnt="5">
        <dgm:presLayoutVars>
          <dgm:chMax val="1"/>
          <dgm:chPref val="1"/>
        </dgm:presLayoutVars>
      </dgm:prSet>
      <dgm:spPr/>
    </dgm:pt>
  </dgm:ptLst>
  <dgm:cxnLst>
    <dgm:cxn modelId="{EB0CAA0A-07BA-4196-96BA-C46E21DED77E}" srcId="{C1EDED6F-B432-4DA3-BB6E-5C1AAC1C52DB}" destId="{D7743259-2400-4195-8BA5-FD2EA66C81DF}" srcOrd="2" destOrd="0" parTransId="{48BE41F0-B461-4296-8D9A-E5B216D3A0EF}" sibTransId="{56B097DD-F9DD-441C-8A32-4B9720437EAF}"/>
    <dgm:cxn modelId="{6DFBC33C-757F-4993-82F7-182C569D7F48}" type="presOf" srcId="{212D4EBA-C635-4ADA-9D03-5704C6EFF031}" destId="{52746B40-7577-49B5-9640-AE5621B59D39}" srcOrd="0" destOrd="0" presId="urn:microsoft.com/office/officeart/2018/5/layout/IconCircleLabelList"/>
    <dgm:cxn modelId="{C6751642-C550-4B29-A7A4-A8E5821FB9CF}" type="presOf" srcId="{9C8936C5-4740-4820-85C0-089A9DA944BB}" destId="{73B70AF1-065D-43D3-913D-7CCAF6BAEAFD}" srcOrd="0" destOrd="0" presId="urn:microsoft.com/office/officeart/2018/5/layout/IconCircleLabelList"/>
    <dgm:cxn modelId="{91347352-29A9-4F39-9B47-B1BE1D503549}" type="presOf" srcId="{EA60867B-C915-479F-BD37-D7D2D44ADC28}" destId="{257D99D9-3353-492D-BD6E-78E1A54CFD7E}" srcOrd="0" destOrd="0" presId="urn:microsoft.com/office/officeart/2018/5/layout/IconCircleLabelList"/>
    <dgm:cxn modelId="{9C4CB665-1A4F-4750-A31C-9956C799E9FA}" type="presOf" srcId="{DE812843-8B1C-495C-B5A0-B5E143A20AE6}" destId="{F8478C98-2851-4BDA-9E66-78BFC7972606}" srcOrd="0" destOrd="0" presId="urn:microsoft.com/office/officeart/2018/5/layout/IconCircleLabelList"/>
    <dgm:cxn modelId="{BA1A306E-B6A9-4015-A8AA-BE13A83D5D2D}" srcId="{C1EDED6F-B432-4DA3-BB6E-5C1AAC1C52DB}" destId="{212D4EBA-C635-4ADA-9D03-5704C6EFF031}" srcOrd="0" destOrd="0" parTransId="{24BB97F1-C9C9-4B73-805E-A20C694CC146}" sibTransId="{8545509B-5CD5-4BE7-8B50-F6874872933E}"/>
    <dgm:cxn modelId="{C5E8CF8B-3A32-4EB3-BBB6-DFF9BD7EF971}" srcId="{C1EDED6F-B432-4DA3-BB6E-5C1AAC1C52DB}" destId="{EA60867B-C915-479F-BD37-D7D2D44ADC28}" srcOrd="1" destOrd="0" parTransId="{8DB29BC1-98C7-4F06-AC86-910D836FD9BB}" sibTransId="{F9D21566-8DF4-4FAE-86EB-9177214D9AFE}"/>
    <dgm:cxn modelId="{CD0F8594-6062-4232-8A2E-5F7D7BDA0697}" srcId="{C1EDED6F-B432-4DA3-BB6E-5C1AAC1C52DB}" destId="{9C8936C5-4740-4820-85C0-089A9DA944BB}" srcOrd="4" destOrd="0" parTransId="{A5A3A34D-F931-4575-B6B9-C285E8D66542}" sibTransId="{EC4239CB-C55F-41F7-AE1A-9EAEDA0952CD}"/>
    <dgm:cxn modelId="{0DCDFEAA-C5BF-4021-9479-CB7B677CD6EE}" srcId="{C1EDED6F-B432-4DA3-BB6E-5C1AAC1C52DB}" destId="{DE812843-8B1C-495C-B5A0-B5E143A20AE6}" srcOrd="3" destOrd="0" parTransId="{02951C1D-26B5-4BFD-BBC3-9672F04B752F}" sibTransId="{76070299-4836-4E7E-988A-2EDCB2593FFF}"/>
    <dgm:cxn modelId="{3CD384C5-2E79-4947-939A-49E523263EB5}" type="presOf" srcId="{C1EDED6F-B432-4DA3-BB6E-5C1AAC1C52DB}" destId="{1B1FB859-E8C8-4A6A-B622-A1A08435FB49}" srcOrd="0" destOrd="0" presId="urn:microsoft.com/office/officeart/2018/5/layout/IconCircleLabelList"/>
    <dgm:cxn modelId="{017281EF-4E89-4581-9DF0-95092A2AB86B}" type="presOf" srcId="{D7743259-2400-4195-8BA5-FD2EA66C81DF}" destId="{E7071B29-83D9-43D6-82C8-40B88DEEADE7}" srcOrd="0" destOrd="0" presId="urn:microsoft.com/office/officeart/2018/5/layout/IconCircleLabelList"/>
    <dgm:cxn modelId="{902C111C-BC18-4D51-BA55-2DA7E416B6F9}" type="presParOf" srcId="{1B1FB859-E8C8-4A6A-B622-A1A08435FB49}" destId="{B504532C-BE20-4C42-87FD-43908B02E338}" srcOrd="0" destOrd="0" presId="urn:microsoft.com/office/officeart/2018/5/layout/IconCircleLabelList"/>
    <dgm:cxn modelId="{FB67A6F5-0135-449B-9784-DEBA2751C679}" type="presParOf" srcId="{B504532C-BE20-4C42-87FD-43908B02E338}" destId="{167D4EEC-F836-4FCB-8C2F-CACFEE341290}" srcOrd="0" destOrd="0" presId="urn:microsoft.com/office/officeart/2018/5/layout/IconCircleLabelList"/>
    <dgm:cxn modelId="{29118EF5-CC46-4425-9BA0-8A1BA7E02094}" type="presParOf" srcId="{B504532C-BE20-4C42-87FD-43908B02E338}" destId="{C7F4C178-A83E-4780-87CB-AF118A099C4A}" srcOrd="1" destOrd="0" presId="urn:microsoft.com/office/officeart/2018/5/layout/IconCircleLabelList"/>
    <dgm:cxn modelId="{1D8FC7B1-5FC5-44F2-9796-3982F88475C2}" type="presParOf" srcId="{B504532C-BE20-4C42-87FD-43908B02E338}" destId="{439AB5D1-CD07-4166-B956-D075E87DB78E}" srcOrd="2" destOrd="0" presId="urn:microsoft.com/office/officeart/2018/5/layout/IconCircleLabelList"/>
    <dgm:cxn modelId="{8A37CBB3-6717-4E40-B13F-6D3306459682}" type="presParOf" srcId="{B504532C-BE20-4C42-87FD-43908B02E338}" destId="{52746B40-7577-49B5-9640-AE5621B59D39}" srcOrd="3" destOrd="0" presId="urn:microsoft.com/office/officeart/2018/5/layout/IconCircleLabelList"/>
    <dgm:cxn modelId="{DEEAE9F1-96EA-4430-8130-C56CAB7690CB}" type="presParOf" srcId="{1B1FB859-E8C8-4A6A-B622-A1A08435FB49}" destId="{9790C5B7-1454-4FF9-BFE1-7DEB11146605}" srcOrd="1" destOrd="0" presId="urn:microsoft.com/office/officeart/2018/5/layout/IconCircleLabelList"/>
    <dgm:cxn modelId="{FC7A17F5-F895-492C-AEF7-8649452549E1}" type="presParOf" srcId="{1B1FB859-E8C8-4A6A-B622-A1A08435FB49}" destId="{B1613E32-363A-4B52-8530-8CD2AAA0706E}" srcOrd="2" destOrd="0" presId="urn:microsoft.com/office/officeart/2018/5/layout/IconCircleLabelList"/>
    <dgm:cxn modelId="{12DF6ECF-6B78-4D96-A330-D136A84F420B}" type="presParOf" srcId="{B1613E32-363A-4B52-8530-8CD2AAA0706E}" destId="{812F1996-778C-473D-A728-6482E749075D}" srcOrd="0" destOrd="0" presId="urn:microsoft.com/office/officeart/2018/5/layout/IconCircleLabelList"/>
    <dgm:cxn modelId="{F664763D-D3C3-4564-86ED-61EC2AB524DF}" type="presParOf" srcId="{B1613E32-363A-4B52-8530-8CD2AAA0706E}" destId="{24D8000D-1358-4B14-9A97-6BEE1F266F66}" srcOrd="1" destOrd="0" presId="urn:microsoft.com/office/officeart/2018/5/layout/IconCircleLabelList"/>
    <dgm:cxn modelId="{A0835C2E-33EA-4C98-AA96-7366E865C4F2}" type="presParOf" srcId="{B1613E32-363A-4B52-8530-8CD2AAA0706E}" destId="{1E19BADF-6CC4-496E-B31A-17870CB97AF8}" srcOrd="2" destOrd="0" presId="urn:microsoft.com/office/officeart/2018/5/layout/IconCircleLabelList"/>
    <dgm:cxn modelId="{DE0566B4-E5F3-45D4-A891-34EB5448BC63}" type="presParOf" srcId="{B1613E32-363A-4B52-8530-8CD2AAA0706E}" destId="{257D99D9-3353-492D-BD6E-78E1A54CFD7E}" srcOrd="3" destOrd="0" presId="urn:microsoft.com/office/officeart/2018/5/layout/IconCircleLabelList"/>
    <dgm:cxn modelId="{AE2FC1E0-BC4C-49C2-A365-08F54BF87C9B}" type="presParOf" srcId="{1B1FB859-E8C8-4A6A-B622-A1A08435FB49}" destId="{C5CF0168-1F4D-4AA2-B127-B0E509DAA28A}" srcOrd="3" destOrd="0" presId="urn:microsoft.com/office/officeart/2018/5/layout/IconCircleLabelList"/>
    <dgm:cxn modelId="{67F73401-38BA-4E1C-B818-7B5478F1AB96}" type="presParOf" srcId="{1B1FB859-E8C8-4A6A-B622-A1A08435FB49}" destId="{5EA7B602-4308-4EB9-B29E-74EA403DBAE0}" srcOrd="4" destOrd="0" presId="urn:microsoft.com/office/officeart/2018/5/layout/IconCircleLabelList"/>
    <dgm:cxn modelId="{CEB0468C-C762-4C34-84D0-D16144133797}" type="presParOf" srcId="{5EA7B602-4308-4EB9-B29E-74EA403DBAE0}" destId="{1F7162FD-A021-4269-BB7C-E8632BEBE194}" srcOrd="0" destOrd="0" presId="urn:microsoft.com/office/officeart/2018/5/layout/IconCircleLabelList"/>
    <dgm:cxn modelId="{A844A019-B4CF-4979-99CB-9CA31AFEEF30}" type="presParOf" srcId="{5EA7B602-4308-4EB9-B29E-74EA403DBAE0}" destId="{4CAACF52-F5F1-4423-9CD2-DD7588D25F76}" srcOrd="1" destOrd="0" presId="urn:microsoft.com/office/officeart/2018/5/layout/IconCircleLabelList"/>
    <dgm:cxn modelId="{30C22395-2F28-4A5A-8BF2-942BD133A3FC}" type="presParOf" srcId="{5EA7B602-4308-4EB9-B29E-74EA403DBAE0}" destId="{4328C109-0BAA-45EE-AB59-5336E425721B}" srcOrd="2" destOrd="0" presId="urn:microsoft.com/office/officeart/2018/5/layout/IconCircleLabelList"/>
    <dgm:cxn modelId="{272FD4DE-7423-4448-BDE9-C1E916343FA1}" type="presParOf" srcId="{5EA7B602-4308-4EB9-B29E-74EA403DBAE0}" destId="{E7071B29-83D9-43D6-82C8-40B88DEEADE7}" srcOrd="3" destOrd="0" presId="urn:microsoft.com/office/officeart/2018/5/layout/IconCircleLabelList"/>
    <dgm:cxn modelId="{1E6D6B2E-92D7-469D-961A-76AEFBA94C0A}" type="presParOf" srcId="{1B1FB859-E8C8-4A6A-B622-A1A08435FB49}" destId="{30FD703F-C4D6-432F-AFCE-7B57CC384042}" srcOrd="5" destOrd="0" presId="urn:microsoft.com/office/officeart/2018/5/layout/IconCircleLabelList"/>
    <dgm:cxn modelId="{F0EBDB9A-4690-44EA-92F1-E24C69082F48}" type="presParOf" srcId="{1B1FB859-E8C8-4A6A-B622-A1A08435FB49}" destId="{FA56D287-F7BF-4E5E-969B-DED070A653E0}" srcOrd="6" destOrd="0" presId="urn:microsoft.com/office/officeart/2018/5/layout/IconCircleLabelList"/>
    <dgm:cxn modelId="{ED3CAD8E-203A-45E9-B36B-C1AB87B9518E}" type="presParOf" srcId="{FA56D287-F7BF-4E5E-969B-DED070A653E0}" destId="{333299A6-E0C4-49E3-B0E2-48D0589CDA5F}" srcOrd="0" destOrd="0" presId="urn:microsoft.com/office/officeart/2018/5/layout/IconCircleLabelList"/>
    <dgm:cxn modelId="{AEA4DEA8-8EB4-49CE-9CD8-C6D8418D286C}" type="presParOf" srcId="{FA56D287-F7BF-4E5E-969B-DED070A653E0}" destId="{06D3F7D0-80B7-422A-8FEA-D4BC6B74D6B5}" srcOrd="1" destOrd="0" presId="urn:microsoft.com/office/officeart/2018/5/layout/IconCircleLabelList"/>
    <dgm:cxn modelId="{740CAD62-21DF-4288-90FB-DA2B7A3E6D4D}" type="presParOf" srcId="{FA56D287-F7BF-4E5E-969B-DED070A653E0}" destId="{75BB8B08-856C-4A82-B374-E9A8C19E435A}" srcOrd="2" destOrd="0" presId="urn:microsoft.com/office/officeart/2018/5/layout/IconCircleLabelList"/>
    <dgm:cxn modelId="{3A93A4A3-38D7-4530-BD43-4E2677A83FD6}" type="presParOf" srcId="{FA56D287-F7BF-4E5E-969B-DED070A653E0}" destId="{F8478C98-2851-4BDA-9E66-78BFC7972606}" srcOrd="3" destOrd="0" presId="urn:microsoft.com/office/officeart/2018/5/layout/IconCircleLabelList"/>
    <dgm:cxn modelId="{803F55E2-ADE9-43AA-8EEB-973728043DB2}" type="presParOf" srcId="{1B1FB859-E8C8-4A6A-B622-A1A08435FB49}" destId="{B17238C2-B86E-499B-A94F-1370C85A59C6}" srcOrd="7" destOrd="0" presId="urn:microsoft.com/office/officeart/2018/5/layout/IconCircleLabelList"/>
    <dgm:cxn modelId="{F45AA49A-DA7E-4B2B-97AD-511D0EA6AD2B}" type="presParOf" srcId="{1B1FB859-E8C8-4A6A-B622-A1A08435FB49}" destId="{1C9B15CF-F36C-4CC9-937F-E198994AC920}" srcOrd="8" destOrd="0" presId="urn:microsoft.com/office/officeart/2018/5/layout/IconCircleLabelList"/>
    <dgm:cxn modelId="{F0ADE207-63A7-42DE-B847-99C7F8D833C1}" type="presParOf" srcId="{1C9B15CF-F36C-4CC9-937F-E198994AC920}" destId="{735D81AB-8B48-46FA-A620-AC7D683E078E}" srcOrd="0" destOrd="0" presId="urn:microsoft.com/office/officeart/2018/5/layout/IconCircleLabelList"/>
    <dgm:cxn modelId="{1A5C420C-F268-440F-B79C-8505FDB29864}" type="presParOf" srcId="{1C9B15CF-F36C-4CC9-937F-E198994AC920}" destId="{8DF9975C-C85B-4ED5-A0C6-1F67ABC9EFC1}" srcOrd="1" destOrd="0" presId="urn:microsoft.com/office/officeart/2018/5/layout/IconCircleLabelList"/>
    <dgm:cxn modelId="{F37C9C7F-87F6-4C83-9852-804C1888789B}" type="presParOf" srcId="{1C9B15CF-F36C-4CC9-937F-E198994AC920}" destId="{15BFED44-42A9-468D-9CCB-5E4AAD0EF483}" srcOrd="2" destOrd="0" presId="urn:microsoft.com/office/officeart/2018/5/layout/IconCircleLabelList"/>
    <dgm:cxn modelId="{B609574D-AF76-40CB-818F-C9DB67543716}" type="presParOf" srcId="{1C9B15CF-F36C-4CC9-937F-E198994AC920}" destId="{73B70AF1-065D-43D3-913D-7CCAF6BAEAF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7D4EEC-F836-4FCB-8C2F-CACFEE341290}">
      <dsp:nvSpPr>
        <dsp:cNvPr id="0" name=""/>
        <dsp:cNvSpPr/>
      </dsp:nvSpPr>
      <dsp:spPr>
        <a:xfrm>
          <a:off x="342011" y="529329"/>
          <a:ext cx="1059398" cy="10593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4C178-A83E-4780-87CB-AF118A099C4A}">
      <dsp:nvSpPr>
        <dsp:cNvPr id="0" name=""/>
        <dsp:cNvSpPr/>
      </dsp:nvSpPr>
      <dsp:spPr>
        <a:xfrm>
          <a:off x="567785" y="755102"/>
          <a:ext cx="607851" cy="60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746B40-7577-49B5-9640-AE5621B59D39}">
      <dsp:nvSpPr>
        <dsp:cNvPr id="0" name=""/>
        <dsp:cNvSpPr/>
      </dsp:nvSpPr>
      <dsp:spPr>
        <a:xfrm>
          <a:off x="3351"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Problem Set</a:t>
          </a:r>
        </a:p>
      </dsp:txBody>
      <dsp:txXfrm>
        <a:off x="3351" y="1918704"/>
        <a:ext cx="1736718" cy="694687"/>
      </dsp:txXfrm>
    </dsp:sp>
    <dsp:sp modelId="{812F1996-778C-473D-A728-6482E749075D}">
      <dsp:nvSpPr>
        <dsp:cNvPr id="0" name=""/>
        <dsp:cNvSpPr/>
      </dsp:nvSpPr>
      <dsp:spPr>
        <a:xfrm>
          <a:off x="2382656" y="529329"/>
          <a:ext cx="1059398" cy="10593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D8000D-1358-4B14-9A97-6BEE1F266F66}">
      <dsp:nvSpPr>
        <dsp:cNvPr id="0" name=""/>
        <dsp:cNvSpPr/>
      </dsp:nvSpPr>
      <dsp:spPr>
        <a:xfrm>
          <a:off x="2608429" y="755102"/>
          <a:ext cx="607851" cy="60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7D99D9-3353-492D-BD6E-78E1A54CFD7E}">
      <dsp:nvSpPr>
        <dsp:cNvPr id="0" name=""/>
        <dsp:cNvSpPr/>
      </dsp:nvSpPr>
      <dsp:spPr>
        <a:xfrm>
          <a:off x="2043996"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Objectives</a:t>
          </a:r>
        </a:p>
      </dsp:txBody>
      <dsp:txXfrm>
        <a:off x="2043996" y="1918704"/>
        <a:ext cx="1736718" cy="694687"/>
      </dsp:txXfrm>
    </dsp:sp>
    <dsp:sp modelId="{1F7162FD-A021-4269-BB7C-E8632BEBE194}">
      <dsp:nvSpPr>
        <dsp:cNvPr id="0" name=""/>
        <dsp:cNvSpPr/>
      </dsp:nvSpPr>
      <dsp:spPr>
        <a:xfrm>
          <a:off x="4423300" y="529329"/>
          <a:ext cx="1059398" cy="10593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ACF52-F5F1-4423-9CD2-DD7588D25F76}">
      <dsp:nvSpPr>
        <dsp:cNvPr id="0" name=""/>
        <dsp:cNvSpPr/>
      </dsp:nvSpPr>
      <dsp:spPr>
        <a:xfrm>
          <a:off x="4649074" y="755102"/>
          <a:ext cx="607851" cy="60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071B29-83D9-43D6-82C8-40B88DEEADE7}">
      <dsp:nvSpPr>
        <dsp:cNvPr id="0" name=""/>
        <dsp:cNvSpPr/>
      </dsp:nvSpPr>
      <dsp:spPr>
        <a:xfrm>
          <a:off x="4084640"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What we did</a:t>
          </a:r>
        </a:p>
      </dsp:txBody>
      <dsp:txXfrm>
        <a:off x="4084640" y="1918704"/>
        <a:ext cx="1736718" cy="694687"/>
      </dsp:txXfrm>
    </dsp:sp>
    <dsp:sp modelId="{333299A6-E0C4-49E3-B0E2-48D0589CDA5F}">
      <dsp:nvSpPr>
        <dsp:cNvPr id="0" name=""/>
        <dsp:cNvSpPr/>
      </dsp:nvSpPr>
      <dsp:spPr>
        <a:xfrm>
          <a:off x="6463945" y="529329"/>
          <a:ext cx="1059398" cy="10593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3F7D0-80B7-422A-8FEA-D4BC6B74D6B5}">
      <dsp:nvSpPr>
        <dsp:cNvPr id="0" name=""/>
        <dsp:cNvSpPr/>
      </dsp:nvSpPr>
      <dsp:spPr>
        <a:xfrm>
          <a:off x="6689718" y="755102"/>
          <a:ext cx="607851" cy="607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478C98-2851-4BDA-9E66-78BFC7972606}">
      <dsp:nvSpPr>
        <dsp:cNvPr id="0" name=""/>
        <dsp:cNvSpPr/>
      </dsp:nvSpPr>
      <dsp:spPr>
        <a:xfrm>
          <a:off x="6125285"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a:t>Demonstration</a:t>
          </a:r>
        </a:p>
      </dsp:txBody>
      <dsp:txXfrm>
        <a:off x="6125285" y="1918704"/>
        <a:ext cx="1736718" cy="694687"/>
      </dsp:txXfrm>
    </dsp:sp>
    <dsp:sp modelId="{735D81AB-8B48-46FA-A620-AC7D683E078E}">
      <dsp:nvSpPr>
        <dsp:cNvPr id="0" name=""/>
        <dsp:cNvSpPr/>
      </dsp:nvSpPr>
      <dsp:spPr>
        <a:xfrm>
          <a:off x="8504589" y="529329"/>
          <a:ext cx="1059398" cy="1059398"/>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F9975C-C85B-4ED5-A0C6-1F67ABC9EFC1}">
      <dsp:nvSpPr>
        <dsp:cNvPr id="0" name=""/>
        <dsp:cNvSpPr/>
      </dsp:nvSpPr>
      <dsp:spPr>
        <a:xfrm>
          <a:off x="8730363" y="755102"/>
          <a:ext cx="607851" cy="6078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B70AF1-065D-43D3-913D-7CCAF6BAEAFD}">
      <dsp:nvSpPr>
        <dsp:cNvPr id="0" name=""/>
        <dsp:cNvSpPr/>
      </dsp:nvSpPr>
      <dsp:spPr>
        <a:xfrm>
          <a:off x="8165929" y="1918704"/>
          <a:ext cx="1736718" cy="69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Summary</a:t>
          </a:r>
          <a:br>
            <a:rPr lang="en-US" sz="1800" kern="1200" dirty="0"/>
          </a:br>
          <a:endParaRPr lang="en-US" sz="1800" kern="1200" dirty="0"/>
        </a:p>
      </dsp:txBody>
      <dsp:txXfrm>
        <a:off x="8165929" y="1918704"/>
        <a:ext cx="1736718" cy="6946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D0D92BC-42A9-434B-8530-ADBF4485E407}" type="datetimeFigureOut">
              <a:rPr lang="en-US" smtClean="0"/>
              <a:t>10/25/25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6682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10/25/25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54848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10/25/25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162688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10/25/25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2232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10/25/25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010842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0D92BC-42A9-434B-8530-ADBF4485E407}" type="datetimeFigureOut">
              <a:rPr lang="en-US" smtClean="0"/>
              <a:pPr/>
              <a:t>10/25/25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182576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0D92BC-42A9-434B-8530-ADBF4485E407}" type="datetimeFigureOut">
              <a:rPr lang="en-US" smtClean="0"/>
              <a:pPr/>
              <a:t>10/25/25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779606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673693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78099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908752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10/25/25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613751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0125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pPr/>
              <a:t>10/25/25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298279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10/25/25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6052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10/25/25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331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11112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10/25/25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59258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0D92BC-42A9-434B-8530-ADBF4485E407}" type="datetimeFigureOut">
              <a:rPr lang="en-US" smtClean="0"/>
              <a:pPr/>
              <a:t>10/25/25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075758312"/>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77E9552D-BCFD-0920-5ED1-FA6C3B83AF48}"/>
              </a:ext>
            </a:extLst>
          </p:cNvPr>
          <p:cNvSpPr>
            <a:spLocks noGrp="1"/>
          </p:cNvSpPr>
          <p:nvPr>
            <p:ph type="ctrTitle"/>
          </p:nvPr>
        </p:nvSpPr>
        <p:spPr>
          <a:xfrm>
            <a:off x="2667000" y="2328334"/>
            <a:ext cx="6858000" cy="1367896"/>
          </a:xfrm>
        </p:spPr>
        <p:txBody>
          <a:bodyPr>
            <a:normAutofit/>
          </a:bodyPr>
          <a:lstStyle/>
          <a:p>
            <a:pPr algn="ctr"/>
            <a:r>
              <a:rPr lang="en-US" dirty="0" err="1">
                <a:solidFill>
                  <a:srgbClr val="FFFFFF"/>
                </a:solidFill>
              </a:rPr>
              <a:t>Enerlytics</a:t>
            </a:r>
            <a:endParaRPr lang="en-US" dirty="0">
              <a:solidFill>
                <a:srgbClr val="FFFFFF"/>
              </a:solidFill>
            </a:endParaRPr>
          </a:p>
        </p:txBody>
      </p:sp>
      <p:sp>
        <p:nvSpPr>
          <p:cNvPr id="3" name="Subtitle 2">
            <a:extLst>
              <a:ext uri="{FF2B5EF4-FFF2-40B4-BE49-F238E27FC236}">
                <a16:creationId xmlns:a16="http://schemas.microsoft.com/office/drawing/2014/main" id="{8014E814-DFB6-6D44-CF10-5930FE01ABE4}"/>
              </a:ext>
            </a:extLst>
          </p:cNvPr>
          <p:cNvSpPr>
            <a:spLocks noGrp="1"/>
          </p:cNvSpPr>
          <p:nvPr>
            <p:ph type="subTitle" idx="1"/>
          </p:nvPr>
        </p:nvSpPr>
        <p:spPr>
          <a:xfrm>
            <a:off x="2667001" y="3602038"/>
            <a:ext cx="6857999" cy="953029"/>
          </a:xfrm>
        </p:spPr>
        <p:txBody>
          <a:bodyPr>
            <a:normAutofit/>
          </a:bodyPr>
          <a:lstStyle/>
          <a:p>
            <a:pPr algn="ctr"/>
            <a:r>
              <a:rPr lang="en-US">
                <a:solidFill>
                  <a:schemeClr val="bg2"/>
                </a:solidFill>
              </a:rPr>
              <a:t>Made by: Mujtaba, Bhav, Shaun, Shoro</a:t>
            </a:r>
          </a:p>
        </p:txBody>
      </p:sp>
    </p:spTree>
    <p:extLst>
      <p:ext uri="{BB962C8B-B14F-4D97-AF65-F5344CB8AC3E}">
        <p14:creationId xmlns:p14="http://schemas.microsoft.com/office/powerpoint/2010/main" val="228727221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F58237-D8D8-3463-FE31-B3D5D0D75CB7}"/>
              </a:ext>
            </a:extLst>
          </p:cNvPr>
          <p:cNvSpPr>
            <a:spLocks noGrp="1"/>
          </p:cNvSpPr>
          <p:nvPr>
            <p:ph type="title"/>
          </p:nvPr>
        </p:nvSpPr>
        <p:spPr>
          <a:xfrm>
            <a:off x="1571890" y="517786"/>
            <a:ext cx="9048219" cy="1092200"/>
          </a:xfrm>
        </p:spPr>
        <p:txBody>
          <a:bodyPr anchor="ctr">
            <a:normAutofit/>
          </a:bodyPr>
          <a:lstStyle/>
          <a:p>
            <a:pPr algn="ctr"/>
            <a:r>
              <a:rPr lang="en-US" dirty="0">
                <a:solidFill>
                  <a:srgbClr val="FFFFFF"/>
                </a:solidFill>
              </a:rPr>
              <a:t>summary</a:t>
            </a:r>
          </a:p>
        </p:txBody>
      </p:sp>
      <p:sp>
        <p:nvSpPr>
          <p:cNvPr id="3" name="Content Placeholder 2">
            <a:extLst>
              <a:ext uri="{FF2B5EF4-FFF2-40B4-BE49-F238E27FC236}">
                <a16:creationId xmlns:a16="http://schemas.microsoft.com/office/drawing/2014/main" id="{B923D718-83C1-0354-949B-4A6F1F6B3013}"/>
              </a:ext>
            </a:extLst>
          </p:cNvPr>
          <p:cNvSpPr>
            <a:spLocks noGrp="1"/>
          </p:cNvSpPr>
          <p:nvPr>
            <p:ph idx="1"/>
          </p:nvPr>
        </p:nvSpPr>
        <p:spPr>
          <a:xfrm>
            <a:off x="933979" y="1296988"/>
            <a:ext cx="10270595" cy="4687251"/>
          </a:xfrm>
        </p:spPr>
        <p:txBody>
          <a:bodyPr anchor="ctr">
            <a:normAutofit/>
          </a:bodyPr>
          <a:lstStyle/>
          <a:p>
            <a:pPr>
              <a:lnSpc>
                <a:spcPct val="110000"/>
              </a:lnSpc>
            </a:pPr>
            <a:r>
              <a:rPr lang="en-CA" sz="1800" dirty="0">
                <a:solidFill>
                  <a:srgbClr val="FFFFFF"/>
                </a:solidFill>
              </a:rPr>
              <a:t>We started by </a:t>
            </a:r>
            <a:r>
              <a:rPr lang="en-CA" sz="1800" b="1" dirty="0">
                <a:solidFill>
                  <a:srgbClr val="FFFFFF"/>
                </a:solidFill>
              </a:rPr>
              <a:t>simplifying the massive global dataset by </a:t>
            </a:r>
            <a:r>
              <a:rPr lang="en-CA" sz="1800" dirty="0">
                <a:solidFill>
                  <a:srgbClr val="FFFFFF"/>
                </a:solidFill>
              </a:rPr>
              <a:t>using </a:t>
            </a:r>
            <a:r>
              <a:rPr lang="en-CA" sz="1800" b="1" dirty="0">
                <a:solidFill>
                  <a:srgbClr val="FFFFFF"/>
                </a:solidFill>
              </a:rPr>
              <a:t>R</a:t>
            </a:r>
            <a:r>
              <a:rPr lang="en-CA" sz="1800" dirty="0">
                <a:solidFill>
                  <a:srgbClr val="FFFFFF"/>
                </a:solidFill>
              </a:rPr>
              <a:t> to isolate and clean </a:t>
            </a:r>
            <a:r>
              <a:rPr lang="en-CA" sz="1800" b="1" dirty="0">
                <a:solidFill>
                  <a:srgbClr val="FFFFFF"/>
                </a:solidFill>
              </a:rPr>
              <a:t>Canadian weather stations</a:t>
            </a:r>
            <a:r>
              <a:rPr lang="en-CA" sz="1800" dirty="0">
                <a:solidFill>
                  <a:srgbClr val="FFFFFF"/>
                </a:solidFill>
              </a:rPr>
              <a:t>, fixing inconsistencies and missing records.</a:t>
            </a:r>
          </a:p>
          <a:p>
            <a:pPr>
              <a:lnSpc>
                <a:spcPct val="110000"/>
              </a:lnSpc>
            </a:pPr>
            <a:r>
              <a:rPr lang="en-CA" sz="1800" dirty="0">
                <a:solidFill>
                  <a:srgbClr val="FFFFFF"/>
                </a:solidFill>
              </a:rPr>
              <a:t>Then, we built an </a:t>
            </a:r>
            <a:r>
              <a:rPr lang="en-CA" sz="1800" b="1" dirty="0">
                <a:solidFill>
                  <a:srgbClr val="FFFFFF"/>
                </a:solidFill>
              </a:rPr>
              <a:t>AI-based inference engine</a:t>
            </a:r>
            <a:r>
              <a:rPr lang="en-CA" sz="1800" dirty="0">
                <a:solidFill>
                  <a:srgbClr val="FFFFFF"/>
                </a:solidFill>
              </a:rPr>
              <a:t> that could </a:t>
            </a:r>
            <a:r>
              <a:rPr lang="en-CA" sz="1800" b="1" dirty="0">
                <a:solidFill>
                  <a:srgbClr val="FFFFFF"/>
                </a:solidFill>
              </a:rPr>
              <a:t>reconstruct missing values</a:t>
            </a:r>
            <a:r>
              <a:rPr lang="en-CA" sz="1800" dirty="0">
                <a:solidFill>
                  <a:srgbClr val="FFFFFF"/>
                </a:solidFill>
              </a:rPr>
              <a:t> estimating temperature, snow, and wind patterns using </a:t>
            </a:r>
            <a:r>
              <a:rPr lang="en-CA" sz="1800" b="1" dirty="0">
                <a:solidFill>
                  <a:srgbClr val="FFFFFF"/>
                </a:solidFill>
              </a:rPr>
              <a:t>smart, physics-inspired formulas</a:t>
            </a:r>
            <a:r>
              <a:rPr lang="en-CA" sz="1800" dirty="0">
                <a:solidFill>
                  <a:srgbClr val="FFFFFF"/>
                </a:solidFill>
              </a:rPr>
              <a:t>. This turned fragmented climate data into a </a:t>
            </a:r>
            <a:r>
              <a:rPr lang="en-CA" sz="1800" b="1" dirty="0">
                <a:solidFill>
                  <a:srgbClr val="FFFFFF"/>
                </a:solidFill>
              </a:rPr>
              <a:t>complete, realistic dataset</a:t>
            </a:r>
            <a:r>
              <a:rPr lang="en-CA" sz="1800" dirty="0">
                <a:solidFill>
                  <a:srgbClr val="FFFFFF"/>
                </a:solidFill>
              </a:rPr>
              <a:t> for every region.</a:t>
            </a:r>
          </a:p>
          <a:p>
            <a:pPr>
              <a:lnSpc>
                <a:spcPct val="110000"/>
              </a:lnSpc>
            </a:pPr>
            <a:r>
              <a:rPr lang="en-CA" sz="1800" dirty="0">
                <a:solidFill>
                  <a:srgbClr val="FFFFFF"/>
                </a:solidFill>
              </a:rPr>
              <a:t>Finally, we trained </a:t>
            </a:r>
            <a:r>
              <a:rPr lang="en-CA" sz="1800" b="1" dirty="0">
                <a:solidFill>
                  <a:srgbClr val="FFFFFF"/>
                </a:solidFill>
              </a:rPr>
              <a:t>Prophet models</a:t>
            </a:r>
            <a:r>
              <a:rPr lang="en-CA" sz="1800" dirty="0">
                <a:solidFill>
                  <a:srgbClr val="FFFFFF"/>
                </a:solidFill>
              </a:rPr>
              <a:t> to </a:t>
            </a:r>
            <a:r>
              <a:rPr lang="en-CA" sz="1800" b="1" dirty="0">
                <a:solidFill>
                  <a:srgbClr val="FFFFFF"/>
                </a:solidFill>
              </a:rPr>
              <a:t>forecast renewable energy potential</a:t>
            </a:r>
            <a:r>
              <a:rPr lang="en-CA" sz="1800" dirty="0">
                <a:solidFill>
                  <a:srgbClr val="FFFFFF"/>
                </a:solidFill>
              </a:rPr>
              <a:t> transforming static weather data into </a:t>
            </a:r>
            <a:r>
              <a:rPr lang="en-CA" sz="1800" b="1" dirty="0">
                <a:solidFill>
                  <a:srgbClr val="FFFFFF"/>
                </a:solidFill>
              </a:rPr>
              <a:t>dynamic predictions</a:t>
            </a:r>
            <a:r>
              <a:rPr lang="en-CA" sz="1800" dirty="0">
                <a:solidFill>
                  <a:srgbClr val="FFFFFF"/>
                </a:solidFill>
              </a:rPr>
              <a:t> for solar, wind, and hydro power. All of it comes together in our </a:t>
            </a:r>
            <a:r>
              <a:rPr lang="en-CA" sz="1800" b="1" dirty="0">
                <a:solidFill>
                  <a:srgbClr val="FFFFFF"/>
                </a:solidFill>
              </a:rPr>
              <a:t>interactive dashboard</a:t>
            </a:r>
            <a:r>
              <a:rPr lang="en-CA" sz="1800" dirty="0">
                <a:solidFill>
                  <a:srgbClr val="FFFFFF"/>
                </a:solidFill>
              </a:rPr>
              <a:t>, where anyone can explore forecasts, compare cities, and discover where </a:t>
            </a:r>
            <a:r>
              <a:rPr lang="en-CA" sz="1800" b="1" dirty="0">
                <a:solidFill>
                  <a:srgbClr val="FFFFFF"/>
                </a:solidFill>
              </a:rPr>
              <a:t>clean energy will shine next</a:t>
            </a:r>
            <a:r>
              <a:rPr lang="en-CA" sz="1800" dirty="0">
                <a:solidFill>
                  <a:srgbClr val="FFFFFF"/>
                </a:solidFill>
              </a:rPr>
              <a:t>.</a:t>
            </a:r>
          </a:p>
          <a:p>
            <a:pPr marL="0" indent="0">
              <a:lnSpc>
                <a:spcPct val="110000"/>
              </a:lnSpc>
              <a:buNone/>
            </a:pPr>
            <a:r>
              <a:rPr lang="en-CA" sz="1800" dirty="0">
                <a:solidFill>
                  <a:srgbClr val="FFFFFF"/>
                </a:solidFill>
              </a:rPr>
              <a:t> </a:t>
            </a:r>
            <a:r>
              <a:rPr lang="en-CA" sz="1800" b="1" dirty="0">
                <a:solidFill>
                  <a:srgbClr val="FFFFFF"/>
                </a:solidFill>
              </a:rPr>
              <a:t>In short:</a:t>
            </a:r>
            <a:endParaRPr lang="en-CA" sz="1800" dirty="0">
              <a:solidFill>
                <a:srgbClr val="FFFFFF"/>
              </a:solidFill>
            </a:endParaRPr>
          </a:p>
          <a:p>
            <a:pPr>
              <a:lnSpc>
                <a:spcPct val="110000"/>
              </a:lnSpc>
            </a:pPr>
            <a:r>
              <a:rPr lang="en-CA" sz="1800" dirty="0">
                <a:solidFill>
                  <a:srgbClr val="FFFFFF"/>
                </a:solidFill>
              </a:rPr>
              <a:t>We took raw, messy data and taught it how to predict the weather and turned it into insights that can power Canada’s renewable future.</a:t>
            </a:r>
          </a:p>
        </p:txBody>
      </p:sp>
    </p:spTree>
    <p:extLst>
      <p:ext uri="{BB962C8B-B14F-4D97-AF65-F5344CB8AC3E}">
        <p14:creationId xmlns:p14="http://schemas.microsoft.com/office/powerpoint/2010/main" val="2679539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0" name="Group 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66" name="Group 65">
            <a:extLst>
              <a:ext uri="{FF2B5EF4-FFF2-40B4-BE49-F238E27FC236}">
                <a16:creationId xmlns:a16="http://schemas.microsoft.com/office/drawing/2014/main" id="{6C68F39D-867D-4AFF-94C4-C3829AD5C5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8EC3C6AD-76A6-4B9E-9700-E70BCEA5BC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DC213DD1-BF02-41F7-80A7-E6A5694F573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E34204DC-3544-DAC8-B7FD-7615F866BD14}"/>
              </a:ext>
            </a:extLst>
          </p:cNvPr>
          <p:cNvSpPr>
            <a:spLocks noGrp="1"/>
          </p:cNvSpPr>
          <p:nvPr>
            <p:ph type="title"/>
          </p:nvPr>
        </p:nvSpPr>
        <p:spPr>
          <a:xfrm>
            <a:off x="4756109" y="1625600"/>
            <a:ext cx="6937291" cy="2879726"/>
          </a:xfrm>
        </p:spPr>
        <p:txBody>
          <a:bodyPr vert="horz" lIns="91440" tIns="45720" rIns="91440" bIns="45720" rtlCol="0" anchor="b">
            <a:normAutofit/>
          </a:bodyPr>
          <a:lstStyle/>
          <a:p>
            <a:pPr algn="ctr"/>
            <a:r>
              <a:rPr lang="en-US" sz="9600" dirty="0">
                <a:solidFill>
                  <a:schemeClr val="bg1"/>
                </a:solidFill>
              </a:rPr>
              <a:t>Any Questions?</a:t>
            </a:r>
          </a:p>
        </p:txBody>
      </p:sp>
      <p:pic>
        <p:nvPicPr>
          <p:cNvPr id="4" name="Picture 3" descr="3D black question marks with one yellow question mark">
            <a:extLst>
              <a:ext uri="{FF2B5EF4-FFF2-40B4-BE49-F238E27FC236}">
                <a16:creationId xmlns:a16="http://schemas.microsoft.com/office/drawing/2014/main" id="{16B84CD4-5FC7-D6D6-A307-47AE1840CB7E}"/>
              </a:ext>
            </a:extLst>
          </p:cNvPr>
          <p:cNvPicPr>
            <a:picLocks noChangeAspect="1"/>
          </p:cNvPicPr>
          <p:nvPr/>
        </p:nvPicPr>
        <p:blipFill>
          <a:blip r:embed="rId4"/>
          <a:srcRect l="49098" r="26231" b="1"/>
          <a:stretch>
            <a:fillRect/>
          </a:stretch>
        </p:blipFill>
        <p:spPr>
          <a:xfrm>
            <a:off x="0" y="9525"/>
            <a:ext cx="4635583" cy="6857990"/>
          </a:xfrm>
          <a:prstGeom prst="rect">
            <a:avLst/>
          </a:prstGeom>
        </p:spPr>
      </p:pic>
      <p:grpSp>
        <p:nvGrpSpPr>
          <p:cNvPr id="70" name="Group 69">
            <a:extLst>
              <a:ext uri="{FF2B5EF4-FFF2-40B4-BE49-F238E27FC236}">
                <a16:creationId xmlns:a16="http://schemas.microsoft.com/office/drawing/2014/main" id="{4466CCD0-FEF9-460D-9FB6-11613A492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1" name="Rectangle 5">
              <a:extLst>
                <a:ext uri="{FF2B5EF4-FFF2-40B4-BE49-F238E27FC236}">
                  <a16:creationId xmlns:a16="http://schemas.microsoft.com/office/drawing/2014/main" id="{F642B7E9-F9AF-4BC0-B586-E7B0E8E878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2" name="Freeform 6">
              <a:extLst>
                <a:ext uri="{FF2B5EF4-FFF2-40B4-BE49-F238E27FC236}">
                  <a16:creationId xmlns:a16="http://schemas.microsoft.com/office/drawing/2014/main" id="{16CE5EA6-3C76-4E5C-9257-D6A61A31C5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 name="Freeform 7">
              <a:extLst>
                <a:ext uri="{FF2B5EF4-FFF2-40B4-BE49-F238E27FC236}">
                  <a16:creationId xmlns:a16="http://schemas.microsoft.com/office/drawing/2014/main" id="{DD7BCC42-B325-4F92-B500-14A2933DA3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4" name="Rectangle 8">
              <a:extLst>
                <a:ext uri="{FF2B5EF4-FFF2-40B4-BE49-F238E27FC236}">
                  <a16:creationId xmlns:a16="http://schemas.microsoft.com/office/drawing/2014/main" id="{197BF445-29BA-4C54-A1B4-A4390F0225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5" name="Freeform 9">
              <a:extLst>
                <a:ext uri="{FF2B5EF4-FFF2-40B4-BE49-F238E27FC236}">
                  <a16:creationId xmlns:a16="http://schemas.microsoft.com/office/drawing/2014/main" id="{B10C1630-E8C0-489C-8FFB-C9BBAEDE7A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6" name="Freeform 10">
              <a:extLst>
                <a:ext uri="{FF2B5EF4-FFF2-40B4-BE49-F238E27FC236}">
                  <a16:creationId xmlns:a16="http://schemas.microsoft.com/office/drawing/2014/main" id="{B8778BE5-6D1F-4629-A045-8A87E2C756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7" name="Freeform 11">
              <a:extLst>
                <a:ext uri="{FF2B5EF4-FFF2-40B4-BE49-F238E27FC236}">
                  <a16:creationId xmlns:a16="http://schemas.microsoft.com/office/drawing/2014/main" id="{A7885ADB-F1C4-4FF3-93CD-7C9337E8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Freeform 12">
              <a:extLst>
                <a:ext uri="{FF2B5EF4-FFF2-40B4-BE49-F238E27FC236}">
                  <a16:creationId xmlns:a16="http://schemas.microsoft.com/office/drawing/2014/main" id="{59FC4F71-6E39-414E-9F39-CE1479FF81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9" name="Freeform 13">
              <a:extLst>
                <a:ext uri="{FF2B5EF4-FFF2-40B4-BE49-F238E27FC236}">
                  <a16:creationId xmlns:a16="http://schemas.microsoft.com/office/drawing/2014/main" id="{3FC9614F-1D2C-4CAC-8CE9-32DC7D863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0" name="Freeform 14">
              <a:extLst>
                <a:ext uri="{FF2B5EF4-FFF2-40B4-BE49-F238E27FC236}">
                  <a16:creationId xmlns:a16="http://schemas.microsoft.com/office/drawing/2014/main" id="{2A872F50-76EA-4A5B-AA68-3CE2E2673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1" name="Freeform 15">
              <a:extLst>
                <a:ext uri="{FF2B5EF4-FFF2-40B4-BE49-F238E27FC236}">
                  <a16:creationId xmlns:a16="http://schemas.microsoft.com/office/drawing/2014/main" id="{CE389546-6A1F-4203-ACD1-BC17DDBFB0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2" name="Freeform 16">
              <a:extLst>
                <a:ext uri="{FF2B5EF4-FFF2-40B4-BE49-F238E27FC236}">
                  <a16:creationId xmlns:a16="http://schemas.microsoft.com/office/drawing/2014/main" id="{1BA89DC9-FE9A-4228-A4BE-D3A37F8656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 name="Freeform 17">
              <a:extLst>
                <a:ext uri="{FF2B5EF4-FFF2-40B4-BE49-F238E27FC236}">
                  <a16:creationId xmlns:a16="http://schemas.microsoft.com/office/drawing/2014/main" id="{FA3E79A5-9B81-48B5-B96F-8D55B02FD5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 name="Freeform 18">
              <a:extLst>
                <a:ext uri="{FF2B5EF4-FFF2-40B4-BE49-F238E27FC236}">
                  <a16:creationId xmlns:a16="http://schemas.microsoft.com/office/drawing/2014/main" id="{A76D4D27-C537-45E4-96DE-C5FD2C9A37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 name="Freeform 19">
              <a:extLst>
                <a:ext uri="{FF2B5EF4-FFF2-40B4-BE49-F238E27FC236}">
                  <a16:creationId xmlns:a16="http://schemas.microsoft.com/office/drawing/2014/main" id="{C1B158DD-2DCB-42FF-B1FE-3C947FEF02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 name="Freeform 20">
              <a:extLst>
                <a:ext uri="{FF2B5EF4-FFF2-40B4-BE49-F238E27FC236}">
                  <a16:creationId xmlns:a16="http://schemas.microsoft.com/office/drawing/2014/main" id="{3307DC3E-0C6E-4E70-AFA2-96538CE3CD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21">
              <a:extLst>
                <a:ext uri="{FF2B5EF4-FFF2-40B4-BE49-F238E27FC236}">
                  <a16:creationId xmlns:a16="http://schemas.microsoft.com/office/drawing/2014/main" id="{53A9F721-7EE3-4844-BB91-0B995BAC15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Freeform 22">
              <a:extLst>
                <a:ext uri="{FF2B5EF4-FFF2-40B4-BE49-F238E27FC236}">
                  <a16:creationId xmlns:a16="http://schemas.microsoft.com/office/drawing/2014/main" id="{8F057800-5B8F-4775-805B-89727A78A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9" name="Freeform 23">
              <a:extLst>
                <a:ext uri="{FF2B5EF4-FFF2-40B4-BE49-F238E27FC236}">
                  <a16:creationId xmlns:a16="http://schemas.microsoft.com/office/drawing/2014/main" id="{FC6DF692-3394-4FDD-92BA-CA0C41EBC3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24">
              <a:extLst>
                <a:ext uri="{FF2B5EF4-FFF2-40B4-BE49-F238E27FC236}">
                  <a16:creationId xmlns:a16="http://schemas.microsoft.com/office/drawing/2014/main" id="{B825CD97-262B-4A33-B1E5-55F0D81F40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25">
              <a:extLst>
                <a:ext uri="{FF2B5EF4-FFF2-40B4-BE49-F238E27FC236}">
                  <a16:creationId xmlns:a16="http://schemas.microsoft.com/office/drawing/2014/main" id="{F00EA2FE-C735-4E1E-B9DC-636C49061F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26">
              <a:extLst>
                <a:ext uri="{FF2B5EF4-FFF2-40B4-BE49-F238E27FC236}">
                  <a16:creationId xmlns:a16="http://schemas.microsoft.com/office/drawing/2014/main" id="{95B50260-0DDF-4260-8DC1-D504B0643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27">
              <a:extLst>
                <a:ext uri="{FF2B5EF4-FFF2-40B4-BE49-F238E27FC236}">
                  <a16:creationId xmlns:a16="http://schemas.microsoft.com/office/drawing/2014/main" id="{BBB491EB-35C1-4159-94B2-A367ADC13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Freeform 28">
              <a:extLst>
                <a:ext uri="{FF2B5EF4-FFF2-40B4-BE49-F238E27FC236}">
                  <a16:creationId xmlns:a16="http://schemas.microsoft.com/office/drawing/2014/main" id="{7EAA4E1C-EC83-44E0-A4AB-4B0F509A8C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5" name="Freeform 29">
              <a:extLst>
                <a:ext uri="{FF2B5EF4-FFF2-40B4-BE49-F238E27FC236}">
                  <a16:creationId xmlns:a16="http://schemas.microsoft.com/office/drawing/2014/main" id="{BE561717-C43F-46C1-BBCE-C830DE4A1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30">
              <a:extLst>
                <a:ext uri="{FF2B5EF4-FFF2-40B4-BE49-F238E27FC236}">
                  <a16:creationId xmlns:a16="http://schemas.microsoft.com/office/drawing/2014/main" id="{CC840BC4-F1CE-4A1B-A1DE-BB922689E2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31">
              <a:extLst>
                <a:ext uri="{FF2B5EF4-FFF2-40B4-BE49-F238E27FC236}">
                  <a16:creationId xmlns:a16="http://schemas.microsoft.com/office/drawing/2014/main" id="{03B586C7-6126-46E0-9BEF-522798686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32">
              <a:extLst>
                <a:ext uri="{FF2B5EF4-FFF2-40B4-BE49-F238E27FC236}">
                  <a16:creationId xmlns:a16="http://schemas.microsoft.com/office/drawing/2014/main" id="{45C5C565-0EB6-4E0C-9752-84084CDBB8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Rectangle 33">
              <a:extLst>
                <a:ext uri="{FF2B5EF4-FFF2-40B4-BE49-F238E27FC236}">
                  <a16:creationId xmlns:a16="http://schemas.microsoft.com/office/drawing/2014/main" id="{5CABC7BF-500C-4275-9EAA-9563EF43C62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00" name="Freeform 34">
              <a:extLst>
                <a:ext uri="{FF2B5EF4-FFF2-40B4-BE49-F238E27FC236}">
                  <a16:creationId xmlns:a16="http://schemas.microsoft.com/office/drawing/2014/main" id="{C7AA982B-BB49-4311-A724-81AAF8ABC3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Freeform 35">
              <a:extLst>
                <a:ext uri="{FF2B5EF4-FFF2-40B4-BE49-F238E27FC236}">
                  <a16:creationId xmlns:a16="http://schemas.microsoft.com/office/drawing/2014/main" id="{89D49DD1-C07D-4ADD-BD4A-D6AA72575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2" name="Freeform 36">
              <a:extLst>
                <a:ext uri="{FF2B5EF4-FFF2-40B4-BE49-F238E27FC236}">
                  <a16:creationId xmlns:a16="http://schemas.microsoft.com/office/drawing/2014/main" id="{4359B9DB-1A95-4934-A839-A76774D792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Freeform 37">
              <a:extLst>
                <a:ext uri="{FF2B5EF4-FFF2-40B4-BE49-F238E27FC236}">
                  <a16:creationId xmlns:a16="http://schemas.microsoft.com/office/drawing/2014/main" id="{2B7EEF08-F28B-48E9-BA1D-E61AC62013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4" name="Freeform 38">
              <a:extLst>
                <a:ext uri="{FF2B5EF4-FFF2-40B4-BE49-F238E27FC236}">
                  <a16:creationId xmlns:a16="http://schemas.microsoft.com/office/drawing/2014/main" id="{E846B9B0-7D1C-4E1B-9256-7F25E8E887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39">
              <a:extLst>
                <a:ext uri="{FF2B5EF4-FFF2-40B4-BE49-F238E27FC236}">
                  <a16:creationId xmlns:a16="http://schemas.microsoft.com/office/drawing/2014/main" id="{E31B0CE6-7913-4D1C-AC18-2ED44DF92F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Freeform 40">
              <a:extLst>
                <a:ext uri="{FF2B5EF4-FFF2-40B4-BE49-F238E27FC236}">
                  <a16:creationId xmlns:a16="http://schemas.microsoft.com/office/drawing/2014/main" id="{0F3517CE-D006-4218-9BB0-65269371EF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 name="Freeform 41">
              <a:extLst>
                <a:ext uri="{FF2B5EF4-FFF2-40B4-BE49-F238E27FC236}">
                  <a16:creationId xmlns:a16="http://schemas.microsoft.com/office/drawing/2014/main" id="{DE7DB798-CAAE-42A3-BDFE-D6AD0E0DA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42">
              <a:extLst>
                <a:ext uri="{FF2B5EF4-FFF2-40B4-BE49-F238E27FC236}">
                  <a16:creationId xmlns:a16="http://schemas.microsoft.com/office/drawing/2014/main" id="{07A53F87-B4E0-4C4E-B913-D336D8993D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Freeform 43">
              <a:extLst>
                <a:ext uri="{FF2B5EF4-FFF2-40B4-BE49-F238E27FC236}">
                  <a16:creationId xmlns:a16="http://schemas.microsoft.com/office/drawing/2014/main" id="{587D3AD0-B188-4D2E-A497-5180C1F22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 name="Freeform 44">
              <a:extLst>
                <a:ext uri="{FF2B5EF4-FFF2-40B4-BE49-F238E27FC236}">
                  <a16:creationId xmlns:a16="http://schemas.microsoft.com/office/drawing/2014/main" id="{E8B4429B-56DB-4ED5-8296-1C4EB6AE04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Rectangle 45">
              <a:extLst>
                <a:ext uri="{FF2B5EF4-FFF2-40B4-BE49-F238E27FC236}">
                  <a16:creationId xmlns:a16="http://schemas.microsoft.com/office/drawing/2014/main" id="{ABBE178E-641F-4008-8760-5134D226AA4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12" name="Freeform 46">
              <a:extLst>
                <a:ext uri="{FF2B5EF4-FFF2-40B4-BE49-F238E27FC236}">
                  <a16:creationId xmlns:a16="http://schemas.microsoft.com/office/drawing/2014/main" id="{BB7A09DD-4AE2-4235-BCBA-B52CB7986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Freeform 47">
              <a:extLst>
                <a:ext uri="{FF2B5EF4-FFF2-40B4-BE49-F238E27FC236}">
                  <a16:creationId xmlns:a16="http://schemas.microsoft.com/office/drawing/2014/main" id="{64DBEF94-3525-4008-AD35-D566A238B9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4" name="Freeform 48">
              <a:extLst>
                <a:ext uri="{FF2B5EF4-FFF2-40B4-BE49-F238E27FC236}">
                  <a16:creationId xmlns:a16="http://schemas.microsoft.com/office/drawing/2014/main" id="{1C0CEBA3-32C8-4D37-BBD0-8863B008E2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5" name="Freeform 49">
              <a:extLst>
                <a:ext uri="{FF2B5EF4-FFF2-40B4-BE49-F238E27FC236}">
                  <a16:creationId xmlns:a16="http://schemas.microsoft.com/office/drawing/2014/main" id="{D12DBC8B-AE05-43C6-BF30-3F9CDADE9B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6" name="Freeform 50">
              <a:extLst>
                <a:ext uri="{FF2B5EF4-FFF2-40B4-BE49-F238E27FC236}">
                  <a16:creationId xmlns:a16="http://schemas.microsoft.com/office/drawing/2014/main" id="{47D642DC-B097-481B-8F32-671DE6AB5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51">
              <a:extLst>
                <a:ext uri="{FF2B5EF4-FFF2-40B4-BE49-F238E27FC236}">
                  <a16:creationId xmlns:a16="http://schemas.microsoft.com/office/drawing/2014/main" id="{0D7CD8F4-0787-4106-9E76-FF0AFA0ACE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Freeform 52">
              <a:extLst>
                <a:ext uri="{FF2B5EF4-FFF2-40B4-BE49-F238E27FC236}">
                  <a16:creationId xmlns:a16="http://schemas.microsoft.com/office/drawing/2014/main" id="{3ED06726-52C5-468C-BEA2-0194993F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9" name="Freeform 53">
              <a:extLst>
                <a:ext uri="{FF2B5EF4-FFF2-40B4-BE49-F238E27FC236}">
                  <a16:creationId xmlns:a16="http://schemas.microsoft.com/office/drawing/2014/main" id="{1541CE8F-816C-4189-8522-7AAA7EABD8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0" name="Freeform 54">
              <a:extLst>
                <a:ext uri="{FF2B5EF4-FFF2-40B4-BE49-F238E27FC236}">
                  <a16:creationId xmlns:a16="http://schemas.microsoft.com/office/drawing/2014/main" id="{3D0F8D98-15AC-458C-B872-777F4BBF3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1" name="Freeform 55">
              <a:extLst>
                <a:ext uri="{FF2B5EF4-FFF2-40B4-BE49-F238E27FC236}">
                  <a16:creationId xmlns:a16="http://schemas.microsoft.com/office/drawing/2014/main" id="{C9DE1ACE-C20F-4504-B0A1-5A37CA0D1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2" name="Freeform 56">
              <a:extLst>
                <a:ext uri="{FF2B5EF4-FFF2-40B4-BE49-F238E27FC236}">
                  <a16:creationId xmlns:a16="http://schemas.microsoft.com/office/drawing/2014/main" id="{E4BDEE62-868F-49A1-B97A-DE8EDC86F9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57">
              <a:extLst>
                <a:ext uri="{FF2B5EF4-FFF2-40B4-BE49-F238E27FC236}">
                  <a16:creationId xmlns:a16="http://schemas.microsoft.com/office/drawing/2014/main" id="{B71AB3E3-099B-47DC-AD0D-215F18FD3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58">
              <a:extLst>
                <a:ext uri="{FF2B5EF4-FFF2-40B4-BE49-F238E27FC236}">
                  <a16:creationId xmlns:a16="http://schemas.microsoft.com/office/drawing/2014/main" id="{7D4B7844-C6A2-45AA-9147-C1CEC0CB8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grpSp>
        <p:nvGrpSpPr>
          <p:cNvPr id="126" name="Group 125">
            <a:extLst>
              <a:ext uri="{FF2B5EF4-FFF2-40B4-BE49-F238E27FC236}">
                <a16:creationId xmlns:a16="http://schemas.microsoft.com/office/drawing/2014/main" id="{176E1971-1C4C-46C8-A821-637664280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35FAC14F-8CA0-40F3-ADE4-31DBF8BD7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8" name="Freeform 33">
              <a:extLst>
                <a:ext uri="{FF2B5EF4-FFF2-40B4-BE49-F238E27FC236}">
                  <a16:creationId xmlns:a16="http://schemas.microsoft.com/office/drawing/2014/main" id="{778F8CB9-0C96-4B66-B943-C5BF1A1B5D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9" name="Freeform 34">
              <a:extLst>
                <a:ext uri="{FF2B5EF4-FFF2-40B4-BE49-F238E27FC236}">
                  <a16:creationId xmlns:a16="http://schemas.microsoft.com/office/drawing/2014/main" id="{DB1C8E93-74F9-42A0-B326-E06DC9C584E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0" name="Freeform 35">
              <a:extLst>
                <a:ext uri="{FF2B5EF4-FFF2-40B4-BE49-F238E27FC236}">
                  <a16:creationId xmlns:a16="http://schemas.microsoft.com/office/drawing/2014/main" id="{EC6EA429-8E16-49E0-82D7-5846CDA76C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1" name="Freeform 36">
              <a:extLst>
                <a:ext uri="{FF2B5EF4-FFF2-40B4-BE49-F238E27FC236}">
                  <a16:creationId xmlns:a16="http://schemas.microsoft.com/office/drawing/2014/main" id="{8F64C508-2357-44C9-93D8-FC81B85AE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2" name="Freeform 37">
              <a:extLst>
                <a:ext uri="{FF2B5EF4-FFF2-40B4-BE49-F238E27FC236}">
                  <a16:creationId xmlns:a16="http://schemas.microsoft.com/office/drawing/2014/main" id="{82F6F3F7-8F51-41B4-AC2B-699593A1F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3" name="Freeform 38">
              <a:extLst>
                <a:ext uri="{FF2B5EF4-FFF2-40B4-BE49-F238E27FC236}">
                  <a16:creationId xmlns:a16="http://schemas.microsoft.com/office/drawing/2014/main" id="{6F2FC65A-DA31-4602-B324-E53F76BD93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4" name="Freeform 39">
              <a:extLst>
                <a:ext uri="{FF2B5EF4-FFF2-40B4-BE49-F238E27FC236}">
                  <a16:creationId xmlns:a16="http://schemas.microsoft.com/office/drawing/2014/main" id="{0E9B7CF9-E3CC-495E-A513-A8A1C2422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5" name="Freeform 40">
              <a:extLst>
                <a:ext uri="{FF2B5EF4-FFF2-40B4-BE49-F238E27FC236}">
                  <a16:creationId xmlns:a16="http://schemas.microsoft.com/office/drawing/2014/main" id="{35C09477-23EA-4E6A-A8C2-5B447B25E9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36" name="Rectangle 41">
              <a:extLst>
                <a:ext uri="{FF2B5EF4-FFF2-40B4-BE49-F238E27FC236}">
                  <a16:creationId xmlns:a16="http://schemas.microsoft.com/office/drawing/2014/main" id="{80A5D070-0FE6-4F72-8077-E259B2D35A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929502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F60409ED-7F7E-0EE8-F6B5-868256AEBA1E}"/>
              </a:ext>
            </a:extLst>
          </p:cNvPr>
          <p:cNvSpPr>
            <a:spLocks noGrp="1"/>
          </p:cNvSpPr>
          <p:nvPr>
            <p:ph type="title"/>
          </p:nvPr>
        </p:nvSpPr>
        <p:spPr>
          <a:xfrm>
            <a:off x="2646931" y="2747829"/>
            <a:ext cx="6898402" cy="1363792"/>
          </a:xfrm>
        </p:spPr>
        <p:txBody>
          <a:bodyPr vert="horz" lIns="91440" tIns="45720" rIns="91440" bIns="45720" rtlCol="0" anchor="ctr">
            <a:noAutofit/>
          </a:bodyPr>
          <a:lstStyle/>
          <a:p>
            <a:pPr algn="ctr">
              <a:lnSpc>
                <a:spcPct val="100000"/>
              </a:lnSpc>
            </a:pPr>
            <a:r>
              <a:rPr lang="en-US" sz="8800" dirty="0">
                <a:solidFill>
                  <a:srgbClr val="FFFFFF"/>
                </a:solidFill>
              </a:rPr>
              <a:t>Thank You !!</a:t>
            </a:r>
          </a:p>
        </p:txBody>
      </p:sp>
    </p:spTree>
    <p:extLst>
      <p:ext uri="{BB962C8B-B14F-4D97-AF65-F5344CB8AC3E}">
        <p14:creationId xmlns:p14="http://schemas.microsoft.com/office/powerpoint/2010/main" val="2447930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17B12-B108-D8FC-EE9E-D3B79D77DAE6}"/>
              </a:ext>
            </a:extLst>
          </p:cNvPr>
          <p:cNvSpPr>
            <a:spLocks noGrp="1"/>
          </p:cNvSpPr>
          <p:nvPr>
            <p:ph type="title"/>
          </p:nvPr>
        </p:nvSpPr>
        <p:spPr>
          <a:xfrm>
            <a:off x="1141413" y="618518"/>
            <a:ext cx="9905998" cy="1478570"/>
          </a:xfrm>
        </p:spPr>
        <p:txBody>
          <a:bodyPr>
            <a:normAutofit/>
          </a:bodyPr>
          <a:lstStyle/>
          <a:p>
            <a:r>
              <a:rPr lang="en-US" dirty="0"/>
              <a:t>What we are Going to talk about</a:t>
            </a:r>
          </a:p>
        </p:txBody>
      </p:sp>
      <p:graphicFrame>
        <p:nvGraphicFramePr>
          <p:cNvPr id="5" name="Content Placeholder 2">
            <a:extLst>
              <a:ext uri="{FF2B5EF4-FFF2-40B4-BE49-F238E27FC236}">
                <a16:creationId xmlns:a16="http://schemas.microsoft.com/office/drawing/2014/main" id="{7536762F-CE16-58D8-2A65-28292155EDC4}"/>
              </a:ext>
            </a:extLst>
          </p:cNvPr>
          <p:cNvGraphicFramePr>
            <a:graphicFrameLocks noGrp="1"/>
          </p:cNvGraphicFramePr>
          <p:nvPr>
            <p:ph idx="1"/>
            <p:extLst>
              <p:ext uri="{D42A27DB-BD31-4B8C-83A1-F6EECF244321}">
                <p14:modId xmlns:p14="http://schemas.microsoft.com/office/powerpoint/2010/main" val="378874402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7527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F95CBF5C-94D2-E273-B3AD-CA79953F7F95}"/>
              </a:ext>
            </a:extLst>
          </p:cNvPr>
          <p:cNvSpPr>
            <a:spLocks noGrp="1"/>
          </p:cNvSpPr>
          <p:nvPr>
            <p:ph type="title"/>
          </p:nvPr>
        </p:nvSpPr>
        <p:spPr>
          <a:xfrm>
            <a:off x="4554625" y="22657"/>
            <a:ext cx="6050713" cy="1478570"/>
          </a:xfrm>
        </p:spPr>
        <p:txBody>
          <a:bodyPr>
            <a:noAutofit/>
          </a:bodyPr>
          <a:lstStyle/>
          <a:p>
            <a:r>
              <a:rPr lang="en-US" sz="6000" dirty="0"/>
              <a:t>Problem</a:t>
            </a:r>
            <a:r>
              <a:rPr lang="en-US" sz="6600" dirty="0"/>
              <a:t> </a:t>
            </a:r>
            <a:r>
              <a:rPr lang="en-US" sz="5400" dirty="0"/>
              <a:t>statement</a:t>
            </a:r>
            <a:endParaRPr lang="en-US" sz="6600" dirty="0"/>
          </a:p>
        </p:txBody>
      </p:sp>
      <p:pic>
        <p:nvPicPr>
          <p:cNvPr id="5" name="Picture 4" descr="Close up of a solar panel">
            <a:extLst>
              <a:ext uri="{FF2B5EF4-FFF2-40B4-BE49-F238E27FC236}">
                <a16:creationId xmlns:a16="http://schemas.microsoft.com/office/drawing/2014/main" id="{59D34454-FD23-15D8-1FBC-B9506A4E1F4C}"/>
              </a:ext>
            </a:extLst>
          </p:cNvPr>
          <p:cNvPicPr>
            <a:picLocks noChangeAspect="1"/>
          </p:cNvPicPr>
          <p:nvPr/>
        </p:nvPicPr>
        <p:blipFill>
          <a:blip r:embed="rId4"/>
          <a:srcRect l="28842" r="26038" b="-1"/>
          <a:stretch>
            <a:fillRect/>
          </a:stretch>
        </p:blipFill>
        <p:spPr>
          <a:xfrm>
            <a:off x="-5597" y="10"/>
            <a:ext cx="4635583"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sz="3200"/>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sz="3200"/>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sz="3200"/>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sz="3200"/>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sz="3200"/>
            </a:p>
          </p:txBody>
        </p:sp>
      </p:grpSp>
      <p:sp>
        <p:nvSpPr>
          <p:cNvPr id="3" name="Content Placeholder 2">
            <a:extLst>
              <a:ext uri="{FF2B5EF4-FFF2-40B4-BE49-F238E27FC236}">
                <a16:creationId xmlns:a16="http://schemas.microsoft.com/office/drawing/2014/main" id="{9D8CDD55-70CC-A2C9-BA59-0D0D203C2AC0}"/>
              </a:ext>
            </a:extLst>
          </p:cNvPr>
          <p:cNvSpPr>
            <a:spLocks noGrp="1"/>
          </p:cNvSpPr>
          <p:nvPr>
            <p:ph idx="1"/>
          </p:nvPr>
        </p:nvSpPr>
        <p:spPr>
          <a:xfrm>
            <a:off x="4636883" y="1858963"/>
            <a:ext cx="7490577" cy="5366905"/>
          </a:xfrm>
        </p:spPr>
        <p:txBody>
          <a:bodyPr>
            <a:normAutofit/>
          </a:bodyPr>
          <a:lstStyle/>
          <a:p>
            <a:pPr marL="0" indent="0">
              <a:lnSpc>
                <a:spcPct val="110000"/>
              </a:lnSpc>
              <a:buNone/>
            </a:pPr>
            <a:r>
              <a:rPr lang="en-CA" sz="2000" b="1" dirty="0"/>
              <a:t>Canadian industries use electricity at fixed schedules, but renewable energy availability varies with weather and seasons. This requires import of energy resources.</a:t>
            </a:r>
          </a:p>
          <a:p>
            <a:pPr>
              <a:lnSpc>
                <a:spcPct val="110000"/>
              </a:lnSpc>
            </a:pPr>
            <a:r>
              <a:rPr lang="en-CA" sz="2000" dirty="0"/>
              <a:t> </a:t>
            </a:r>
            <a:r>
              <a:rPr lang="en-CA" sz="2000" b="1" dirty="0"/>
              <a:t>Challenge</a:t>
            </a:r>
            <a:endParaRPr lang="en-CA" sz="2000" dirty="0"/>
          </a:p>
          <a:p>
            <a:pPr lvl="1">
              <a:lnSpc>
                <a:spcPct val="110000"/>
              </a:lnSpc>
              <a:buFont typeface="Arial" panose="020B0604020202020204" pitchFamily="34" charset="0"/>
              <a:buChar char="•"/>
            </a:pPr>
            <a:r>
              <a:rPr lang="en-CA" dirty="0"/>
              <a:t>Solar, wind, and hydro power fluctuate daily and seasonally, making it difficult to plan energy-intensive operations efficiently.</a:t>
            </a:r>
          </a:p>
          <a:p>
            <a:pPr lvl="1">
              <a:lnSpc>
                <a:spcPct val="110000"/>
              </a:lnSpc>
              <a:buFont typeface="Arial" panose="020B0604020202020204" pitchFamily="34" charset="0"/>
              <a:buChar char="•"/>
            </a:pPr>
            <a:r>
              <a:rPr lang="en-CA" dirty="0"/>
              <a:t>Industries often miss opportunities to operate when energy is cleaner and cheaper.</a:t>
            </a:r>
          </a:p>
          <a:p>
            <a:pPr>
              <a:lnSpc>
                <a:spcPct val="110000"/>
              </a:lnSpc>
            </a:pPr>
            <a:r>
              <a:rPr lang="en-CA" sz="2000" b="1" dirty="0"/>
              <a:t>Our Question</a:t>
            </a:r>
            <a:endParaRPr lang="en-CA" sz="2000" dirty="0"/>
          </a:p>
          <a:p>
            <a:pPr lvl="1">
              <a:lnSpc>
                <a:spcPct val="110000"/>
              </a:lnSpc>
            </a:pPr>
            <a:r>
              <a:rPr lang="en-CA" dirty="0"/>
              <a:t>How can we use daily weather data to forecast renewable energy availability across Canadian cities  helping industries plan operations during cleaner, more cost-efficient power periods?</a:t>
            </a:r>
          </a:p>
        </p:txBody>
      </p:sp>
    </p:spTree>
    <p:extLst>
      <p:ext uri="{BB962C8B-B14F-4D97-AF65-F5344CB8AC3E}">
        <p14:creationId xmlns:p14="http://schemas.microsoft.com/office/powerpoint/2010/main" val="3094934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9"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60"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9"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1"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4"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6"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A44FE371-CF23-B9ED-3E53-6FD9B1D26D63}"/>
              </a:ext>
            </a:extLst>
          </p:cNvPr>
          <p:cNvSpPr>
            <a:spLocks noGrp="1"/>
          </p:cNvSpPr>
          <p:nvPr>
            <p:ph type="title"/>
          </p:nvPr>
        </p:nvSpPr>
        <p:spPr>
          <a:xfrm>
            <a:off x="1019015" y="1093787"/>
            <a:ext cx="3059969" cy="4697413"/>
          </a:xfrm>
        </p:spPr>
        <p:txBody>
          <a:bodyPr>
            <a:normAutofit/>
          </a:bodyPr>
          <a:lstStyle/>
          <a:p>
            <a:pPr algn="ctr"/>
            <a:r>
              <a:rPr lang="en-US" sz="8000" dirty="0"/>
              <a:t>Our</a:t>
            </a:r>
            <a:br>
              <a:rPr lang="en-US" sz="8000" dirty="0"/>
            </a:br>
            <a:r>
              <a:rPr lang="en-US" sz="8000" dirty="0"/>
              <a:t>Pitch</a:t>
            </a:r>
          </a:p>
        </p:txBody>
      </p:sp>
      <p:sp useBgFill="1">
        <p:nvSpPr>
          <p:cNvPr id="10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D3A939-ABD7-32ED-3940-CE37F1B531C7}"/>
              </a:ext>
            </a:extLst>
          </p:cNvPr>
          <p:cNvSpPr>
            <a:spLocks noGrp="1"/>
          </p:cNvSpPr>
          <p:nvPr>
            <p:ph idx="1"/>
          </p:nvPr>
        </p:nvSpPr>
        <p:spPr>
          <a:xfrm>
            <a:off x="4596508" y="9523"/>
            <a:ext cx="7595491" cy="6834189"/>
          </a:xfrm>
        </p:spPr>
        <p:txBody>
          <a:bodyPr>
            <a:normAutofit/>
          </a:bodyPr>
          <a:lstStyle/>
          <a:p>
            <a:pPr marL="0" indent="0">
              <a:buNone/>
            </a:pPr>
            <a:r>
              <a:rPr lang="en-CA" sz="4800" b="1" dirty="0" err="1"/>
              <a:t>Enerlytics</a:t>
            </a:r>
            <a:endParaRPr lang="en-CA" sz="4800" b="1" dirty="0"/>
          </a:p>
          <a:p>
            <a:pPr marL="0" indent="0">
              <a:buNone/>
            </a:pPr>
            <a:endParaRPr lang="en-CA" sz="1500" b="1" dirty="0"/>
          </a:p>
          <a:p>
            <a:pPr marL="0" indent="0">
              <a:buNone/>
            </a:pPr>
            <a:r>
              <a:rPr lang="en-CA" dirty="0" err="1"/>
              <a:t>Enerlytics</a:t>
            </a:r>
            <a:r>
              <a:rPr lang="en-CA" dirty="0"/>
              <a:t> is building Canada’s renewable future.</a:t>
            </a:r>
          </a:p>
          <a:p>
            <a:r>
              <a:rPr lang="en-CA" dirty="0"/>
              <a:t>We transform daily weather data into energy forecasts such as predicting solar, wind, and hydropower potential for Canadian cities.</a:t>
            </a:r>
            <a:br>
              <a:rPr lang="en-CA" dirty="0"/>
            </a:br>
            <a:endParaRPr lang="en-CA" dirty="0"/>
          </a:p>
          <a:p>
            <a:r>
              <a:rPr lang="en-CA" dirty="0"/>
              <a:t>Through monthly, seasonal, and annual insights, we empower industries and policymakers to see when and where renewable power will be strongest driving smarter, cleaner, and more cost-efficient energy use.</a:t>
            </a:r>
            <a:endParaRPr lang="en-US" dirty="0"/>
          </a:p>
        </p:txBody>
      </p:sp>
    </p:spTree>
    <p:extLst>
      <p:ext uri="{BB962C8B-B14F-4D97-AF65-F5344CB8AC3E}">
        <p14:creationId xmlns:p14="http://schemas.microsoft.com/office/powerpoint/2010/main" val="32510566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48A2223B-CDB4-33E3-9F29-255778F6A8C7}"/>
              </a:ext>
            </a:extLst>
          </p:cNvPr>
          <p:cNvSpPr>
            <a:spLocks noGrp="1"/>
          </p:cNvSpPr>
          <p:nvPr>
            <p:ph type="title"/>
          </p:nvPr>
        </p:nvSpPr>
        <p:spPr>
          <a:xfrm>
            <a:off x="5278582" y="18126"/>
            <a:ext cx="2951018" cy="508925"/>
          </a:xfrm>
        </p:spPr>
        <p:txBody>
          <a:bodyPr>
            <a:normAutofit fontScale="90000"/>
          </a:bodyPr>
          <a:lstStyle/>
          <a:p>
            <a:r>
              <a:rPr lang="en-US" dirty="0"/>
              <a:t>Our objective</a:t>
            </a:r>
          </a:p>
        </p:txBody>
      </p:sp>
      <p:pic>
        <p:nvPicPr>
          <p:cNvPr id="5" name="Picture 4" descr="Thermometer outdoors">
            <a:extLst>
              <a:ext uri="{FF2B5EF4-FFF2-40B4-BE49-F238E27FC236}">
                <a16:creationId xmlns:a16="http://schemas.microsoft.com/office/drawing/2014/main" id="{678E7C57-254E-642F-83A3-A1E182B88A76}"/>
              </a:ext>
            </a:extLst>
          </p:cNvPr>
          <p:cNvPicPr>
            <a:picLocks noChangeAspect="1"/>
          </p:cNvPicPr>
          <p:nvPr/>
        </p:nvPicPr>
        <p:blipFill>
          <a:blip r:embed="rId4"/>
          <a:srcRect r="40611" b="-1"/>
          <a:stretch>
            <a:fillRect/>
          </a:stretch>
        </p:blipFill>
        <p:spPr>
          <a:xfrm>
            <a:off x="-5597" y="10"/>
            <a:ext cx="5284179"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9D295378-CDA8-8EB6-612D-27B56D53951C}"/>
              </a:ext>
            </a:extLst>
          </p:cNvPr>
          <p:cNvSpPr>
            <a:spLocks noGrp="1"/>
          </p:cNvSpPr>
          <p:nvPr>
            <p:ph idx="1"/>
          </p:nvPr>
        </p:nvSpPr>
        <p:spPr>
          <a:xfrm>
            <a:off x="5283350" y="604376"/>
            <a:ext cx="7108676" cy="6337475"/>
          </a:xfrm>
        </p:spPr>
        <p:txBody>
          <a:bodyPr>
            <a:noAutofit/>
          </a:bodyPr>
          <a:lstStyle/>
          <a:p>
            <a:pPr marL="0" indent="0">
              <a:lnSpc>
                <a:spcPct val="110000"/>
              </a:lnSpc>
              <a:buNone/>
            </a:pPr>
            <a:r>
              <a:rPr lang="en-CA" sz="1800" dirty="0"/>
              <a:t>Use AI and weather data to forecast solar, wind, and hydro energy potential across Canadian cities, empowering industries to plan around cleaner, cheaper, and more reliable power periods. Helping Canada increase production of energy locally</a:t>
            </a:r>
          </a:p>
          <a:p>
            <a:pPr marL="0" indent="0">
              <a:lnSpc>
                <a:spcPct val="110000"/>
              </a:lnSpc>
              <a:buNone/>
            </a:pPr>
            <a:r>
              <a:rPr lang="en-CA" sz="1800" b="1" dirty="0"/>
              <a:t>Why It Matters</a:t>
            </a:r>
            <a:endParaRPr lang="en-CA" sz="1800" dirty="0"/>
          </a:p>
          <a:p>
            <a:pPr>
              <a:lnSpc>
                <a:spcPct val="110000"/>
              </a:lnSpc>
              <a:buFont typeface="Arial" panose="020B0604020202020204" pitchFamily="34" charset="0"/>
              <a:buChar char="•"/>
            </a:pPr>
            <a:r>
              <a:rPr lang="en-CA" sz="1800" dirty="0"/>
              <a:t>Renewable energy fluctuates with weather → hard for industries to align usage.</a:t>
            </a:r>
          </a:p>
          <a:p>
            <a:pPr>
              <a:lnSpc>
                <a:spcPct val="110000"/>
              </a:lnSpc>
              <a:buFont typeface="Arial" panose="020B0604020202020204" pitchFamily="34" charset="0"/>
              <a:buChar char="•"/>
            </a:pPr>
            <a:r>
              <a:rPr lang="en-CA" sz="1800" dirty="0"/>
              <a:t>Data gaps across GHCN stations limit accurate forecasting.</a:t>
            </a:r>
          </a:p>
          <a:p>
            <a:pPr>
              <a:lnSpc>
                <a:spcPct val="110000"/>
              </a:lnSpc>
              <a:buFont typeface="Arial" panose="020B0604020202020204" pitchFamily="34" charset="0"/>
              <a:buChar char="•"/>
            </a:pPr>
            <a:r>
              <a:rPr lang="en-CA" sz="1800" dirty="0"/>
              <a:t>Planning with renewable availability = lower costs + greener footprint.</a:t>
            </a:r>
          </a:p>
          <a:p>
            <a:pPr marL="0" indent="0">
              <a:lnSpc>
                <a:spcPct val="110000"/>
              </a:lnSpc>
              <a:buNone/>
            </a:pPr>
            <a:r>
              <a:rPr lang="en-CA" sz="1800" b="1" dirty="0"/>
              <a:t>What We Aim to Achieve</a:t>
            </a:r>
            <a:endParaRPr lang="en-CA" sz="1800" dirty="0"/>
          </a:p>
          <a:p>
            <a:pPr>
              <a:lnSpc>
                <a:spcPct val="110000"/>
              </a:lnSpc>
              <a:buFont typeface="Arial" panose="020B0604020202020204" pitchFamily="34" charset="0"/>
              <a:buChar char="•"/>
            </a:pPr>
            <a:r>
              <a:rPr lang="en-CA" sz="1800" dirty="0"/>
              <a:t>Predict renewable availability using AI-inferred weather data.</a:t>
            </a:r>
          </a:p>
          <a:p>
            <a:pPr>
              <a:lnSpc>
                <a:spcPct val="110000"/>
              </a:lnSpc>
              <a:buFont typeface="Arial" panose="020B0604020202020204" pitchFamily="34" charset="0"/>
              <a:buChar char="•"/>
            </a:pPr>
            <a:r>
              <a:rPr lang="en-CA" sz="1800" dirty="0"/>
              <a:t>Rank cities based on Renewable Energy Index (REI) performance.</a:t>
            </a:r>
          </a:p>
          <a:p>
            <a:pPr>
              <a:lnSpc>
                <a:spcPct val="110000"/>
              </a:lnSpc>
              <a:buFont typeface="Arial" panose="020B0604020202020204" pitchFamily="34" charset="0"/>
              <a:buChar char="•"/>
            </a:pPr>
            <a:r>
              <a:rPr lang="en-CA" sz="1800" dirty="0"/>
              <a:t>Visualize forecasts via an interactive dashboard for policymakers and industries.</a:t>
            </a:r>
          </a:p>
          <a:p>
            <a:pPr>
              <a:lnSpc>
                <a:spcPct val="110000"/>
              </a:lnSpc>
              <a:buFont typeface="Arial" panose="020B0604020202020204" pitchFamily="34" charset="0"/>
              <a:buChar char="•"/>
            </a:pPr>
            <a:r>
              <a:rPr lang="en-CA" sz="1800" dirty="0"/>
              <a:t>Support Net-Zero 2050 goals through smarter, data-driven energy planning.</a:t>
            </a:r>
          </a:p>
          <a:p>
            <a:pPr>
              <a:lnSpc>
                <a:spcPct val="110000"/>
              </a:lnSpc>
            </a:pPr>
            <a:endParaRPr lang="en-US" sz="1600" dirty="0"/>
          </a:p>
        </p:txBody>
      </p:sp>
    </p:spTree>
    <p:extLst>
      <p:ext uri="{BB962C8B-B14F-4D97-AF65-F5344CB8AC3E}">
        <p14:creationId xmlns:p14="http://schemas.microsoft.com/office/powerpoint/2010/main" val="3046223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CA9AF1-370A-4AF8-9B82-4D11601AA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E9CFF9D-9107-400A-8C5A-09CA2BA7A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4295" cy="6858001"/>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C3F5AE7-B34F-4BEF-96D0-74CA215E81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rgbClr val="000000">
              <a:alpha val="25000"/>
            </a:srgbClr>
          </a:solidFill>
        </p:grpSpPr>
        <p:sp>
          <p:nvSpPr>
            <p:cNvPr id="14" name="Rectangle 5">
              <a:extLst>
                <a:ext uri="{FF2B5EF4-FFF2-40B4-BE49-F238E27FC236}">
                  <a16:creationId xmlns:a16="http://schemas.microsoft.com/office/drawing/2014/main" id="{BCC99937-0E7D-42EF-A5DB-86FAF32C000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FE097643-AAC6-4390-A109-6965053C1B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B6ADC944-08FF-42C1-8D55-B4EA06CD26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8">
              <a:extLst>
                <a:ext uri="{FF2B5EF4-FFF2-40B4-BE49-F238E27FC236}">
                  <a16:creationId xmlns:a16="http://schemas.microsoft.com/office/drawing/2014/main" id="{17023431-F2E0-4D75-8C2C-98E00D89C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9">
              <a:extLst>
                <a:ext uri="{FF2B5EF4-FFF2-40B4-BE49-F238E27FC236}">
                  <a16:creationId xmlns:a16="http://schemas.microsoft.com/office/drawing/2014/main" id="{E34C0BEB-550B-421E-A0BB-0901C0E89C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29FFB337-3695-41C1-B104-55125202E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9BF53A3A-34D4-405C-B140-0AE528066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84EE2242-1F65-43B3-861E-4085AEC5AD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E5B8229F-9313-4FC2-8A4A-49211C4E1F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B28AAEC8-A731-419D-A078-0FCFEAE4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2741D6DA-0F0D-4D55-883E-24A374A79F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Line 16">
              <a:extLst>
                <a:ext uri="{FF2B5EF4-FFF2-40B4-BE49-F238E27FC236}">
                  <a16:creationId xmlns:a16="http://schemas.microsoft.com/office/drawing/2014/main" id="{78F62958-A05D-478B-B23C-75AE85425811}"/>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6" name="Freeform 17">
              <a:extLst>
                <a:ext uri="{FF2B5EF4-FFF2-40B4-BE49-F238E27FC236}">
                  <a16:creationId xmlns:a16="http://schemas.microsoft.com/office/drawing/2014/main" id="{87057A7E-9CF9-405A-8A33-0CA1AC51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AE876AFB-8370-4923-8278-E5FE62DE2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5477A94C-373F-42ED-9257-0DAB03B2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5012B077-1FC3-4D22-ACB6-ED86831EAD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Rectangle 21">
              <a:extLst>
                <a:ext uri="{FF2B5EF4-FFF2-40B4-BE49-F238E27FC236}">
                  <a16:creationId xmlns:a16="http://schemas.microsoft.com/office/drawing/2014/main" id="{D07A07B0-4407-49F7-9B26-61FF0CCE5F4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1" name="Freeform 22">
              <a:extLst>
                <a:ext uri="{FF2B5EF4-FFF2-40B4-BE49-F238E27FC236}">
                  <a16:creationId xmlns:a16="http://schemas.microsoft.com/office/drawing/2014/main" id="{BDEABD0F-FFCE-4FC2-950E-6334D1727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434BB427-BC30-4BAB-82E9-BDE1F0B154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1F7A956E-DCF3-4544-AF1D-442CB5275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AF9D24E3-E510-495A-9DE8-7DAA3FA5BE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0753727A-395C-4B1C-A63B-45DFA5278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B75C5A82-D9C8-414D-B324-403DC32B2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DDAFA2F-C6E2-4656-B490-5683762B7F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EEB3485F-B9A8-4C89-836E-67249D5ABD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F14F069E-B2BC-4B84-ACBC-9E3343A34A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03BE3291-5AE0-49F5-9C60-84CF6AFBAC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F550A8EF-2F13-3E76-5B8D-581E661E6187}"/>
              </a:ext>
            </a:extLst>
          </p:cNvPr>
          <p:cNvSpPr>
            <a:spLocks noGrp="1"/>
          </p:cNvSpPr>
          <p:nvPr>
            <p:ph type="title"/>
          </p:nvPr>
        </p:nvSpPr>
        <p:spPr>
          <a:xfrm>
            <a:off x="299867" y="291351"/>
            <a:ext cx="3855378" cy="6275295"/>
          </a:xfrm>
        </p:spPr>
        <p:txBody>
          <a:bodyPr>
            <a:normAutofit/>
          </a:bodyPr>
          <a:lstStyle/>
          <a:p>
            <a:pPr algn="ctr"/>
            <a:r>
              <a:rPr lang="en-US" sz="6000" dirty="0">
                <a:solidFill>
                  <a:srgbClr val="FFFFFF"/>
                </a:solidFill>
              </a:rPr>
              <a:t>How we tackled it</a:t>
            </a:r>
          </a:p>
        </p:txBody>
      </p:sp>
      <p:sp>
        <p:nvSpPr>
          <p:cNvPr id="3" name="Content Placeholder 2">
            <a:extLst>
              <a:ext uri="{FF2B5EF4-FFF2-40B4-BE49-F238E27FC236}">
                <a16:creationId xmlns:a16="http://schemas.microsoft.com/office/drawing/2014/main" id="{D94821B8-315C-D3B3-E3D8-8F3BE6442857}"/>
              </a:ext>
            </a:extLst>
          </p:cNvPr>
          <p:cNvSpPr>
            <a:spLocks noGrp="1"/>
          </p:cNvSpPr>
          <p:nvPr>
            <p:ph idx="1"/>
          </p:nvPr>
        </p:nvSpPr>
        <p:spPr>
          <a:xfrm>
            <a:off x="4654295" y="0"/>
            <a:ext cx="7528179" cy="6843713"/>
          </a:xfrm>
        </p:spPr>
        <p:txBody>
          <a:bodyPr anchor="ctr">
            <a:normAutofit/>
          </a:bodyPr>
          <a:lstStyle/>
          <a:p>
            <a:pPr marL="0" indent="0">
              <a:lnSpc>
                <a:spcPct val="110000"/>
              </a:lnSpc>
              <a:buNone/>
            </a:pPr>
            <a:r>
              <a:rPr lang="en-CA" sz="4000" b="1" dirty="0"/>
              <a:t>Data Simplification &amp; Preparation</a:t>
            </a:r>
          </a:p>
          <a:p>
            <a:pPr marL="0" indent="0">
              <a:lnSpc>
                <a:spcPct val="110000"/>
              </a:lnSpc>
              <a:buNone/>
            </a:pPr>
            <a:endParaRPr lang="en-CA" sz="1300" b="1" dirty="0"/>
          </a:p>
          <a:p>
            <a:pPr marL="0" indent="0">
              <a:lnSpc>
                <a:spcPct val="110000"/>
              </a:lnSpc>
              <a:buNone/>
            </a:pPr>
            <a:r>
              <a:rPr lang="en-CA" sz="1800" b="1" dirty="0"/>
              <a:t>Focus on Canada</a:t>
            </a:r>
          </a:p>
          <a:p>
            <a:pPr>
              <a:lnSpc>
                <a:spcPct val="110000"/>
              </a:lnSpc>
              <a:buFont typeface="Arial" panose="020B0604020202020204" pitchFamily="34" charset="0"/>
              <a:buChar char="•"/>
            </a:pPr>
            <a:r>
              <a:rPr lang="en-CA" sz="1800" dirty="0"/>
              <a:t>We began with the Global Historical Climatology Network (GHCN) dataset.</a:t>
            </a:r>
          </a:p>
          <a:p>
            <a:pPr>
              <a:lnSpc>
                <a:spcPct val="110000"/>
              </a:lnSpc>
              <a:buFont typeface="Arial" panose="020B0604020202020204" pitchFamily="34" charset="0"/>
              <a:buChar char="•"/>
            </a:pPr>
            <a:r>
              <a:rPr lang="en-CA" sz="1800" dirty="0"/>
              <a:t>Using R, we filtered and merged only the Canadian station data (province &amp; city level).</a:t>
            </a:r>
          </a:p>
          <a:p>
            <a:pPr>
              <a:lnSpc>
                <a:spcPct val="110000"/>
              </a:lnSpc>
              <a:buFont typeface="Arial" panose="020B0604020202020204" pitchFamily="34" charset="0"/>
              <a:buChar char="•"/>
            </a:pPr>
            <a:r>
              <a:rPr lang="en-CA" sz="1800" dirty="0"/>
              <a:t>This simplified the dataset from thousands of global entries to clean, Canada-specific records.</a:t>
            </a:r>
          </a:p>
          <a:p>
            <a:pPr marL="0" indent="0">
              <a:lnSpc>
                <a:spcPct val="110000"/>
              </a:lnSpc>
              <a:buNone/>
            </a:pPr>
            <a:r>
              <a:rPr lang="en-CA" sz="1800" b="1" dirty="0"/>
              <a:t>Data Cleaning</a:t>
            </a:r>
          </a:p>
          <a:p>
            <a:pPr>
              <a:lnSpc>
                <a:spcPct val="110000"/>
              </a:lnSpc>
              <a:buFont typeface="Arial" panose="020B0604020202020204" pitchFamily="34" charset="0"/>
              <a:buChar char="•"/>
            </a:pPr>
            <a:r>
              <a:rPr lang="en-CA" sz="1800" dirty="0"/>
              <a:t>Removed duplicates and inconsistent station names.</a:t>
            </a:r>
          </a:p>
          <a:p>
            <a:pPr>
              <a:lnSpc>
                <a:spcPct val="110000"/>
              </a:lnSpc>
              <a:buFont typeface="Arial" panose="020B0604020202020204" pitchFamily="34" charset="0"/>
              <a:buChar char="•"/>
            </a:pPr>
            <a:r>
              <a:rPr lang="en-CA" sz="1800" dirty="0"/>
              <a:t>Unified date formats and variable codes (TMAX, TMIN, PRCP, SNOW, etc.).</a:t>
            </a:r>
          </a:p>
          <a:p>
            <a:pPr>
              <a:lnSpc>
                <a:spcPct val="110000"/>
              </a:lnSpc>
              <a:buFont typeface="Arial" panose="020B0604020202020204" pitchFamily="34" charset="0"/>
              <a:buChar char="•"/>
            </a:pPr>
            <a:r>
              <a:rPr lang="en-CA" sz="1800" dirty="0"/>
              <a:t>Identified missing fields, e.g., many stations had </a:t>
            </a:r>
            <a:r>
              <a:rPr lang="en-CA" sz="1800" i="1" dirty="0"/>
              <a:t>only one or two variables recorded per day.</a:t>
            </a:r>
            <a:endParaRPr lang="en-CA" sz="1800" dirty="0"/>
          </a:p>
          <a:p>
            <a:pPr marL="0" indent="0">
              <a:lnSpc>
                <a:spcPct val="110000"/>
              </a:lnSpc>
              <a:buNone/>
            </a:pPr>
            <a:r>
              <a:rPr lang="en-CA" sz="1800" dirty="0"/>
              <a:t>Once we had clean Canadian data, the next challenge was filling in the gaps and that’s where our AI-driven inference came in.</a:t>
            </a:r>
          </a:p>
          <a:p>
            <a:pPr marL="0" indent="0">
              <a:lnSpc>
                <a:spcPct val="110000"/>
              </a:lnSpc>
              <a:buNone/>
            </a:pPr>
            <a:endParaRPr lang="en-US" sz="1300" dirty="0"/>
          </a:p>
        </p:txBody>
      </p:sp>
      <p:sp>
        <p:nvSpPr>
          <p:cNvPr id="4" name="TextBox 3">
            <a:extLst>
              <a:ext uri="{FF2B5EF4-FFF2-40B4-BE49-F238E27FC236}">
                <a16:creationId xmlns:a16="http://schemas.microsoft.com/office/drawing/2014/main" id="{AF182F5E-41BC-BE02-06D8-02248A362574}"/>
              </a:ext>
            </a:extLst>
          </p:cNvPr>
          <p:cNvSpPr txBox="1"/>
          <p:nvPr/>
        </p:nvSpPr>
        <p:spPr>
          <a:xfrm>
            <a:off x="1141412" y="1603156"/>
            <a:ext cx="2502049" cy="369332"/>
          </a:xfrm>
          <a:prstGeom prst="rect">
            <a:avLst/>
          </a:prstGeom>
          <a:noFill/>
        </p:spPr>
        <p:txBody>
          <a:bodyPr wrap="square" rtlCol="0">
            <a:spAutoFit/>
          </a:bodyPr>
          <a:lstStyle/>
          <a:p>
            <a:endParaRPr lang="en-CA" b="1" dirty="0"/>
          </a:p>
        </p:txBody>
      </p:sp>
    </p:spTree>
    <p:extLst>
      <p:ext uri="{BB962C8B-B14F-4D97-AF65-F5344CB8AC3E}">
        <p14:creationId xmlns:p14="http://schemas.microsoft.com/office/powerpoint/2010/main" val="3015650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A9E1C41-962D-9921-D7F4-A2C102F3AE45}"/>
              </a:ext>
            </a:extLst>
          </p:cNvPr>
          <p:cNvSpPr>
            <a:spLocks noGrp="1"/>
          </p:cNvSpPr>
          <p:nvPr>
            <p:ph type="title"/>
          </p:nvPr>
        </p:nvSpPr>
        <p:spPr>
          <a:xfrm>
            <a:off x="466724" y="1370013"/>
            <a:ext cx="3907534" cy="4321175"/>
          </a:xfrm>
        </p:spPr>
        <p:txBody>
          <a:bodyPr>
            <a:normAutofit/>
          </a:bodyPr>
          <a:lstStyle/>
          <a:p>
            <a:pPr algn="ctr"/>
            <a:r>
              <a:rPr lang="en-US" sz="4800" dirty="0"/>
              <a:t>How we tackled it continued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BF7D47-1F31-4FF8-A973-3B4532A8228E}"/>
              </a:ext>
            </a:extLst>
          </p:cNvPr>
          <p:cNvSpPr>
            <a:spLocks noGrp="1"/>
          </p:cNvSpPr>
          <p:nvPr>
            <p:ph idx="1"/>
          </p:nvPr>
        </p:nvSpPr>
        <p:spPr>
          <a:xfrm>
            <a:off x="4610796" y="9524"/>
            <a:ext cx="7581204" cy="6834189"/>
          </a:xfrm>
        </p:spPr>
        <p:txBody>
          <a:bodyPr>
            <a:normAutofit lnSpcReduction="10000"/>
          </a:bodyPr>
          <a:lstStyle/>
          <a:p>
            <a:pPr marL="0" indent="0">
              <a:lnSpc>
                <a:spcPct val="110000"/>
              </a:lnSpc>
              <a:buNone/>
            </a:pPr>
            <a:r>
              <a:rPr lang="en-CA" sz="4000" b="1" dirty="0"/>
              <a:t>AI-Based Variable Inference</a:t>
            </a:r>
          </a:p>
          <a:p>
            <a:pPr marL="0" indent="0">
              <a:lnSpc>
                <a:spcPct val="110000"/>
              </a:lnSpc>
              <a:buNone/>
            </a:pPr>
            <a:r>
              <a:rPr lang="en-CA" sz="1800" b="1" dirty="0"/>
              <a:t>Goal</a:t>
            </a:r>
          </a:p>
          <a:p>
            <a:pPr>
              <a:lnSpc>
                <a:spcPct val="110000"/>
              </a:lnSpc>
            </a:pPr>
            <a:r>
              <a:rPr lang="en-CA" sz="1800" dirty="0"/>
              <a:t>We wanted every Canadian station to have a </a:t>
            </a:r>
            <a:r>
              <a:rPr lang="en-CA" sz="1800" i="1" dirty="0"/>
              <a:t>complete</a:t>
            </a:r>
            <a:r>
              <a:rPr lang="en-CA" sz="1800" dirty="0"/>
              <a:t> weather record — even when data was missing. So we taught our model to “fill in the blanks” using smart, physics-inspired formulas.</a:t>
            </a:r>
          </a:p>
          <a:p>
            <a:pPr marL="0" indent="0">
              <a:lnSpc>
                <a:spcPct val="110000"/>
              </a:lnSpc>
              <a:buNone/>
            </a:pPr>
            <a:r>
              <a:rPr lang="en-CA" sz="1800" b="1" dirty="0"/>
              <a:t>Temperature</a:t>
            </a:r>
          </a:p>
          <a:p>
            <a:pPr>
              <a:lnSpc>
                <a:spcPct val="110000"/>
              </a:lnSpc>
            </a:pPr>
            <a:r>
              <a:rPr lang="en-CA" sz="1800" dirty="0"/>
              <a:t>We estimated how temperature changes with elevation and latitude,</a:t>
            </a:r>
            <a:br>
              <a:rPr lang="en-CA" sz="1800" dirty="0"/>
            </a:br>
            <a:r>
              <a:rPr lang="en-CA" sz="1800" dirty="0"/>
              <a:t>so if a station was missing TMIN, TMAX, or TAVG, our model could rebuild it accurately.</a:t>
            </a:r>
          </a:p>
          <a:p>
            <a:pPr marL="0" indent="0">
              <a:lnSpc>
                <a:spcPct val="110000"/>
              </a:lnSpc>
              <a:buNone/>
            </a:pPr>
            <a:r>
              <a:rPr lang="en-CA" sz="1800" b="1" dirty="0"/>
              <a:t>Snow &amp; Snow Depth</a:t>
            </a:r>
          </a:p>
          <a:p>
            <a:pPr>
              <a:lnSpc>
                <a:spcPct val="110000"/>
              </a:lnSpc>
            </a:pPr>
            <a:r>
              <a:rPr lang="en-CA" sz="1800" dirty="0"/>
              <a:t>When only one was available, we used a simple 10 : 1 snow-to-depth ratio</a:t>
            </a:r>
            <a:br>
              <a:rPr lang="en-CA" sz="1800" dirty="0"/>
            </a:br>
            <a:r>
              <a:rPr lang="en-CA" sz="1800" dirty="0"/>
              <a:t>to keep precipitation consistent across records.</a:t>
            </a:r>
          </a:p>
          <a:p>
            <a:pPr marL="0" indent="0">
              <a:lnSpc>
                <a:spcPct val="110000"/>
              </a:lnSpc>
              <a:buNone/>
            </a:pPr>
            <a:r>
              <a:rPr lang="en-CA" sz="1800" b="1" dirty="0"/>
              <a:t>Wind</a:t>
            </a:r>
          </a:p>
          <a:p>
            <a:pPr>
              <a:lnSpc>
                <a:spcPct val="110000"/>
              </a:lnSpc>
            </a:pPr>
            <a:r>
              <a:rPr lang="en-CA" sz="1800" dirty="0"/>
              <a:t>We combined elevation, precipitation, and latitude to estimate average and peak wind speeds so even stations with no wind sensors got realistic values.</a:t>
            </a:r>
          </a:p>
          <a:p>
            <a:pPr marL="0" indent="0">
              <a:lnSpc>
                <a:spcPct val="110000"/>
              </a:lnSpc>
              <a:buNone/>
            </a:pPr>
            <a:r>
              <a:rPr lang="en-CA" sz="1800" b="1" dirty="0"/>
              <a:t>Outcome</a:t>
            </a:r>
          </a:p>
          <a:p>
            <a:pPr>
              <a:lnSpc>
                <a:spcPct val="110000"/>
              </a:lnSpc>
            </a:pPr>
            <a:r>
              <a:rPr lang="en-CA" sz="1800" dirty="0"/>
              <a:t>From patchy, incomplete data → to rich, ready-to-forecast datasets</a:t>
            </a:r>
            <a:br>
              <a:rPr lang="en-CA" sz="1800" dirty="0"/>
            </a:br>
            <a:r>
              <a:rPr lang="en-CA" sz="1800" dirty="0"/>
              <a:t>that actually look and behave like real Canadian weather.</a:t>
            </a:r>
          </a:p>
        </p:txBody>
      </p:sp>
    </p:spTree>
    <p:extLst>
      <p:ext uri="{BB962C8B-B14F-4D97-AF65-F5344CB8AC3E}">
        <p14:creationId xmlns:p14="http://schemas.microsoft.com/office/powerpoint/2010/main" val="32013810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down)">
                                      <p:cBhvr>
                                        <p:cTn id="34" dur="500"/>
                                        <p:tgtEl>
                                          <p:spTgt spid="3">
                                            <p:txEl>
                                              <p:pRg st="5" end="5"/>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down)">
                                      <p:cBhvr>
                                        <p:cTn id="4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9" grpId="0" animBg="1"/>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6453DD0-802E-0645-8467-A306B89F07C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489B372F-3095-AAD7-0439-AAEFE26C69E9}"/>
              </a:ext>
            </a:extLst>
          </p:cNvPr>
          <p:cNvSpPr>
            <a:spLocks noGrp="1"/>
          </p:cNvSpPr>
          <p:nvPr>
            <p:ph type="title"/>
          </p:nvPr>
        </p:nvSpPr>
        <p:spPr>
          <a:xfrm>
            <a:off x="391953" y="711041"/>
            <a:ext cx="3787043" cy="5264150"/>
          </a:xfrm>
        </p:spPr>
        <p:txBody>
          <a:bodyPr>
            <a:normAutofit/>
          </a:bodyPr>
          <a:lstStyle/>
          <a:p>
            <a:pPr algn="ctr"/>
            <a:r>
              <a:rPr lang="en-US" sz="4800" dirty="0"/>
              <a:t>How we tackled it continued</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A55C01-A33B-FEFD-D608-3A7BB6C46AA9}"/>
              </a:ext>
            </a:extLst>
          </p:cNvPr>
          <p:cNvSpPr>
            <a:spLocks noGrp="1"/>
          </p:cNvSpPr>
          <p:nvPr>
            <p:ph idx="1"/>
          </p:nvPr>
        </p:nvSpPr>
        <p:spPr>
          <a:xfrm>
            <a:off x="4644134" y="9524"/>
            <a:ext cx="7566915" cy="6834189"/>
          </a:xfrm>
        </p:spPr>
        <p:txBody>
          <a:bodyPr>
            <a:normAutofit fontScale="92500" lnSpcReduction="10000"/>
          </a:bodyPr>
          <a:lstStyle/>
          <a:p>
            <a:pPr marL="0" indent="0">
              <a:lnSpc>
                <a:spcPct val="110000"/>
              </a:lnSpc>
              <a:buNone/>
            </a:pPr>
            <a:r>
              <a:rPr lang="en-CA" sz="4000" b="1" dirty="0"/>
              <a:t>Forecasting &amp; Visualization</a:t>
            </a:r>
          </a:p>
          <a:p>
            <a:pPr marL="0" indent="0">
              <a:lnSpc>
                <a:spcPct val="110000"/>
              </a:lnSpc>
              <a:buNone/>
            </a:pPr>
            <a:r>
              <a:rPr lang="en-CA" sz="1800" b="1" dirty="0"/>
              <a:t>Forecasting the Future</a:t>
            </a:r>
          </a:p>
          <a:p>
            <a:pPr>
              <a:lnSpc>
                <a:spcPct val="110000"/>
              </a:lnSpc>
            </a:pPr>
            <a:r>
              <a:rPr lang="en-CA" sz="1800" dirty="0"/>
              <a:t>Once we had clean, complete data, we trained our model to look ahead </a:t>
            </a:r>
            <a:br>
              <a:rPr lang="en-CA" sz="1800" dirty="0"/>
            </a:br>
            <a:r>
              <a:rPr lang="en-CA" sz="1800" dirty="0"/>
              <a:t>using Prophet to forecast renewable potential for 30 days, 4 months, and 1 year. It captures seasonal patterns, temperature trends, and precipitation shifts</a:t>
            </a:r>
            <a:br>
              <a:rPr lang="en-CA" sz="1800" dirty="0"/>
            </a:br>
            <a:r>
              <a:rPr lang="en-CA" sz="1800" dirty="0"/>
              <a:t>so we can literally </a:t>
            </a:r>
            <a:r>
              <a:rPr lang="en-CA" sz="1800" i="1" dirty="0"/>
              <a:t>see</a:t>
            </a:r>
            <a:r>
              <a:rPr lang="en-CA" sz="1800" dirty="0"/>
              <a:t> how renewables rise and fall through the seasons.</a:t>
            </a:r>
          </a:p>
          <a:p>
            <a:pPr marL="0" indent="0">
              <a:lnSpc>
                <a:spcPct val="110000"/>
              </a:lnSpc>
              <a:buNone/>
            </a:pPr>
            <a:r>
              <a:rPr lang="en-CA" sz="1800" b="1" dirty="0"/>
              <a:t>What Makes It Powerful</a:t>
            </a:r>
          </a:p>
          <a:p>
            <a:pPr>
              <a:lnSpc>
                <a:spcPct val="110000"/>
              </a:lnSpc>
            </a:pPr>
            <a:r>
              <a:rPr lang="en-CA" sz="1800" dirty="0"/>
              <a:t>It learns each city’s </a:t>
            </a:r>
            <a:r>
              <a:rPr lang="en-CA" sz="1800" i="1" dirty="0"/>
              <a:t>unique rhythm such as</a:t>
            </a:r>
            <a:r>
              <a:rPr lang="en-CA" sz="1800" dirty="0"/>
              <a:t> sunny vs. cloudy, windy vs. calm.</a:t>
            </a:r>
          </a:p>
          <a:p>
            <a:pPr>
              <a:lnSpc>
                <a:spcPct val="110000"/>
              </a:lnSpc>
            </a:pPr>
            <a:r>
              <a:rPr lang="en-CA" sz="1800" dirty="0"/>
              <a:t>t adapts as weather changes, so forecasts stay dynamic.</a:t>
            </a:r>
          </a:p>
          <a:p>
            <a:pPr>
              <a:lnSpc>
                <a:spcPct val="110000"/>
              </a:lnSpc>
              <a:buFont typeface="Arial" panose="020B0604020202020204" pitchFamily="34" charset="0"/>
              <a:buChar char="•"/>
            </a:pPr>
            <a:r>
              <a:rPr lang="en-CA" sz="1800" dirty="0"/>
              <a:t>It turns raw data into actionable predictions for solar, wind, and hydro .</a:t>
            </a:r>
          </a:p>
          <a:p>
            <a:pPr marL="0" indent="0">
              <a:lnSpc>
                <a:spcPct val="110000"/>
              </a:lnSpc>
              <a:buNone/>
            </a:pPr>
            <a:r>
              <a:rPr lang="en-CA" sz="1800" b="1" dirty="0"/>
              <a:t>Bringing It to Life</a:t>
            </a:r>
          </a:p>
          <a:p>
            <a:pPr>
              <a:lnSpc>
                <a:spcPct val="110000"/>
              </a:lnSpc>
            </a:pPr>
            <a:r>
              <a:rPr lang="en-CA" sz="1800" dirty="0"/>
              <a:t>We built an interactive dashboard with </a:t>
            </a:r>
            <a:r>
              <a:rPr lang="en-CA" sz="1800" dirty="0" err="1"/>
              <a:t>Streamlit</a:t>
            </a:r>
            <a:r>
              <a:rPr lang="en-CA" sz="1800" dirty="0"/>
              <a:t> + </a:t>
            </a:r>
            <a:r>
              <a:rPr lang="en-CA" sz="1800" dirty="0" err="1"/>
              <a:t>Plotly</a:t>
            </a:r>
            <a:r>
              <a:rPr lang="en-CA" sz="1800" dirty="0"/>
              <a:t>:</a:t>
            </a:r>
          </a:p>
          <a:p>
            <a:pPr>
              <a:lnSpc>
                <a:spcPct val="110000"/>
              </a:lnSpc>
              <a:buFont typeface="Arial" panose="020B0604020202020204" pitchFamily="34" charset="0"/>
              <a:buChar char="•"/>
            </a:pPr>
            <a:r>
              <a:rPr lang="en-CA" sz="1800" dirty="0"/>
              <a:t>Pick a province or city</a:t>
            </a:r>
          </a:p>
          <a:p>
            <a:pPr>
              <a:lnSpc>
                <a:spcPct val="110000"/>
              </a:lnSpc>
              <a:buFont typeface="Arial" panose="020B0604020202020204" pitchFamily="34" charset="0"/>
              <a:buChar char="•"/>
            </a:pPr>
            <a:r>
              <a:rPr lang="en-CA" sz="1800" dirty="0"/>
              <a:t>Watch graphs and maps update in real time</a:t>
            </a:r>
          </a:p>
          <a:p>
            <a:pPr>
              <a:lnSpc>
                <a:spcPct val="110000"/>
              </a:lnSpc>
              <a:buFont typeface="Arial" panose="020B0604020202020204" pitchFamily="34" charset="0"/>
              <a:buChar char="•"/>
            </a:pPr>
            <a:r>
              <a:rPr lang="en-CA" sz="1800" dirty="0"/>
              <a:t>You can even see the top renewable cities ranked by their future potential.</a:t>
            </a:r>
          </a:p>
          <a:p>
            <a:pPr marL="0" indent="0">
              <a:lnSpc>
                <a:spcPct val="110000"/>
              </a:lnSpc>
              <a:buNone/>
            </a:pPr>
            <a:r>
              <a:rPr lang="en-CA" sz="1800" b="1" dirty="0"/>
              <a:t>Impact</a:t>
            </a:r>
            <a:endParaRPr lang="en-CA" sz="1800" dirty="0"/>
          </a:p>
          <a:p>
            <a:pPr>
              <a:lnSpc>
                <a:spcPct val="110000"/>
              </a:lnSpc>
            </a:pPr>
            <a:r>
              <a:rPr lang="en-CA" sz="1800" dirty="0"/>
              <a:t>From numbers to insights  our dashboard makes clean-energy forecasting interactive, visual, and decision-ready.</a:t>
            </a:r>
          </a:p>
          <a:p>
            <a:pPr>
              <a:lnSpc>
                <a:spcPct val="110000"/>
              </a:lnSpc>
            </a:pPr>
            <a:endParaRPr lang="en-US" sz="800" dirty="0"/>
          </a:p>
        </p:txBody>
      </p:sp>
    </p:spTree>
    <p:extLst>
      <p:ext uri="{BB962C8B-B14F-4D97-AF65-F5344CB8AC3E}">
        <p14:creationId xmlns:p14="http://schemas.microsoft.com/office/powerpoint/2010/main" val="3074477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wipe(down)">
                                      <p:cBhvr>
                                        <p:cTn id="19" dur="500"/>
                                        <p:tgtEl>
                                          <p:spTgt spid="3">
                                            <p:txEl>
                                              <p:pRg st="0" end="0"/>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down)">
                                      <p:cBhvr>
                                        <p:cTn id="22" dur="500"/>
                                        <p:tgtEl>
                                          <p:spTgt spid="3">
                                            <p:txEl>
                                              <p:pRg st="1" end="1"/>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00"/>
                                        <p:tgtEl>
                                          <p:spTgt spid="3">
                                            <p:txEl>
                                              <p:pRg st="2" end="2"/>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wipe(down)">
                                      <p:cBhvr>
                                        <p:cTn id="28" dur="500"/>
                                        <p:tgtEl>
                                          <p:spTgt spid="3">
                                            <p:txEl>
                                              <p:pRg st="3" end="3"/>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wipe(down)">
                                      <p:cBhvr>
                                        <p:cTn id="34" dur="500"/>
                                        <p:tgtEl>
                                          <p:spTgt spid="3">
                                            <p:txEl>
                                              <p:pRg st="5" end="5"/>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wipe(down)">
                                      <p:cBhvr>
                                        <p:cTn id="46" dur="500"/>
                                        <p:tgtEl>
                                          <p:spTgt spid="3">
                                            <p:txEl>
                                              <p:pRg st="9" end="9"/>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wipe(down)">
                                      <p:cBhvr>
                                        <p:cTn id="49" dur="500"/>
                                        <p:tgtEl>
                                          <p:spTgt spid="3">
                                            <p:txEl>
                                              <p:pRg st="10" end="10"/>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down)">
                                      <p:cBhvr>
                                        <p:cTn id="52" dur="500"/>
                                        <p:tgtEl>
                                          <p:spTgt spid="3">
                                            <p:txEl>
                                              <p:pRg st="11" end="11"/>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down)">
                                      <p:cBhvr>
                                        <p:cTn id="55" dur="500"/>
                                        <p:tgtEl>
                                          <p:spTgt spid="3">
                                            <p:txEl>
                                              <p:pRg st="12" end="12"/>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wipe(down)">
                                      <p:cBhvr>
                                        <p:cTn id="5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9"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C421-FC85-2D43-561D-C605D1F57C98}"/>
              </a:ext>
            </a:extLst>
          </p:cNvPr>
          <p:cNvSpPr>
            <a:spLocks noGrp="1"/>
          </p:cNvSpPr>
          <p:nvPr>
            <p:ph type="title"/>
          </p:nvPr>
        </p:nvSpPr>
        <p:spPr/>
        <p:txBody>
          <a:bodyPr/>
          <a:lstStyle/>
          <a:p>
            <a:r>
              <a:rPr lang="en-US" dirty="0"/>
              <a:t>A demo of our build</a:t>
            </a:r>
          </a:p>
        </p:txBody>
      </p:sp>
      <p:sp>
        <p:nvSpPr>
          <p:cNvPr id="3" name="Content Placeholder 2">
            <a:extLst>
              <a:ext uri="{FF2B5EF4-FFF2-40B4-BE49-F238E27FC236}">
                <a16:creationId xmlns:a16="http://schemas.microsoft.com/office/drawing/2014/main" id="{6DF6B18E-2278-1E41-E7CA-AEAFE00941D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3994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100</TotalTime>
  <Words>935</Words>
  <Application>Microsoft Macintosh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Enerlytics</vt:lpstr>
      <vt:lpstr>What we are Going to talk about</vt:lpstr>
      <vt:lpstr>Problem statement</vt:lpstr>
      <vt:lpstr>Our Pitch</vt:lpstr>
      <vt:lpstr>Our objective</vt:lpstr>
      <vt:lpstr>How we tackled it</vt:lpstr>
      <vt:lpstr>How we tackled it continued</vt:lpstr>
      <vt:lpstr>How we tackled it continued</vt:lpstr>
      <vt:lpstr>A demo of our build</vt:lpstr>
      <vt:lpstr>summary</vt:lpstr>
      <vt:lpstr>Any Questions?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Enerlytics</dc:title>
  <dc:creator>Mohammed Mujtaba</dc:creator>
  <cp:lastModifiedBy>Mohammed Mujtaba</cp:lastModifiedBy>
  <cp:revision>1</cp:revision>
  <dcterms:created xsi:type="dcterms:W3CDTF">2025-10-25T20:39:27Z</dcterms:created>
  <dcterms:modified xsi:type="dcterms:W3CDTF">2025-10-25T22:20:05Z</dcterms:modified>
</cp:coreProperties>
</file>