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80" d="100"/>
          <a:sy n="80" d="100"/>
        </p:scale>
        <p:origin x="-139" y="-4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37E93F1B-FA42-496C-98EA-657FF4958F98}" type="datetimeFigureOut">
              <a:rPr lang="en-US" smtClean="0"/>
              <a:t>10/31/2023</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7EA8FDF5-7FDD-4C23-A29B-6870E0EC04A8}" type="slidenum">
              <a:rPr lang="en-US" smtClean="0"/>
              <a:t>‹#›</a:t>
            </a:fld>
            <a:endParaRPr lang="en-US"/>
          </a:p>
        </p:txBody>
      </p:sp>
    </p:spTree>
    <p:extLst>
      <p:ext uri="{BB962C8B-B14F-4D97-AF65-F5344CB8AC3E}">
        <p14:creationId xmlns:p14="http://schemas.microsoft.com/office/powerpoint/2010/main" val="424219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833199" y="1990249"/>
            <a:ext cx="7477601"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Fire &amp; Smoke Detection and Alert System</a:t>
            </a:r>
            <a:endParaRPr lang="en-US" sz="4374" dirty="0"/>
          </a:p>
        </p:txBody>
      </p:sp>
      <p:sp>
        <p:nvSpPr>
          <p:cNvPr id="5" name="Text 2"/>
          <p:cNvSpPr/>
          <p:nvPr/>
        </p:nvSpPr>
        <p:spPr>
          <a:xfrm>
            <a:off x="833199" y="3712250"/>
            <a:ext cx="7477601" cy="444341"/>
          </a:xfrm>
          <a:prstGeom prst="rect">
            <a:avLst/>
          </a:prstGeom>
          <a:noFill/>
          <a:ln/>
        </p:spPr>
        <p:txBody>
          <a:bodyPr wrap="none" rtlCol="0" anchor="t"/>
          <a:lstStyle/>
          <a:p>
            <a:pPr marL="0" indent="0">
              <a:lnSpc>
                <a:spcPts val="3499"/>
              </a:lnSpc>
              <a:buNone/>
            </a:pPr>
            <a:r>
              <a:rPr lang="en-US" sz="2187" dirty="0">
                <a:solidFill>
                  <a:srgbClr val="DAD8E9"/>
                </a:solidFill>
                <a:latin typeface="Mukta" pitchFamily="34" charset="0"/>
                <a:ea typeface="Mukta" pitchFamily="34" charset="-122"/>
                <a:cs typeface="Mukta" pitchFamily="34" charset="-120"/>
              </a:rPr>
              <a:t>Abu Mukaddim Rahi ID: 2022027042</a:t>
            </a:r>
            <a:endParaRPr lang="en-US" sz="2187" dirty="0"/>
          </a:p>
        </p:txBody>
      </p:sp>
      <p:sp>
        <p:nvSpPr>
          <p:cNvPr id="6" name="Text 3"/>
          <p:cNvSpPr/>
          <p:nvPr/>
        </p:nvSpPr>
        <p:spPr>
          <a:xfrm>
            <a:off x="833199" y="4406503"/>
            <a:ext cx="7477601" cy="444341"/>
          </a:xfrm>
          <a:prstGeom prst="rect">
            <a:avLst/>
          </a:prstGeom>
          <a:noFill/>
          <a:ln/>
        </p:spPr>
        <p:txBody>
          <a:bodyPr wrap="none" rtlCol="0" anchor="t"/>
          <a:lstStyle/>
          <a:p>
            <a:pPr marL="0" indent="0">
              <a:lnSpc>
                <a:spcPts val="3499"/>
              </a:lnSpc>
              <a:buNone/>
            </a:pPr>
            <a:r>
              <a:rPr lang="en-US" sz="2187" dirty="0">
                <a:solidFill>
                  <a:srgbClr val="DAD8E9"/>
                </a:solidFill>
                <a:latin typeface="Mukta" pitchFamily="34" charset="0"/>
                <a:ea typeface="Mukta" pitchFamily="34" charset="-122"/>
                <a:cs typeface="Mukta" pitchFamily="34" charset="-120"/>
              </a:rPr>
              <a:t>Amrina Afroz ID:171259042</a:t>
            </a:r>
            <a:endParaRPr lang="en-US" sz="2187" dirty="0"/>
          </a:p>
        </p:txBody>
      </p:sp>
      <p:sp>
        <p:nvSpPr>
          <p:cNvPr id="7" name="Text 4"/>
          <p:cNvSpPr/>
          <p:nvPr/>
        </p:nvSpPr>
        <p:spPr>
          <a:xfrm>
            <a:off x="833199" y="5100757"/>
            <a:ext cx="7477601" cy="444341"/>
          </a:xfrm>
          <a:prstGeom prst="rect">
            <a:avLst/>
          </a:prstGeom>
          <a:noFill/>
          <a:ln/>
        </p:spPr>
        <p:txBody>
          <a:bodyPr wrap="none" rtlCol="0" anchor="t"/>
          <a:lstStyle/>
          <a:p>
            <a:pPr marL="0" indent="0">
              <a:lnSpc>
                <a:spcPts val="3499"/>
              </a:lnSpc>
              <a:buNone/>
            </a:pPr>
            <a:r>
              <a:rPr lang="en-US" sz="2187" dirty="0">
                <a:solidFill>
                  <a:srgbClr val="DAD8E9"/>
                </a:solidFill>
                <a:latin typeface="Mukta" pitchFamily="34" charset="0"/>
                <a:ea typeface="Mukta" pitchFamily="34" charset="-122"/>
                <a:cs typeface="Mukta" pitchFamily="34" charset="-120"/>
              </a:rPr>
              <a:t>Abu Sufiun ID:1831274642</a:t>
            </a:r>
            <a:endParaRPr lang="en-US" sz="2187" dirty="0"/>
          </a:p>
        </p:txBody>
      </p:sp>
      <p:sp>
        <p:nvSpPr>
          <p:cNvPr id="8" name="Text 5"/>
          <p:cNvSpPr/>
          <p:nvPr/>
        </p:nvSpPr>
        <p:spPr>
          <a:xfrm>
            <a:off x="833199" y="5795010"/>
            <a:ext cx="7477601" cy="444341"/>
          </a:xfrm>
          <a:prstGeom prst="rect">
            <a:avLst/>
          </a:prstGeom>
          <a:noFill/>
          <a:ln/>
        </p:spPr>
        <p:txBody>
          <a:bodyPr wrap="none" rtlCol="0" anchor="t"/>
          <a:lstStyle/>
          <a:p>
            <a:pPr marL="0" indent="0">
              <a:lnSpc>
                <a:spcPts val="3499"/>
              </a:lnSpc>
              <a:buNone/>
            </a:pPr>
            <a:r>
              <a:rPr lang="en-US" sz="2187" dirty="0">
                <a:solidFill>
                  <a:srgbClr val="DAD8E9"/>
                </a:solidFill>
                <a:latin typeface="Mukta" pitchFamily="34" charset="0"/>
                <a:ea typeface="Mukta" pitchFamily="34" charset="-122"/>
                <a:cs typeface="Mukta" pitchFamily="34" charset="-120"/>
              </a:rPr>
              <a:t>Abdullah Almoon ID:1922223642</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B0C23">
              <a:alpha val="80000"/>
            </a:srgbClr>
          </a:solidFill>
          <a:ln/>
        </p:spPr>
      </p:sp>
      <p:sp>
        <p:nvSpPr>
          <p:cNvPr id="6" name="Text 2"/>
          <p:cNvSpPr/>
          <p:nvPr/>
        </p:nvSpPr>
        <p:spPr>
          <a:xfrm>
            <a:off x="4648795" y="1193602"/>
            <a:ext cx="5332690" cy="833199"/>
          </a:xfrm>
          <a:prstGeom prst="rect">
            <a:avLst/>
          </a:prstGeom>
          <a:noFill/>
          <a:ln/>
        </p:spPr>
        <p:txBody>
          <a:bodyPr wrap="none" rtlCol="0" anchor="t"/>
          <a:lstStyle/>
          <a:p>
            <a:pPr marL="0" indent="0" algn="ctr">
              <a:lnSpc>
                <a:spcPts val="6561"/>
              </a:lnSpc>
              <a:buNone/>
            </a:pPr>
            <a:r>
              <a:rPr lang="en-US" sz="5249" dirty="0">
                <a:solidFill>
                  <a:srgbClr val="C6BFEE"/>
                </a:solidFill>
                <a:latin typeface="Prompt" pitchFamily="34" charset="0"/>
                <a:ea typeface="Prompt" pitchFamily="34" charset="-122"/>
                <a:cs typeface="Prompt" pitchFamily="34" charset="-120"/>
              </a:rPr>
              <a:t>Introduction</a:t>
            </a:r>
            <a:endParaRPr lang="en-US" sz="5249" dirty="0"/>
          </a:p>
        </p:txBody>
      </p:sp>
      <p:sp>
        <p:nvSpPr>
          <p:cNvPr id="7" name="Text 3"/>
          <p:cNvSpPr/>
          <p:nvPr/>
        </p:nvSpPr>
        <p:spPr>
          <a:xfrm>
            <a:off x="2624376" y="2043708"/>
            <a:ext cx="3322320" cy="416481"/>
          </a:xfrm>
          <a:prstGeom prst="rect">
            <a:avLst/>
          </a:prstGeom>
          <a:noFill/>
          <a:ln/>
        </p:spPr>
        <p:txBody>
          <a:bodyPr wrap="none" rtlCol="0" anchor="t"/>
          <a:lstStyle/>
          <a:p>
            <a:pPr marL="0" indent="0">
              <a:lnSpc>
                <a:spcPts val="3281"/>
              </a:lnSpc>
              <a:buNone/>
            </a:pPr>
            <a:r>
              <a:rPr lang="en-US" sz="2624" dirty="0">
                <a:solidFill>
                  <a:srgbClr val="C6BFEE"/>
                </a:solidFill>
                <a:latin typeface="Prompt" pitchFamily="34" charset="0"/>
                <a:ea typeface="Prompt" pitchFamily="34" charset="-122"/>
                <a:cs typeface="Prompt" pitchFamily="34" charset="-120"/>
              </a:rPr>
              <a:t>What is the project?</a:t>
            </a:r>
            <a:endParaRPr lang="en-US" sz="2624" dirty="0"/>
          </a:p>
        </p:txBody>
      </p:sp>
      <p:sp>
        <p:nvSpPr>
          <p:cNvPr id="8" name="Text 4"/>
          <p:cNvSpPr/>
          <p:nvPr/>
        </p:nvSpPr>
        <p:spPr>
          <a:xfrm>
            <a:off x="2624376" y="2609908"/>
            <a:ext cx="9777174"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fire &amp; smoke detection and alert system is an advanced technology designed to detect the presence of fire and smoke in residential and commercial spaces. It provides early warning signals to occupants, allowing swift action to prevent property damage and ensure safety</a:t>
            </a:r>
            <a:r>
              <a:rPr lang="en-US" sz="1750" dirty="0" smtClean="0">
                <a:solidFill>
                  <a:srgbClr val="DAD8E9"/>
                </a:solidFill>
                <a:latin typeface="Mukta" pitchFamily="34" charset="0"/>
                <a:ea typeface="Mukta" pitchFamily="34" charset="-122"/>
                <a:cs typeface="Mukta" pitchFamily="34" charset="-120"/>
              </a:rPr>
              <a:t>.</a:t>
            </a:r>
          </a:p>
          <a:p>
            <a:pPr marL="0" indent="0">
              <a:lnSpc>
                <a:spcPts val="2799"/>
              </a:lnSpc>
              <a:buNone/>
            </a:pPr>
            <a:endParaRPr lang="en-US" sz="1750" dirty="0">
              <a:solidFill>
                <a:srgbClr val="DAD8E9"/>
              </a:solidFill>
              <a:latin typeface="Mukta" pitchFamily="34" charset="0"/>
              <a:ea typeface="Mukta" pitchFamily="34" charset="-122"/>
            </a:endParaRPr>
          </a:p>
          <a:p>
            <a:pPr marL="0" indent="0">
              <a:lnSpc>
                <a:spcPts val="2799"/>
              </a:lnSpc>
              <a:buNone/>
            </a:pPr>
            <a:endParaRPr lang="en-US" sz="1750" dirty="0"/>
          </a:p>
        </p:txBody>
      </p:sp>
      <p:sp>
        <p:nvSpPr>
          <p:cNvPr id="9" name="Text 5"/>
          <p:cNvSpPr/>
          <p:nvPr/>
        </p:nvSpPr>
        <p:spPr>
          <a:xfrm>
            <a:off x="2624376" y="4416623"/>
            <a:ext cx="4309824" cy="416481"/>
          </a:xfrm>
          <a:prstGeom prst="rect">
            <a:avLst/>
          </a:prstGeom>
          <a:noFill/>
          <a:ln/>
        </p:spPr>
        <p:txBody>
          <a:bodyPr wrap="none" rtlCol="0" anchor="t"/>
          <a:lstStyle/>
          <a:p>
            <a:pPr marL="0" indent="0">
              <a:lnSpc>
                <a:spcPts val="3281"/>
              </a:lnSpc>
              <a:buNone/>
            </a:pPr>
            <a:r>
              <a:rPr lang="en-US" sz="2624" dirty="0" smtClean="0">
                <a:solidFill>
                  <a:srgbClr val="C6BFEE"/>
                </a:solidFill>
                <a:latin typeface="Prompt" pitchFamily="34" charset="0"/>
                <a:ea typeface="Prompt" pitchFamily="34" charset="-122"/>
                <a:cs typeface="Prompt" pitchFamily="34" charset="-120"/>
              </a:rPr>
              <a:t>What </a:t>
            </a:r>
            <a:r>
              <a:rPr lang="en-US" sz="2624" dirty="0">
                <a:solidFill>
                  <a:srgbClr val="C6BFEE"/>
                </a:solidFill>
                <a:latin typeface="Prompt" pitchFamily="34" charset="0"/>
                <a:ea typeface="Prompt" pitchFamily="34" charset="-122"/>
                <a:cs typeface="Prompt" pitchFamily="34" charset="-120"/>
              </a:rPr>
              <a:t>is the problem? </a:t>
            </a:r>
            <a:endParaRPr lang="en-US" sz="2624" dirty="0"/>
          </a:p>
        </p:txBody>
      </p:sp>
      <p:sp>
        <p:nvSpPr>
          <p:cNvPr id="10" name="Text 6"/>
          <p:cNvSpPr/>
          <p:nvPr/>
        </p:nvSpPr>
        <p:spPr>
          <a:xfrm>
            <a:off x="2624315" y="4992291"/>
            <a:ext cx="9381649" cy="1777008"/>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Fire detection plays a crucial and significant role in saving societies and possessions. A fire detection system is able to realty reduce damages and increase the effort to control fire related incidents. Due to the considerable variation in hue and texture, detecting smoke and fire from visual sceneries is a difficult task. Several classifications of smoke and fire images. To address this issue, various ways have been presented. However, the majority of them rely on either rule-based or algorithm-based solutions.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2978">
            <a:solidFill>
              <a:srgbClr val="FFFFFF">
                <a:alpha val="16000"/>
              </a:srgbClr>
            </a:solidFill>
            <a:prstDash val="solid"/>
          </a:ln>
        </p:spPr>
      </p:sp>
      <p:sp>
        <p:nvSpPr>
          <p:cNvPr id="4" name="Text 1"/>
          <p:cNvSpPr/>
          <p:nvPr/>
        </p:nvSpPr>
        <p:spPr>
          <a:xfrm>
            <a:off x="2913697" y="573286"/>
            <a:ext cx="4169807" cy="651510"/>
          </a:xfrm>
          <a:prstGeom prst="rect">
            <a:avLst/>
          </a:prstGeom>
          <a:noFill/>
          <a:ln/>
        </p:spPr>
        <p:txBody>
          <a:bodyPr wrap="none" rtlCol="0" anchor="t"/>
          <a:lstStyle/>
          <a:p>
            <a:pPr marL="0" indent="0">
              <a:lnSpc>
                <a:spcPts val="5130"/>
              </a:lnSpc>
              <a:buNone/>
            </a:pPr>
            <a:r>
              <a:rPr lang="en-US" sz="4104" dirty="0">
                <a:solidFill>
                  <a:srgbClr val="C6BFEE"/>
                </a:solidFill>
                <a:latin typeface="Prompt" pitchFamily="34" charset="0"/>
                <a:ea typeface="Prompt" pitchFamily="34" charset="-122"/>
                <a:cs typeface="Prompt" pitchFamily="34" charset="-120"/>
              </a:rPr>
              <a:t>Design</a:t>
            </a:r>
            <a:endParaRPr lang="en-US" sz="4104" dirty="0"/>
          </a:p>
        </p:txBody>
      </p:sp>
      <p:pic>
        <p:nvPicPr>
          <p:cNvPr id="5" name="Image 1" descr="preencoded.png"/>
          <p:cNvPicPr>
            <a:picLocks noChangeAspect="1"/>
          </p:cNvPicPr>
          <p:nvPr/>
        </p:nvPicPr>
        <p:blipFill>
          <a:blip r:embed="rId4"/>
          <a:stretch>
            <a:fillRect/>
          </a:stretch>
        </p:blipFill>
        <p:spPr>
          <a:xfrm>
            <a:off x="2913697" y="1772007"/>
            <a:ext cx="4147185" cy="3056811"/>
          </a:xfrm>
          <a:prstGeom prst="rect">
            <a:avLst/>
          </a:prstGeom>
        </p:spPr>
      </p:pic>
      <p:sp>
        <p:nvSpPr>
          <p:cNvPr id="6" name="Text 2"/>
          <p:cNvSpPr/>
          <p:nvPr/>
        </p:nvSpPr>
        <p:spPr>
          <a:xfrm>
            <a:off x="2913697" y="5063371"/>
            <a:ext cx="4147185" cy="2334458"/>
          </a:xfrm>
          <a:prstGeom prst="rect">
            <a:avLst/>
          </a:prstGeom>
          <a:noFill/>
          <a:ln/>
        </p:spPr>
        <p:txBody>
          <a:bodyPr wrap="square" rtlCol="0" anchor="t"/>
          <a:lstStyle/>
          <a:p>
            <a:pPr marL="0" indent="0">
              <a:lnSpc>
                <a:spcPts val="2627"/>
              </a:lnSpc>
              <a:buNone/>
            </a:pPr>
            <a:r>
              <a:rPr lang="en-US" sz="1642" dirty="0">
                <a:solidFill>
                  <a:srgbClr val="DAD8E9"/>
                </a:solidFill>
                <a:latin typeface="Mukta" pitchFamily="34" charset="0"/>
                <a:ea typeface="Mukta" pitchFamily="34" charset="-122"/>
                <a:cs typeface="Mukta" pitchFamily="34" charset="-120"/>
              </a:rPr>
              <a:t>To solve this project we are using YOLOv8 algorithm. YOLOv8 is a highly efficient algorithm that incorporates image classification, Anchor-Free object detection, and instance segmentation. Its detection component incorporates numerous state-of-the-art YOLO algorithms to achieve new levels of performance</a:t>
            </a:r>
            <a:endParaRPr lang="en-US" sz="1642" dirty="0"/>
          </a:p>
        </p:txBody>
      </p:sp>
      <p:pic>
        <p:nvPicPr>
          <p:cNvPr id="7" name="Image 2" descr="preencoded.png"/>
          <p:cNvPicPr>
            <a:picLocks noChangeAspect="1"/>
          </p:cNvPicPr>
          <p:nvPr/>
        </p:nvPicPr>
        <p:blipFill>
          <a:blip r:embed="rId5"/>
          <a:stretch>
            <a:fillRect/>
          </a:stretch>
        </p:blipFill>
        <p:spPr>
          <a:xfrm>
            <a:off x="7577138" y="1772007"/>
            <a:ext cx="3562350" cy="56497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2624376" y="738188"/>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Economic, Social, Political, and Health Impact</a:t>
            </a:r>
            <a:endParaRPr lang="en-US" sz="4374" dirty="0"/>
          </a:p>
        </p:txBody>
      </p:sp>
      <p:sp>
        <p:nvSpPr>
          <p:cNvPr id="5" name="Text 2"/>
          <p:cNvSpPr/>
          <p:nvPr/>
        </p:nvSpPr>
        <p:spPr>
          <a:xfrm>
            <a:off x="2624376" y="2682359"/>
            <a:ext cx="1938933" cy="832961"/>
          </a:xfrm>
          <a:prstGeom prst="rect">
            <a:avLst/>
          </a:prstGeom>
          <a:noFill/>
          <a:ln/>
        </p:spPr>
        <p:txBody>
          <a:bodyPr wrap="square" rtlCol="0" anchor="t"/>
          <a:lstStyle/>
          <a:p>
            <a:pPr marL="0" indent="0">
              <a:lnSpc>
                <a:spcPts val="3281"/>
              </a:lnSpc>
              <a:buNone/>
            </a:pPr>
            <a:r>
              <a:rPr lang="en-US" sz="2624" dirty="0">
                <a:solidFill>
                  <a:srgbClr val="C6BFEE"/>
                </a:solidFill>
                <a:latin typeface="Prompt" pitchFamily="34" charset="0"/>
                <a:ea typeface="Prompt" pitchFamily="34" charset="-122"/>
                <a:cs typeface="Prompt" pitchFamily="34" charset="-120"/>
              </a:rPr>
              <a:t>Economic Impact</a:t>
            </a:r>
            <a:endParaRPr lang="en-US" sz="2624" dirty="0"/>
          </a:p>
        </p:txBody>
      </p:sp>
      <p:sp>
        <p:nvSpPr>
          <p:cNvPr id="6" name="Text 3"/>
          <p:cNvSpPr/>
          <p:nvPr/>
        </p:nvSpPr>
        <p:spPr>
          <a:xfrm>
            <a:off x="2624376" y="3737491"/>
            <a:ext cx="1938933" cy="355401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implementation of fire and smoke detection systems can help prevent devastating property losses, reducing the economic burden on individuals, businesses, and insurance companies.</a:t>
            </a:r>
            <a:endParaRPr lang="en-US" sz="1750" dirty="0"/>
          </a:p>
        </p:txBody>
      </p:sp>
      <p:sp>
        <p:nvSpPr>
          <p:cNvPr id="7" name="Text 4"/>
          <p:cNvSpPr/>
          <p:nvPr/>
        </p:nvSpPr>
        <p:spPr>
          <a:xfrm>
            <a:off x="5112901" y="2682359"/>
            <a:ext cx="1938933" cy="832961"/>
          </a:xfrm>
          <a:prstGeom prst="rect">
            <a:avLst/>
          </a:prstGeom>
          <a:noFill/>
          <a:ln/>
        </p:spPr>
        <p:txBody>
          <a:bodyPr wrap="square" rtlCol="0" anchor="t"/>
          <a:lstStyle/>
          <a:p>
            <a:pPr marL="0" indent="0">
              <a:lnSpc>
                <a:spcPts val="3281"/>
              </a:lnSpc>
              <a:buNone/>
            </a:pPr>
            <a:r>
              <a:rPr lang="en-US" sz="2624" dirty="0">
                <a:solidFill>
                  <a:srgbClr val="C6BFEE"/>
                </a:solidFill>
                <a:latin typeface="Prompt" pitchFamily="34" charset="0"/>
                <a:ea typeface="Prompt" pitchFamily="34" charset="-122"/>
                <a:cs typeface="Prompt" pitchFamily="34" charset="-120"/>
              </a:rPr>
              <a:t>Social Impact</a:t>
            </a:r>
            <a:endParaRPr lang="en-US" sz="2624" dirty="0"/>
          </a:p>
        </p:txBody>
      </p:sp>
      <p:sp>
        <p:nvSpPr>
          <p:cNvPr id="8" name="Text 5"/>
          <p:cNvSpPr/>
          <p:nvPr/>
        </p:nvSpPr>
        <p:spPr>
          <a:xfrm>
            <a:off x="5112901" y="3737491"/>
            <a:ext cx="1938933"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By enhancing safety measures, these systems help protect lives, providing peace of mind for occupants and their families.</a:t>
            </a:r>
            <a:endParaRPr lang="en-US" sz="1750" dirty="0"/>
          </a:p>
        </p:txBody>
      </p:sp>
      <p:sp>
        <p:nvSpPr>
          <p:cNvPr id="9" name="Text 6"/>
          <p:cNvSpPr/>
          <p:nvPr/>
        </p:nvSpPr>
        <p:spPr>
          <a:xfrm>
            <a:off x="7601426" y="2682359"/>
            <a:ext cx="1938933" cy="832961"/>
          </a:xfrm>
          <a:prstGeom prst="rect">
            <a:avLst/>
          </a:prstGeom>
          <a:noFill/>
          <a:ln/>
        </p:spPr>
        <p:txBody>
          <a:bodyPr wrap="square" rtlCol="0" anchor="t"/>
          <a:lstStyle/>
          <a:p>
            <a:pPr marL="0" indent="0">
              <a:lnSpc>
                <a:spcPts val="3281"/>
              </a:lnSpc>
              <a:buNone/>
            </a:pPr>
            <a:r>
              <a:rPr lang="en-US" sz="2624" dirty="0">
                <a:solidFill>
                  <a:srgbClr val="C6BFEE"/>
                </a:solidFill>
                <a:latin typeface="Prompt" pitchFamily="34" charset="0"/>
                <a:ea typeface="Prompt" pitchFamily="34" charset="-122"/>
                <a:cs typeface="Prompt" pitchFamily="34" charset="-120"/>
              </a:rPr>
              <a:t>Political Impact</a:t>
            </a:r>
            <a:endParaRPr lang="en-US" sz="2624" dirty="0"/>
          </a:p>
        </p:txBody>
      </p:sp>
      <p:sp>
        <p:nvSpPr>
          <p:cNvPr id="10" name="Text 7"/>
          <p:cNvSpPr/>
          <p:nvPr/>
        </p:nvSpPr>
        <p:spPr>
          <a:xfrm>
            <a:off x="7601426" y="3737491"/>
            <a:ext cx="1938933" cy="3198614"/>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Government regulations and policies often require the installation of fire and smoke detection systems in public buildings, ensuring compliance with safety standards.</a:t>
            </a:r>
            <a:endParaRPr lang="en-US" sz="1750" dirty="0"/>
          </a:p>
        </p:txBody>
      </p:sp>
      <p:sp>
        <p:nvSpPr>
          <p:cNvPr id="11" name="Text 8"/>
          <p:cNvSpPr/>
          <p:nvPr/>
        </p:nvSpPr>
        <p:spPr>
          <a:xfrm>
            <a:off x="10089952" y="2682359"/>
            <a:ext cx="1938933" cy="832961"/>
          </a:xfrm>
          <a:prstGeom prst="rect">
            <a:avLst/>
          </a:prstGeom>
          <a:noFill/>
          <a:ln/>
        </p:spPr>
        <p:txBody>
          <a:bodyPr wrap="square" rtlCol="0" anchor="t"/>
          <a:lstStyle/>
          <a:p>
            <a:pPr marL="0" indent="0">
              <a:lnSpc>
                <a:spcPts val="3281"/>
              </a:lnSpc>
              <a:buNone/>
            </a:pPr>
            <a:r>
              <a:rPr lang="en-US" sz="2624" dirty="0">
                <a:solidFill>
                  <a:srgbClr val="C6BFEE"/>
                </a:solidFill>
                <a:latin typeface="Prompt" pitchFamily="34" charset="0"/>
                <a:ea typeface="Prompt" pitchFamily="34" charset="-122"/>
                <a:cs typeface="Prompt" pitchFamily="34" charset="-120"/>
              </a:rPr>
              <a:t>Health Impact</a:t>
            </a:r>
            <a:endParaRPr lang="en-US" sz="2624" dirty="0"/>
          </a:p>
        </p:txBody>
      </p:sp>
      <p:sp>
        <p:nvSpPr>
          <p:cNvPr id="12" name="Text 9"/>
          <p:cNvSpPr/>
          <p:nvPr/>
        </p:nvSpPr>
        <p:spPr>
          <a:xfrm>
            <a:off x="10089952" y="3737491"/>
            <a:ext cx="1938933" cy="3198614"/>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early detection and prevention of fire and smoke can significantly reduce the risk of injuries and fatalities caused by fires, promoting a healthier and safer environment.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692">
            <a:solidFill>
              <a:srgbClr val="FFFFFF">
                <a:alpha val="16000"/>
              </a:srgbClr>
            </a:solidFill>
            <a:prstDash val="solid"/>
          </a:ln>
        </p:spPr>
      </p:sp>
      <p:sp>
        <p:nvSpPr>
          <p:cNvPr id="4" name="Text 1"/>
          <p:cNvSpPr/>
          <p:nvPr/>
        </p:nvSpPr>
        <p:spPr>
          <a:xfrm>
            <a:off x="855583" y="604480"/>
            <a:ext cx="9261634" cy="1370886"/>
          </a:xfrm>
          <a:prstGeom prst="rect">
            <a:avLst/>
          </a:prstGeom>
          <a:noFill/>
          <a:ln/>
        </p:spPr>
        <p:txBody>
          <a:bodyPr wrap="square" rtlCol="0" anchor="t"/>
          <a:lstStyle/>
          <a:p>
            <a:pPr marL="0" indent="0">
              <a:lnSpc>
                <a:spcPts val="5398"/>
              </a:lnSpc>
              <a:buNone/>
            </a:pPr>
            <a:r>
              <a:rPr lang="en-US" sz="4318" dirty="0">
                <a:solidFill>
                  <a:srgbClr val="C6BFEE"/>
                </a:solidFill>
                <a:latin typeface="Prompt" pitchFamily="34" charset="0"/>
                <a:ea typeface="Prompt" pitchFamily="34" charset="-122"/>
                <a:cs typeface="Prompt" pitchFamily="34" charset="-120"/>
              </a:rPr>
              <a:t>Ethical &amp; Professional Responsibility</a:t>
            </a:r>
            <a:endParaRPr lang="en-US" sz="4318" dirty="0"/>
          </a:p>
        </p:txBody>
      </p:sp>
      <p:sp>
        <p:nvSpPr>
          <p:cNvPr id="5" name="Shape 2"/>
          <p:cNvSpPr/>
          <p:nvPr/>
        </p:nvSpPr>
        <p:spPr>
          <a:xfrm>
            <a:off x="855583" y="2475667"/>
            <a:ext cx="493514" cy="493514"/>
          </a:xfrm>
          <a:prstGeom prst="roundRect">
            <a:avLst>
              <a:gd name="adj" fmla="val 20002"/>
            </a:avLst>
          </a:prstGeom>
          <a:solidFill>
            <a:srgbClr val="542C49"/>
          </a:solidFill>
          <a:ln w="13692">
            <a:solidFill>
              <a:srgbClr val="643557"/>
            </a:solidFill>
            <a:prstDash val="solid"/>
          </a:ln>
        </p:spPr>
      </p:sp>
      <p:sp>
        <p:nvSpPr>
          <p:cNvPr id="6" name="Text 3"/>
          <p:cNvSpPr/>
          <p:nvPr/>
        </p:nvSpPr>
        <p:spPr>
          <a:xfrm>
            <a:off x="1041321" y="2516743"/>
            <a:ext cx="121920" cy="411361"/>
          </a:xfrm>
          <a:prstGeom prst="rect">
            <a:avLst/>
          </a:prstGeom>
          <a:noFill/>
          <a:ln/>
        </p:spPr>
        <p:txBody>
          <a:bodyPr wrap="none" rtlCol="0" anchor="t"/>
          <a:lstStyle/>
          <a:p>
            <a:pPr marL="0" indent="0" algn="ctr">
              <a:lnSpc>
                <a:spcPts val="3239"/>
              </a:lnSpc>
              <a:buNone/>
            </a:pPr>
            <a:r>
              <a:rPr lang="en-US" sz="2591" dirty="0">
                <a:solidFill>
                  <a:srgbClr val="DAD8E9"/>
                </a:solidFill>
                <a:latin typeface="Prompt" pitchFamily="34" charset="0"/>
                <a:ea typeface="Prompt" pitchFamily="34" charset="-122"/>
                <a:cs typeface="Prompt" pitchFamily="34" charset="-120"/>
              </a:rPr>
              <a:t>1</a:t>
            </a:r>
            <a:endParaRPr lang="en-US" sz="2591" dirty="0"/>
          </a:p>
        </p:txBody>
      </p:sp>
      <p:sp>
        <p:nvSpPr>
          <p:cNvPr id="7" name="Text 4"/>
          <p:cNvSpPr/>
          <p:nvPr/>
        </p:nvSpPr>
        <p:spPr>
          <a:xfrm>
            <a:off x="1568410" y="2551033"/>
            <a:ext cx="2193488" cy="342662"/>
          </a:xfrm>
          <a:prstGeom prst="rect">
            <a:avLst/>
          </a:prstGeom>
          <a:noFill/>
          <a:ln/>
        </p:spPr>
        <p:txBody>
          <a:bodyPr wrap="none" rtlCol="0" anchor="t"/>
          <a:lstStyle/>
          <a:p>
            <a:pPr marL="0" indent="0">
              <a:lnSpc>
                <a:spcPts val="2699"/>
              </a:lnSpc>
              <a:buNone/>
            </a:pPr>
            <a:r>
              <a:rPr lang="en-US" sz="2159" dirty="0">
                <a:solidFill>
                  <a:srgbClr val="DAD8E9"/>
                </a:solidFill>
                <a:latin typeface="Prompt" pitchFamily="34" charset="0"/>
                <a:ea typeface="Prompt" pitchFamily="34" charset="-122"/>
                <a:cs typeface="Prompt" pitchFamily="34" charset="-120"/>
              </a:rPr>
              <a:t>Ensuring Safety</a:t>
            </a:r>
            <a:endParaRPr lang="en-US" sz="2159" dirty="0"/>
          </a:p>
        </p:txBody>
      </p:sp>
      <p:sp>
        <p:nvSpPr>
          <p:cNvPr id="8" name="Text 5"/>
          <p:cNvSpPr/>
          <p:nvPr/>
        </p:nvSpPr>
        <p:spPr>
          <a:xfrm>
            <a:off x="1568410" y="3113008"/>
            <a:ext cx="8548807" cy="1052632"/>
          </a:xfrm>
          <a:prstGeom prst="rect">
            <a:avLst/>
          </a:prstGeom>
          <a:noFill/>
          <a:ln/>
        </p:spPr>
        <p:txBody>
          <a:bodyPr wrap="square" rtlCol="0" anchor="t"/>
          <a:lstStyle/>
          <a:p>
            <a:pPr marL="0" indent="0">
              <a:lnSpc>
                <a:spcPts val="2764"/>
              </a:lnSpc>
              <a:buNone/>
            </a:pPr>
            <a:r>
              <a:rPr lang="en-US" sz="1727" dirty="0">
                <a:solidFill>
                  <a:srgbClr val="DAD8E9"/>
                </a:solidFill>
                <a:latin typeface="Mukta" pitchFamily="34" charset="0"/>
                <a:ea typeface="Mukta" pitchFamily="34" charset="-122"/>
                <a:cs typeface="Mukta" pitchFamily="34" charset="-120"/>
              </a:rPr>
              <a:t>By installing and maintaining fire and smoke detection systems, individuals and organizations fulfill their ethical and professional responsibilities to prioritize the safety and well-being of occupants.</a:t>
            </a:r>
            <a:endParaRPr lang="en-US" sz="1727" dirty="0"/>
          </a:p>
        </p:txBody>
      </p:sp>
      <p:sp>
        <p:nvSpPr>
          <p:cNvPr id="9" name="Shape 6"/>
          <p:cNvSpPr/>
          <p:nvPr/>
        </p:nvSpPr>
        <p:spPr>
          <a:xfrm>
            <a:off x="855583" y="4556284"/>
            <a:ext cx="493514" cy="493514"/>
          </a:xfrm>
          <a:prstGeom prst="roundRect">
            <a:avLst>
              <a:gd name="adj" fmla="val 20002"/>
            </a:avLst>
          </a:prstGeom>
          <a:solidFill>
            <a:srgbClr val="542C49"/>
          </a:solidFill>
          <a:ln w="13692">
            <a:solidFill>
              <a:srgbClr val="643557"/>
            </a:solidFill>
            <a:prstDash val="solid"/>
          </a:ln>
        </p:spPr>
      </p:sp>
      <p:sp>
        <p:nvSpPr>
          <p:cNvPr id="10" name="Text 7"/>
          <p:cNvSpPr/>
          <p:nvPr/>
        </p:nvSpPr>
        <p:spPr>
          <a:xfrm>
            <a:off x="1007031" y="4597360"/>
            <a:ext cx="190500" cy="411361"/>
          </a:xfrm>
          <a:prstGeom prst="rect">
            <a:avLst/>
          </a:prstGeom>
          <a:noFill/>
          <a:ln/>
        </p:spPr>
        <p:txBody>
          <a:bodyPr wrap="none" rtlCol="0" anchor="t"/>
          <a:lstStyle/>
          <a:p>
            <a:pPr marL="0" indent="0" algn="ctr">
              <a:lnSpc>
                <a:spcPts val="3239"/>
              </a:lnSpc>
              <a:buNone/>
            </a:pPr>
            <a:r>
              <a:rPr lang="en-US" sz="2591" dirty="0">
                <a:solidFill>
                  <a:srgbClr val="DAD8E9"/>
                </a:solidFill>
                <a:latin typeface="Prompt" pitchFamily="34" charset="0"/>
                <a:ea typeface="Prompt" pitchFamily="34" charset="-122"/>
                <a:cs typeface="Prompt" pitchFamily="34" charset="-120"/>
              </a:rPr>
              <a:t>2</a:t>
            </a:r>
            <a:endParaRPr lang="en-US" sz="2591" dirty="0"/>
          </a:p>
        </p:txBody>
      </p:sp>
      <p:sp>
        <p:nvSpPr>
          <p:cNvPr id="11" name="Text 8"/>
          <p:cNvSpPr/>
          <p:nvPr/>
        </p:nvSpPr>
        <p:spPr>
          <a:xfrm>
            <a:off x="1568410" y="4631650"/>
            <a:ext cx="3070860" cy="342662"/>
          </a:xfrm>
          <a:prstGeom prst="rect">
            <a:avLst/>
          </a:prstGeom>
          <a:noFill/>
          <a:ln/>
        </p:spPr>
        <p:txBody>
          <a:bodyPr wrap="none" rtlCol="0" anchor="t"/>
          <a:lstStyle/>
          <a:p>
            <a:pPr marL="0" indent="0">
              <a:lnSpc>
                <a:spcPts val="2699"/>
              </a:lnSpc>
              <a:buNone/>
            </a:pPr>
            <a:r>
              <a:rPr lang="en-US" sz="2159" dirty="0">
                <a:solidFill>
                  <a:srgbClr val="DAD8E9"/>
                </a:solidFill>
                <a:latin typeface="Prompt" pitchFamily="34" charset="0"/>
                <a:ea typeface="Prompt" pitchFamily="34" charset="-122"/>
                <a:cs typeface="Prompt" pitchFamily="34" charset="-120"/>
              </a:rPr>
              <a:t>Continuous Monitoring</a:t>
            </a:r>
            <a:endParaRPr lang="en-US" sz="2159" dirty="0"/>
          </a:p>
        </p:txBody>
      </p:sp>
      <p:sp>
        <p:nvSpPr>
          <p:cNvPr id="12" name="Text 9"/>
          <p:cNvSpPr/>
          <p:nvPr/>
        </p:nvSpPr>
        <p:spPr>
          <a:xfrm>
            <a:off x="1568410" y="5193625"/>
            <a:ext cx="8548807" cy="701754"/>
          </a:xfrm>
          <a:prstGeom prst="rect">
            <a:avLst/>
          </a:prstGeom>
          <a:noFill/>
          <a:ln/>
        </p:spPr>
        <p:txBody>
          <a:bodyPr wrap="square" rtlCol="0" anchor="t"/>
          <a:lstStyle/>
          <a:p>
            <a:pPr marL="0" indent="0">
              <a:lnSpc>
                <a:spcPts val="2764"/>
              </a:lnSpc>
              <a:buNone/>
            </a:pPr>
            <a:r>
              <a:rPr lang="en-US" sz="1727" dirty="0">
                <a:solidFill>
                  <a:srgbClr val="DAD8E9"/>
                </a:solidFill>
                <a:latin typeface="Mukta" pitchFamily="34" charset="0"/>
                <a:ea typeface="Mukta" pitchFamily="34" charset="-122"/>
                <a:cs typeface="Mukta" pitchFamily="34" charset="-120"/>
              </a:rPr>
              <a:t>Regular inspections, testing, and maintenance of the system ensure its reliability and effectiveness, avoiding potential ethical and legal implications arising from negligence.</a:t>
            </a:r>
            <a:endParaRPr lang="en-US" sz="1727" dirty="0"/>
          </a:p>
        </p:txBody>
      </p:sp>
      <p:sp>
        <p:nvSpPr>
          <p:cNvPr id="13" name="Shape 10"/>
          <p:cNvSpPr/>
          <p:nvPr/>
        </p:nvSpPr>
        <p:spPr>
          <a:xfrm>
            <a:off x="855583" y="6286024"/>
            <a:ext cx="493514" cy="493514"/>
          </a:xfrm>
          <a:prstGeom prst="roundRect">
            <a:avLst>
              <a:gd name="adj" fmla="val 20002"/>
            </a:avLst>
          </a:prstGeom>
          <a:solidFill>
            <a:srgbClr val="542C49"/>
          </a:solidFill>
          <a:ln w="13692">
            <a:solidFill>
              <a:srgbClr val="643557"/>
            </a:solidFill>
            <a:prstDash val="solid"/>
          </a:ln>
        </p:spPr>
      </p:sp>
      <p:sp>
        <p:nvSpPr>
          <p:cNvPr id="14" name="Text 11"/>
          <p:cNvSpPr/>
          <p:nvPr/>
        </p:nvSpPr>
        <p:spPr>
          <a:xfrm>
            <a:off x="1007031" y="6327100"/>
            <a:ext cx="190500" cy="411361"/>
          </a:xfrm>
          <a:prstGeom prst="rect">
            <a:avLst/>
          </a:prstGeom>
          <a:noFill/>
          <a:ln/>
        </p:spPr>
        <p:txBody>
          <a:bodyPr wrap="none" rtlCol="0" anchor="t"/>
          <a:lstStyle/>
          <a:p>
            <a:pPr marL="0" indent="0" algn="ctr">
              <a:lnSpc>
                <a:spcPts val="3239"/>
              </a:lnSpc>
              <a:buNone/>
            </a:pPr>
            <a:r>
              <a:rPr lang="en-US" sz="2591" dirty="0">
                <a:solidFill>
                  <a:srgbClr val="DAD8E9"/>
                </a:solidFill>
                <a:latin typeface="Prompt" pitchFamily="34" charset="0"/>
                <a:ea typeface="Prompt" pitchFamily="34" charset="-122"/>
                <a:cs typeface="Prompt" pitchFamily="34" charset="-120"/>
              </a:rPr>
              <a:t>3</a:t>
            </a:r>
            <a:endParaRPr lang="en-US" sz="2591" dirty="0"/>
          </a:p>
        </p:txBody>
      </p:sp>
      <p:sp>
        <p:nvSpPr>
          <p:cNvPr id="15" name="Text 12"/>
          <p:cNvSpPr/>
          <p:nvPr/>
        </p:nvSpPr>
        <p:spPr>
          <a:xfrm>
            <a:off x="1568410" y="6361390"/>
            <a:ext cx="2193488" cy="342662"/>
          </a:xfrm>
          <a:prstGeom prst="rect">
            <a:avLst/>
          </a:prstGeom>
          <a:noFill/>
          <a:ln/>
        </p:spPr>
        <p:txBody>
          <a:bodyPr wrap="none" rtlCol="0" anchor="t"/>
          <a:lstStyle/>
          <a:p>
            <a:pPr marL="0" indent="0">
              <a:lnSpc>
                <a:spcPts val="2699"/>
              </a:lnSpc>
              <a:buNone/>
            </a:pPr>
            <a:r>
              <a:rPr lang="en-US" sz="2159" dirty="0">
                <a:solidFill>
                  <a:srgbClr val="DAD8E9"/>
                </a:solidFill>
                <a:latin typeface="Prompt" pitchFamily="34" charset="0"/>
                <a:ea typeface="Prompt" pitchFamily="34" charset="-122"/>
                <a:cs typeface="Prompt" pitchFamily="34" charset="-120"/>
              </a:rPr>
              <a:t>Data Privacy</a:t>
            </a:r>
            <a:endParaRPr lang="en-US" sz="2159" dirty="0"/>
          </a:p>
        </p:txBody>
      </p:sp>
      <p:sp>
        <p:nvSpPr>
          <p:cNvPr id="16" name="Text 13"/>
          <p:cNvSpPr/>
          <p:nvPr/>
        </p:nvSpPr>
        <p:spPr>
          <a:xfrm>
            <a:off x="1568410" y="6923365"/>
            <a:ext cx="8548807" cy="701754"/>
          </a:xfrm>
          <a:prstGeom prst="rect">
            <a:avLst/>
          </a:prstGeom>
          <a:noFill/>
          <a:ln/>
        </p:spPr>
        <p:txBody>
          <a:bodyPr wrap="square" rtlCol="0" anchor="t"/>
          <a:lstStyle/>
          <a:p>
            <a:pPr marL="0" indent="0">
              <a:lnSpc>
                <a:spcPts val="2764"/>
              </a:lnSpc>
              <a:buNone/>
            </a:pPr>
            <a:r>
              <a:rPr lang="en-US" sz="1727" dirty="0">
                <a:solidFill>
                  <a:srgbClr val="DAD8E9"/>
                </a:solidFill>
                <a:latin typeface="Mukta" pitchFamily="34" charset="0"/>
                <a:ea typeface="Mukta" pitchFamily="34" charset="-122"/>
                <a:cs typeface="Mukta" pitchFamily="34" charset="-120"/>
              </a:rPr>
              <a:t>Proper handling of data collected by the system is crucial to respect privacy rights and maintain ethical standards in storing and processing sensitive information.</a:t>
            </a:r>
            <a:endParaRPr lang="en-US" sz="1727" dirty="0"/>
          </a:p>
        </p:txBody>
      </p:sp>
      <p:pic>
        <p:nvPicPr>
          <p:cNvPr id="17" name="Image 1" descr="preencoded.png"/>
          <p:cNvPicPr>
            <a:picLocks noChangeAspect="1"/>
          </p:cNvPicPr>
          <p:nvPr/>
        </p:nvPicPr>
        <p:blipFill>
          <a:blip r:embed="rId4"/>
          <a:stretch>
            <a:fillRect/>
          </a:stretch>
        </p:blipFill>
        <p:spPr>
          <a:xfrm>
            <a:off x="10972800" y="0"/>
            <a:ext cx="36576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4490799" y="750570"/>
            <a:ext cx="729996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Tools &amp; Technologies Used</a:t>
            </a:r>
            <a:endParaRPr lang="en-US" sz="4374" dirty="0"/>
          </a:p>
        </p:txBody>
      </p:sp>
      <p:sp>
        <p:nvSpPr>
          <p:cNvPr id="5" name="Shape 2"/>
          <p:cNvSpPr/>
          <p:nvPr/>
        </p:nvSpPr>
        <p:spPr>
          <a:xfrm>
            <a:off x="4490799" y="1778198"/>
            <a:ext cx="9306401" cy="1752124"/>
          </a:xfrm>
          <a:prstGeom prst="roundRect">
            <a:avLst>
              <a:gd name="adj" fmla="val 5707"/>
            </a:avLst>
          </a:prstGeom>
          <a:solidFill>
            <a:srgbClr val="542C49"/>
          </a:solidFill>
          <a:ln w="13811">
            <a:solidFill>
              <a:srgbClr val="643557"/>
            </a:solidFill>
            <a:prstDash val="solid"/>
          </a:ln>
        </p:spPr>
      </p:sp>
      <p:sp>
        <p:nvSpPr>
          <p:cNvPr id="6" name="Text 3"/>
          <p:cNvSpPr/>
          <p:nvPr/>
        </p:nvSpPr>
        <p:spPr>
          <a:xfrm>
            <a:off x="4726781" y="2014180"/>
            <a:ext cx="231648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Smoke Detectors</a:t>
            </a:r>
            <a:endParaRPr lang="en-US" sz="2187" dirty="0"/>
          </a:p>
        </p:txBody>
      </p:sp>
      <p:sp>
        <p:nvSpPr>
          <p:cNvPr id="7" name="Text 4"/>
          <p:cNvSpPr/>
          <p:nvPr/>
        </p:nvSpPr>
        <p:spPr>
          <a:xfrm>
            <a:off x="4726781" y="2583537"/>
            <a:ext cx="8834438"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Photoelectric and ionization smoke detectors are commonly used to detect the presence of smoke particles, triggering alarms.</a:t>
            </a:r>
            <a:endParaRPr lang="en-US" sz="1750" dirty="0"/>
          </a:p>
        </p:txBody>
      </p:sp>
      <p:sp>
        <p:nvSpPr>
          <p:cNvPr id="8" name="Shape 5"/>
          <p:cNvSpPr/>
          <p:nvPr/>
        </p:nvSpPr>
        <p:spPr>
          <a:xfrm>
            <a:off x="4490799" y="3752493"/>
            <a:ext cx="9306401" cy="1752124"/>
          </a:xfrm>
          <a:prstGeom prst="roundRect">
            <a:avLst>
              <a:gd name="adj" fmla="val 5707"/>
            </a:avLst>
          </a:prstGeom>
          <a:solidFill>
            <a:srgbClr val="542C49"/>
          </a:solidFill>
          <a:ln w="13811">
            <a:solidFill>
              <a:srgbClr val="643557"/>
            </a:solidFill>
            <a:prstDash val="solid"/>
          </a:ln>
        </p:spPr>
      </p:sp>
      <p:sp>
        <p:nvSpPr>
          <p:cNvPr id="9" name="Text 6"/>
          <p:cNvSpPr/>
          <p:nvPr/>
        </p:nvSpPr>
        <p:spPr>
          <a:xfrm>
            <a:off x="4726781" y="3988475"/>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Heat Detectors</a:t>
            </a:r>
            <a:endParaRPr lang="en-US" sz="2187" dirty="0"/>
          </a:p>
        </p:txBody>
      </p:sp>
      <p:sp>
        <p:nvSpPr>
          <p:cNvPr id="10" name="Text 7"/>
          <p:cNvSpPr/>
          <p:nvPr/>
        </p:nvSpPr>
        <p:spPr>
          <a:xfrm>
            <a:off x="4726781" y="4557832"/>
            <a:ext cx="8834438"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Heat detectors sense rapid increases in temperature, suitable for environments with high levels of dust or fumes that may interfere with smoke detectors.</a:t>
            </a:r>
            <a:endParaRPr lang="en-US" sz="1750" dirty="0"/>
          </a:p>
        </p:txBody>
      </p:sp>
      <p:sp>
        <p:nvSpPr>
          <p:cNvPr id="11" name="Shape 8"/>
          <p:cNvSpPr/>
          <p:nvPr/>
        </p:nvSpPr>
        <p:spPr>
          <a:xfrm>
            <a:off x="4490799" y="5726787"/>
            <a:ext cx="9306401" cy="1752124"/>
          </a:xfrm>
          <a:prstGeom prst="roundRect">
            <a:avLst>
              <a:gd name="adj" fmla="val 5707"/>
            </a:avLst>
          </a:prstGeom>
          <a:solidFill>
            <a:srgbClr val="542C49"/>
          </a:solidFill>
          <a:ln w="13811">
            <a:solidFill>
              <a:srgbClr val="643557"/>
            </a:solidFill>
            <a:prstDash val="solid"/>
          </a:ln>
        </p:spPr>
      </p:sp>
      <p:sp>
        <p:nvSpPr>
          <p:cNvPr id="12" name="Text 9"/>
          <p:cNvSpPr/>
          <p:nvPr/>
        </p:nvSpPr>
        <p:spPr>
          <a:xfrm>
            <a:off x="4726781" y="5962769"/>
            <a:ext cx="239268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Sprinkler Systems</a:t>
            </a:r>
            <a:endParaRPr lang="en-US" sz="2187" dirty="0"/>
          </a:p>
        </p:txBody>
      </p:sp>
      <p:sp>
        <p:nvSpPr>
          <p:cNvPr id="13" name="Text 10"/>
          <p:cNvSpPr/>
          <p:nvPr/>
        </p:nvSpPr>
        <p:spPr>
          <a:xfrm>
            <a:off x="4726781" y="6532126"/>
            <a:ext cx="8834438"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Automatic fire sprinkler systems work in conjunction with the detection system, providing fire suppression measures, minimizing damage, and aiding occupant evacuation.</a:t>
            </a:r>
            <a:endParaRPr lang="en-US" sz="1750" dirty="0"/>
          </a:p>
        </p:txBody>
      </p:sp>
      <p:pic>
        <p:nvPicPr>
          <p:cNvPr id="14" name="Image 1" descr="preencoded.png"/>
          <p:cNvPicPr>
            <a:picLocks noChangeAspect="1"/>
          </p:cNvPicPr>
          <p:nvPr/>
        </p:nvPicPr>
        <p:blipFill>
          <a:blip r:embed="rId4"/>
          <a:stretch>
            <a:fillRect/>
          </a:stretch>
        </p:blipFill>
        <p:spPr>
          <a:xfrm>
            <a:off x="0" y="0"/>
            <a:ext cx="36576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2624376" y="1158002"/>
            <a:ext cx="444388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Results</a:t>
            </a:r>
            <a:endParaRPr lang="en-US" sz="4374" dirty="0"/>
          </a:p>
        </p:txBody>
      </p:sp>
      <p:pic>
        <p:nvPicPr>
          <p:cNvPr id="5" name="Image 1" descr="preencoded.png"/>
          <p:cNvPicPr>
            <a:picLocks noChangeAspect="1"/>
          </p:cNvPicPr>
          <p:nvPr/>
        </p:nvPicPr>
        <p:blipFill>
          <a:blip r:embed="rId4"/>
          <a:stretch>
            <a:fillRect/>
          </a:stretch>
        </p:blipFill>
        <p:spPr>
          <a:xfrm>
            <a:off x="2624376" y="2296716"/>
            <a:ext cx="2905006" cy="1795343"/>
          </a:xfrm>
          <a:prstGeom prst="rect">
            <a:avLst/>
          </a:prstGeom>
        </p:spPr>
      </p:pic>
      <p:sp>
        <p:nvSpPr>
          <p:cNvPr id="6" name="Text 2"/>
          <p:cNvSpPr/>
          <p:nvPr/>
        </p:nvSpPr>
        <p:spPr>
          <a:xfrm>
            <a:off x="2624376" y="4369713"/>
            <a:ext cx="2905006" cy="694373"/>
          </a:xfrm>
          <a:prstGeom prst="rect">
            <a:avLst/>
          </a:prstGeom>
          <a:noFill/>
          <a:ln/>
        </p:spPr>
        <p:txBody>
          <a:bodyPr wrap="square" rtlCol="0" anchor="t"/>
          <a:lstStyle/>
          <a:p>
            <a:pPr marL="0" indent="0" algn="l">
              <a:lnSpc>
                <a:spcPts val="2734"/>
              </a:lnSpc>
              <a:buNone/>
            </a:pPr>
            <a:r>
              <a:rPr lang="en-US" sz="2187" dirty="0">
                <a:solidFill>
                  <a:srgbClr val="C6BFEE"/>
                </a:solidFill>
                <a:latin typeface="Prompt" pitchFamily="34" charset="0"/>
                <a:ea typeface="Prompt" pitchFamily="34" charset="-122"/>
                <a:cs typeface="Prompt" pitchFamily="34" charset="-120"/>
              </a:rPr>
              <a:t>Rapid Fire Containment</a:t>
            </a:r>
            <a:endParaRPr lang="en-US" sz="2187" dirty="0"/>
          </a:p>
        </p:txBody>
      </p:sp>
      <p:sp>
        <p:nvSpPr>
          <p:cNvPr id="7" name="Text 3"/>
          <p:cNvSpPr/>
          <p:nvPr/>
        </p:nvSpPr>
        <p:spPr>
          <a:xfrm>
            <a:off x="2624376" y="5286256"/>
            <a:ext cx="2905006" cy="1777008"/>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With the fire and smoke detection system, fires can be quickly contained, minimizing damage and reducing the risk to life and property.</a:t>
            </a:r>
            <a:endParaRPr lang="en-US" sz="1750" dirty="0"/>
          </a:p>
        </p:txBody>
      </p:sp>
      <p:pic>
        <p:nvPicPr>
          <p:cNvPr id="8" name="Image 2" descr="preencoded.png"/>
          <p:cNvPicPr>
            <a:picLocks noChangeAspect="1"/>
          </p:cNvPicPr>
          <p:nvPr/>
        </p:nvPicPr>
        <p:blipFill>
          <a:blip r:embed="rId5"/>
          <a:stretch>
            <a:fillRect/>
          </a:stretch>
        </p:blipFill>
        <p:spPr>
          <a:xfrm>
            <a:off x="5862638" y="2296716"/>
            <a:ext cx="2905006" cy="1795343"/>
          </a:xfrm>
          <a:prstGeom prst="rect">
            <a:avLst/>
          </a:prstGeom>
        </p:spPr>
      </p:pic>
      <p:sp>
        <p:nvSpPr>
          <p:cNvPr id="9" name="Text 4"/>
          <p:cNvSpPr/>
          <p:nvPr/>
        </p:nvSpPr>
        <p:spPr>
          <a:xfrm>
            <a:off x="5862638" y="4369713"/>
            <a:ext cx="2905006" cy="694373"/>
          </a:xfrm>
          <a:prstGeom prst="rect">
            <a:avLst/>
          </a:prstGeom>
          <a:noFill/>
          <a:ln/>
        </p:spPr>
        <p:txBody>
          <a:bodyPr wrap="square" rtlCol="0" anchor="t"/>
          <a:lstStyle/>
          <a:p>
            <a:pPr marL="0" indent="0" algn="l">
              <a:lnSpc>
                <a:spcPts val="2734"/>
              </a:lnSpc>
              <a:buNone/>
            </a:pPr>
            <a:r>
              <a:rPr lang="en-US" sz="2187" dirty="0">
                <a:solidFill>
                  <a:srgbClr val="C6BFEE"/>
                </a:solidFill>
                <a:latin typeface="Prompt" pitchFamily="34" charset="0"/>
                <a:ea typeface="Prompt" pitchFamily="34" charset="-122"/>
                <a:cs typeface="Prompt" pitchFamily="34" charset="-120"/>
              </a:rPr>
              <a:t>Early Warning System</a:t>
            </a:r>
            <a:endParaRPr lang="en-US" sz="2187" dirty="0"/>
          </a:p>
        </p:txBody>
      </p:sp>
      <p:sp>
        <p:nvSpPr>
          <p:cNvPr id="10" name="Text 5"/>
          <p:cNvSpPr/>
          <p:nvPr/>
        </p:nvSpPr>
        <p:spPr>
          <a:xfrm>
            <a:off x="5862638" y="5286256"/>
            <a:ext cx="2905006" cy="1777008"/>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The system provides early warning signals, allowing occupants to take immediate action, evacuate if necessary, and notify emergency services.</a:t>
            </a:r>
            <a:endParaRPr lang="en-US" sz="1750" dirty="0"/>
          </a:p>
        </p:txBody>
      </p:sp>
      <p:pic>
        <p:nvPicPr>
          <p:cNvPr id="11" name="Image 3" descr="preencoded.png"/>
          <p:cNvPicPr>
            <a:picLocks noChangeAspect="1"/>
          </p:cNvPicPr>
          <p:nvPr/>
        </p:nvPicPr>
        <p:blipFill>
          <a:blip r:embed="rId6"/>
          <a:stretch>
            <a:fillRect/>
          </a:stretch>
        </p:blipFill>
        <p:spPr>
          <a:xfrm>
            <a:off x="9100899" y="2296716"/>
            <a:ext cx="2905125" cy="1795463"/>
          </a:xfrm>
          <a:prstGeom prst="rect">
            <a:avLst/>
          </a:prstGeom>
        </p:spPr>
      </p:pic>
      <p:sp>
        <p:nvSpPr>
          <p:cNvPr id="12" name="Text 6"/>
          <p:cNvSpPr/>
          <p:nvPr/>
        </p:nvSpPr>
        <p:spPr>
          <a:xfrm>
            <a:off x="9100899" y="4369832"/>
            <a:ext cx="2659380" cy="347186"/>
          </a:xfrm>
          <a:prstGeom prst="rect">
            <a:avLst/>
          </a:prstGeom>
          <a:noFill/>
          <a:ln/>
        </p:spPr>
        <p:txBody>
          <a:bodyPr wrap="none" rtlCol="0" anchor="t"/>
          <a:lstStyle/>
          <a:p>
            <a:pPr marL="0" indent="0" algn="l">
              <a:lnSpc>
                <a:spcPts val="2734"/>
              </a:lnSpc>
              <a:buNone/>
            </a:pPr>
            <a:r>
              <a:rPr lang="en-US" sz="2187" dirty="0">
                <a:solidFill>
                  <a:srgbClr val="C6BFEE"/>
                </a:solidFill>
                <a:latin typeface="Prompt" pitchFamily="34" charset="0"/>
                <a:ea typeface="Prompt" pitchFamily="34" charset="-122"/>
                <a:cs typeface="Prompt" pitchFamily="34" charset="-120"/>
              </a:rPr>
              <a:t>Timely Notifications</a:t>
            </a:r>
            <a:endParaRPr lang="en-US" sz="2187" dirty="0"/>
          </a:p>
        </p:txBody>
      </p:sp>
      <p:sp>
        <p:nvSpPr>
          <p:cNvPr id="13" name="Text 7"/>
          <p:cNvSpPr/>
          <p:nvPr/>
        </p:nvSpPr>
        <p:spPr>
          <a:xfrm>
            <a:off x="9100899" y="4939189"/>
            <a:ext cx="2905125" cy="2132409"/>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Notifications are sent to relevant parties, including occupants, facility managers, and emergency responders, ensuring a coordinated and efficient response.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45818"/>
          </a:xfrm>
          <a:prstGeom prst="rect">
            <a:avLst/>
          </a:prstGeom>
          <a:solidFill>
            <a:srgbClr val="0B0C23">
              <a:alpha val="75000"/>
            </a:srgbClr>
          </a:solidFill>
          <a:ln w="9882">
            <a:solidFill>
              <a:srgbClr val="FFFFFF">
                <a:alpha val="16000"/>
              </a:srgbClr>
            </a:solidFill>
            <a:prstDash val="solid"/>
          </a:ln>
        </p:spPr>
      </p:sp>
      <p:sp>
        <p:nvSpPr>
          <p:cNvPr id="4" name="Text 1"/>
          <p:cNvSpPr/>
          <p:nvPr/>
        </p:nvSpPr>
        <p:spPr>
          <a:xfrm>
            <a:off x="3960138" y="436959"/>
            <a:ext cx="3178373" cy="496610"/>
          </a:xfrm>
          <a:prstGeom prst="rect">
            <a:avLst/>
          </a:prstGeom>
          <a:noFill/>
          <a:ln/>
        </p:spPr>
        <p:txBody>
          <a:bodyPr wrap="none" rtlCol="0" anchor="t"/>
          <a:lstStyle/>
          <a:p>
            <a:pPr marL="0" indent="0">
              <a:lnSpc>
                <a:spcPts val="3911"/>
              </a:lnSpc>
              <a:buNone/>
            </a:pPr>
            <a:r>
              <a:rPr lang="en-US" sz="3128" dirty="0">
                <a:solidFill>
                  <a:srgbClr val="C6BFEE"/>
                </a:solidFill>
                <a:latin typeface="Prompt" pitchFamily="34" charset="0"/>
                <a:ea typeface="Prompt" pitchFamily="34" charset="-122"/>
                <a:cs typeface="Prompt" pitchFamily="34" charset="-120"/>
              </a:rPr>
              <a:t>Results (Contd.)</a:t>
            </a:r>
            <a:endParaRPr lang="en-US" sz="3128" dirty="0"/>
          </a:p>
        </p:txBody>
      </p:sp>
      <p:sp>
        <p:nvSpPr>
          <p:cNvPr id="5" name="Shape 2"/>
          <p:cNvSpPr/>
          <p:nvPr/>
        </p:nvSpPr>
        <p:spPr>
          <a:xfrm>
            <a:off x="4182666" y="1251347"/>
            <a:ext cx="31671" cy="6757511"/>
          </a:xfrm>
          <a:prstGeom prst="rect">
            <a:avLst/>
          </a:prstGeom>
          <a:solidFill>
            <a:srgbClr val="643557"/>
          </a:solidFill>
          <a:ln/>
        </p:spPr>
      </p:sp>
      <p:sp>
        <p:nvSpPr>
          <p:cNvPr id="6" name="Shape 3"/>
          <p:cNvSpPr/>
          <p:nvPr/>
        </p:nvSpPr>
        <p:spPr>
          <a:xfrm>
            <a:off x="4377273" y="1538288"/>
            <a:ext cx="556141" cy="31671"/>
          </a:xfrm>
          <a:prstGeom prst="rect">
            <a:avLst/>
          </a:prstGeom>
          <a:solidFill>
            <a:srgbClr val="643557"/>
          </a:solidFill>
          <a:ln/>
        </p:spPr>
      </p:sp>
      <p:sp>
        <p:nvSpPr>
          <p:cNvPr id="7" name="Shape 4"/>
          <p:cNvSpPr/>
          <p:nvPr/>
        </p:nvSpPr>
        <p:spPr>
          <a:xfrm>
            <a:off x="4019729" y="1375410"/>
            <a:ext cx="357545" cy="357545"/>
          </a:xfrm>
          <a:prstGeom prst="roundRect">
            <a:avLst>
              <a:gd name="adj" fmla="val 20002"/>
            </a:avLst>
          </a:prstGeom>
          <a:solidFill>
            <a:srgbClr val="542C49"/>
          </a:solidFill>
          <a:ln w="9882">
            <a:solidFill>
              <a:srgbClr val="643557"/>
            </a:solidFill>
            <a:prstDash val="solid"/>
          </a:ln>
        </p:spPr>
      </p:sp>
      <p:sp>
        <p:nvSpPr>
          <p:cNvPr id="8" name="Text 5"/>
          <p:cNvSpPr/>
          <p:nvPr/>
        </p:nvSpPr>
        <p:spPr>
          <a:xfrm>
            <a:off x="4152721" y="1405176"/>
            <a:ext cx="91440" cy="297894"/>
          </a:xfrm>
          <a:prstGeom prst="rect">
            <a:avLst/>
          </a:prstGeom>
          <a:noFill/>
          <a:ln/>
        </p:spPr>
        <p:txBody>
          <a:bodyPr wrap="none" rtlCol="0" anchor="t"/>
          <a:lstStyle/>
          <a:p>
            <a:pPr marL="0" indent="0" algn="ctr">
              <a:lnSpc>
                <a:spcPts val="2346"/>
              </a:lnSpc>
              <a:buNone/>
            </a:pPr>
            <a:r>
              <a:rPr lang="en-US" sz="1877" dirty="0">
                <a:solidFill>
                  <a:srgbClr val="DAD8E9"/>
                </a:solidFill>
                <a:latin typeface="Prompt" pitchFamily="34" charset="0"/>
                <a:ea typeface="Prompt" pitchFamily="34" charset="-122"/>
                <a:cs typeface="Prompt" pitchFamily="34" charset="-120"/>
              </a:rPr>
              <a:t>1</a:t>
            </a:r>
            <a:endParaRPr lang="en-US" sz="1877" dirty="0"/>
          </a:p>
        </p:txBody>
      </p:sp>
      <p:sp>
        <p:nvSpPr>
          <p:cNvPr id="9" name="Text 6"/>
          <p:cNvSpPr/>
          <p:nvPr/>
        </p:nvSpPr>
        <p:spPr>
          <a:xfrm>
            <a:off x="5072539" y="1410176"/>
            <a:ext cx="1589127" cy="248245"/>
          </a:xfrm>
          <a:prstGeom prst="rect">
            <a:avLst/>
          </a:prstGeom>
          <a:noFill/>
          <a:ln/>
        </p:spPr>
        <p:txBody>
          <a:bodyPr wrap="none" rtlCol="0" anchor="t"/>
          <a:lstStyle/>
          <a:p>
            <a:pPr>
              <a:lnSpc>
                <a:spcPts val="1955"/>
              </a:lnSpc>
            </a:pPr>
            <a:r>
              <a:rPr lang="en-US" sz="2000" dirty="0">
                <a:solidFill>
                  <a:srgbClr val="DAD8E9"/>
                </a:solidFill>
                <a:latin typeface="Prompt" pitchFamily="34" charset="0"/>
                <a:ea typeface="Prompt" pitchFamily="34" charset="-122"/>
                <a:cs typeface="Prompt" pitchFamily="34" charset="-120"/>
              </a:rPr>
              <a:t>Data selection</a:t>
            </a:r>
            <a:endParaRPr lang="en-US" sz="2000" dirty="0"/>
          </a:p>
        </p:txBody>
      </p:sp>
      <p:sp>
        <p:nvSpPr>
          <p:cNvPr id="10" name="Text 7"/>
          <p:cNvSpPr/>
          <p:nvPr/>
        </p:nvSpPr>
        <p:spPr>
          <a:xfrm>
            <a:off x="5072538" y="1817251"/>
            <a:ext cx="7671911" cy="508635"/>
          </a:xfrm>
          <a:prstGeom prst="rect">
            <a:avLst/>
          </a:prstGeom>
          <a:noFill/>
          <a:ln/>
        </p:spPr>
        <p:txBody>
          <a:bodyPr wrap="square" rtlCol="0" anchor="t"/>
          <a:lstStyle/>
          <a:p>
            <a:pPr>
              <a:lnSpc>
                <a:spcPts val="2002"/>
              </a:lnSpc>
            </a:pPr>
            <a:r>
              <a:rPr lang="en-US" sz="1400" dirty="0">
                <a:solidFill>
                  <a:schemeClr val="bg1"/>
                </a:solidFill>
              </a:rPr>
              <a:t>For our project focused on developing smoke and fire detection systems, we will be obtaining a video from YouTube depicting a plane crash scenario where both smoke and fire are present.</a:t>
            </a:r>
            <a:endParaRPr lang="en-US" sz="1251" dirty="0">
              <a:solidFill>
                <a:schemeClr val="bg1"/>
              </a:solidFill>
            </a:endParaRPr>
          </a:p>
        </p:txBody>
      </p:sp>
      <p:sp>
        <p:nvSpPr>
          <p:cNvPr id="11" name="Shape 8"/>
          <p:cNvSpPr/>
          <p:nvPr/>
        </p:nvSpPr>
        <p:spPr>
          <a:xfrm>
            <a:off x="4377273" y="2968466"/>
            <a:ext cx="556141" cy="31671"/>
          </a:xfrm>
          <a:prstGeom prst="rect">
            <a:avLst/>
          </a:prstGeom>
          <a:solidFill>
            <a:srgbClr val="643557"/>
          </a:solidFill>
          <a:ln/>
        </p:spPr>
      </p:sp>
      <p:sp>
        <p:nvSpPr>
          <p:cNvPr id="12" name="Shape 9"/>
          <p:cNvSpPr/>
          <p:nvPr/>
        </p:nvSpPr>
        <p:spPr>
          <a:xfrm>
            <a:off x="4019729" y="2805589"/>
            <a:ext cx="357545" cy="357545"/>
          </a:xfrm>
          <a:prstGeom prst="roundRect">
            <a:avLst>
              <a:gd name="adj" fmla="val 20002"/>
            </a:avLst>
          </a:prstGeom>
          <a:solidFill>
            <a:srgbClr val="542C49"/>
          </a:solidFill>
          <a:ln w="9882">
            <a:solidFill>
              <a:srgbClr val="643557"/>
            </a:solidFill>
            <a:prstDash val="solid"/>
          </a:ln>
        </p:spPr>
      </p:sp>
      <p:sp>
        <p:nvSpPr>
          <p:cNvPr id="13" name="Text 10"/>
          <p:cNvSpPr/>
          <p:nvPr/>
        </p:nvSpPr>
        <p:spPr>
          <a:xfrm>
            <a:off x="4129861" y="2835354"/>
            <a:ext cx="137160" cy="297894"/>
          </a:xfrm>
          <a:prstGeom prst="rect">
            <a:avLst/>
          </a:prstGeom>
          <a:noFill/>
          <a:ln/>
        </p:spPr>
        <p:txBody>
          <a:bodyPr wrap="none" rtlCol="0" anchor="t"/>
          <a:lstStyle/>
          <a:p>
            <a:pPr marL="0" indent="0" algn="ctr">
              <a:lnSpc>
                <a:spcPts val="2346"/>
              </a:lnSpc>
              <a:buNone/>
            </a:pPr>
            <a:r>
              <a:rPr lang="en-US" sz="1877" dirty="0">
                <a:solidFill>
                  <a:srgbClr val="DAD8E9"/>
                </a:solidFill>
                <a:latin typeface="Prompt" pitchFamily="34" charset="0"/>
                <a:ea typeface="Prompt" pitchFamily="34" charset="-122"/>
                <a:cs typeface="Prompt" pitchFamily="34" charset="-120"/>
              </a:rPr>
              <a:t>2</a:t>
            </a:r>
            <a:endParaRPr lang="en-US" sz="1877" dirty="0"/>
          </a:p>
        </p:txBody>
      </p:sp>
      <p:sp>
        <p:nvSpPr>
          <p:cNvPr id="14" name="Text 11"/>
          <p:cNvSpPr/>
          <p:nvPr/>
        </p:nvSpPr>
        <p:spPr>
          <a:xfrm>
            <a:off x="5072539" y="2840355"/>
            <a:ext cx="1589127" cy="248245"/>
          </a:xfrm>
          <a:prstGeom prst="rect">
            <a:avLst/>
          </a:prstGeom>
          <a:noFill/>
          <a:ln/>
        </p:spPr>
        <p:txBody>
          <a:bodyPr wrap="none" rtlCol="0" anchor="t"/>
          <a:lstStyle/>
          <a:p>
            <a:pPr>
              <a:lnSpc>
                <a:spcPts val="1955"/>
              </a:lnSpc>
            </a:pPr>
            <a:r>
              <a:rPr lang="en-US" sz="2000" dirty="0">
                <a:solidFill>
                  <a:schemeClr val="bg1"/>
                </a:solidFill>
              </a:rPr>
              <a:t>Preparing Dataset</a:t>
            </a:r>
            <a:endParaRPr lang="en-US" dirty="0">
              <a:solidFill>
                <a:schemeClr val="bg1"/>
              </a:solidFill>
            </a:endParaRPr>
          </a:p>
        </p:txBody>
      </p:sp>
      <p:sp>
        <p:nvSpPr>
          <p:cNvPr id="15" name="Text 12"/>
          <p:cNvSpPr/>
          <p:nvPr/>
        </p:nvSpPr>
        <p:spPr>
          <a:xfrm>
            <a:off x="5072539" y="3247430"/>
            <a:ext cx="6786086" cy="867370"/>
          </a:xfrm>
          <a:prstGeom prst="rect">
            <a:avLst/>
          </a:prstGeom>
          <a:noFill/>
          <a:ln/>
        </p:spPr>
        <p:txBody>
          <a:bodyPr wrap="square" rtlCol="0" anchor="t"/>
          <a:lstStyle/>
          <a:p>
            <a:pPr>
              <a:lnSpc>
                <a:spcPts val="2002"/>
              </a:lnSpc>
            </a:pPr>
            <a:r>
              <a:rPr lang="en-US" sz="1400" dirty="0">
                <a:solidFill>
                  <a:schemeClr val="bg1"/>
                </a:solidFill>
              </a:rPr>
              <a:t>I use </a:t>
            </a:r>
            <a:r>
              <a:rPr lang="en-US" sz="1400" dirty="0" err="1" smtClean="0">
                <a:solidFill>
                  <a:schemeClr val="bg1"/>
                </a:solidFill>
              </a:rPr>
              <a:t>Roboflow</a:t>
            </a:r>
            <a:r>
              <a:rPr lang="en-US" sz="1400" dirty="0" smtClean="0">
                <a:solidFill>
                  <a:schemeClr val="bg1"/>
                </a:solidFill>
              </a:rPr>
              <a:t> </a:t>
            </a:r>
            <a:r>
              <a:rPr lang="en-US" sz="1400" dirty="0">
                <a:solidFill>
                  <a:schemeClr val="bg1"/>
                </a:solidFill>
              </a:rPr>
              <a:t>for preparing the dataset. Upload the random video to </a:t>
            </a:r>
            <a:r>
              <a:rPr lang="en-US" sz="1400" dirty="0" smtClean="0">
                <a:solidFill>
                  <a:schemeClr val="bg1"/>
                </a:solidFill>
              </a:rPr>
              <a:t>my </a:t>
            </a:r>
            <a:r>
              <a:rPr lang="en-US" sz="1400" dirty="0" err="1">
                <a:solidFill>
                  <a:schemeClr val="bg1"/>
                </a:solidFill>
              </a:rPr>
              <a:t>R</a:t>
            </a:r>
            <a:r>
              <a:rPr lang="en-US" sz="1400" dirty="0" err="1" smtClean="0">
                <a:solidFill>
                  <a:schemeClr val="bg1"/>
                </a:solidFill>
              </a:rPr>
              <a:t>oboflow</a:t>
            </a:r>
            <a:r>
              <a:rPr lang="en-US" sz="1400" dirty="0" smtClean="0">
                <a:solidFill>
                  <a:schemeClr val="bg1"/>
                </a:solidFill>
              </a:rPr>
              <a:t> </a:t>
            </a:r>
            <a:r>
              <a:rPr lang="en-US" sz="1400" dirty="0" smtClean="0">
                <a:solidFill>
                  <a:schemeClr val="bg1"/>
                </a:solidFill>
              </a:rPr>
              <a:t>workspace</a:t>
            </a:r>
            <a:r>
              <a:rPr lang="en-US" sz="1400" dirty="0" smtClean="0">
                <a:solidFill>
                  <a:schemeClr val="bg1"/>
                </a:solidFill>
              </a:rPr>
              <a:t>. </a:t>
            </a:r>
            <a:r>
              <a:rPr lang="en-US" sz="1400" dirty="0">
                <a:solidFill>
                  <a:schemeClr val="bg1"/>
                </a:solidFill>
              </a:rPr>
              <a:t>T</a:t>
            </a:r>
            <a:r>
              <a:rPr lang="en-US" sz="1400" dirty="0" smtClean="0">
                <a:solidFill>
                  <a:schemeClr val="bg1"/>
                </a:solidFill>
              </a:rPr>
              <a:t>hen </a:t>
            </a:r>
            <a:r>
              <a:rPr lang="en-US" sz="1400" dirty="0" smtClean="0">
                <a:solidFill>
                  <a:schemeClr val="bg1"/>
                </a:solidFill>
              </a:rPr>
              <a:t>do </a:t>
            </a:r>
            <a:r>
              <a:rPr lang="en-US" sz="1400" dirty="0">
                <a:solidFill>
                  <a:schemeClr val="bg1"/>
                </a:solidFill>
              </a:rPr>
              <a:t>Frame </a:t>
            </a:r>
            <a:r>
              <a:rPr lang="en-US" sz="1400" dirty="0" smtClean="0">
                <a:solidFill>
                  <a:schemeClr val="bg1"/>
                </a:solidFill>
              </a:rPr>
              <a:t>Extraction after that did labeling for all images. </a:t>
            </a:r>
            <a:endParaRPr lang="en-US" sz="1251" dirty="0">
              <a:solidFill>
                <a:schemeClr val="bg1"/>
              </a:solidFill>
            </a:endParaRPr>
          </a:p>
        </p:txBody>
      </p:sp>
      <p:sp>
        <p:nvSpPr>
          <p:cNvPr id="16" name="Shape 13"/>
          <p:cNvSpPr/>
          <p:nvPr/>
        </p:nvSpPr>
        <p:spPr>
          <a:xfrm>
            <a:off x="4377273" y="4398645"/>
            <a:ext cx="556141" cy="31671"/>
          </a:xfrm>
          <a:prstGeom prst="rect">
            <a:avLst/>
          </a:prstGeom>
          <a:solidFill>
            <a:srgbClr val="643557"/>
          </a:solidFill>
          <a:ln/>
        </p:spPr>
      </p:sp>
      <p:sp>
        <p:nvSpPr>
          <p:cNvPr id="17" name="Shape 14"/>
          <p:cNvSpPr/>
          <p:nvPr/>
        </p:nvSpPr>
        <p:spPr>
          <a:xfrm>
            <a:off x="4019729" y="4235767"/>
            <a:ext cx="357545" cy="357545"/>
          </a:xfrm>
          <a:prstGeom prst="roundRect">
            <a:avLst>
              <a:gd name="adj" fmla="val 20002"/>
            </a:avLst>
          </a:prstGeom>
          <a:solidFill>
            <a:srgbClr val="542C49"/>
          </a:solidFill>
          <a:ln w="9882">
            <a:solidFill>
              <a:srgbClr val="643557"/>
            </a:solidFill>
            <a:prstDash val="solid"/>
          </a:ln>
        </p:spPr>
      </p:sp>
      <p:sp>
        <p:nvSpPr>
          <p:cNvPr id="18" name="Text 15"/>
          <p:cNvSpPr/>
          <p:nvPr/>
        </p:nvSpPr>
        <p:spPr>
          <a:xfrm>
            <a:off x="4129861" y="4265533"/>
            <a:ext cx="137160" cy="297894"/>
          </a:xfrm>
          <a:prstGeom prst="rect">
            <a:avLst/>
          </a:prstGeom>
          <a:noFill/>
          <a:ln/>
        </p:spPr>
        <p:txBody>
          <a:bodyPr wrap="none" rtlCol="0" anchor="t"/>
          <a:lstStyle/>
          <a:p>
            <a:pPr marL="0" indent="0" algn="ctr">
              <a:lnSpc>
                <a:spcPts val="2346"/>
              </a:lnSpc>
              <a:buNone/>
            </a:pPr>
            <a:r>
              <a:rPr lang="en-US" sz="1877" dirty="0">
                <a:solidFill>
                  <a:srgbClr val="DAD8E9"/>
                </a:solidFill>
                <a:latin typeface="Prompt" pitchFamily="34" charset="0"/>
                <a:ea typeface="Prompt" pitchFamily="34" charset="-122"/>
                <a:cs typeface="Prompt" pitchFamily="34" charset="-120"/>
              </a:rPr>
              <a:t>3</a:t>
            </a:r>
            <a:endParaRPr lang="en-US" sz="1877" dirty="0"/>
          </a:p>
        </p:txBody>
      </p:sp>
      <p:sp>
        <p:nvSpPr>
          <p:cNvPr id="19" name="Text 16"/>
          <p:cNvSpPr/>
          <p:nvPr/>
        </p:nvSpPr>
        <p:spPr>
          <a:xfrm>
            <a:off x="5072539" y="4270534"/>
            <a:ext cx="1589127" cy="248245"/>
          </a:xfrm>
          <a:prstGeom prst="rect">
            <a:avLst/>
          </a:prstGeom>
          <a:noFill/>
          <a:ln/>
        </p:spPr>
        <p:txBody>
          <a:bodyPr wrap="none" rtlCol="0" anchor="t"/>
          <a:lstStyle/>
          <a:p>
            <a:pPr>
              <a:lnSpc>
                <a:spcPts val="1955"/>
              </a:lnSpc>
            </a:pPr>
            <a:r>
              <a:rPr lang="en-US" sz="2000" b="1" dirty="0">
                <a:solidFill>
                  <a:schemeClr val="bg1"/>
                </a:solidFill>
              </a:rPr>
              <a:t>Training</a:t>
            </a:r>
            <a:endParaRPr lang="en-US" dirty="0">
              <a:solidFill>
                <a:schemeClr val="bg1"/>
              </a:solidFill>
            </a:endParaRPr>
          </a:p>
        </p:txBody>
      </p:sp>
      <p:sp>
        <p:nvSpPr>
          <p:cNvPr id="20" name="Text 17"/>
          <p:cNvSpPr/>
          <p:nvPr/>
        </p:nvSpPr>
        <p:spPr>
          <a:xfrm>
            <a:off x="5072538" y="4677608"/>
            <a:ext cx="7671911" cy="970717"/>
          </a:xfrm>
          <a:prstGeom prst="rect">
            <a:avLst/>
          </a:prstGeom>
          <a:noFill/>
          <a:ln/>
        </p:spPr>
        <p:txBody>
          <a:bodyPr wrap="square" rtlCol="0" anchor="t"/>
          <a:lstStyle/>
          <a:p>
            <a:pPr>
              <a:lnSpc>
                <a:spcPts val="2002"/>
              </a:lnSpc>
            </a:pPr>
            <a:r>
              <a:rPr lang="en-US" sz="1400" dirty="0" smtClean="0">
                <a:solidFill>
                  <a:schemeClr val="bg1"/>
                </a:solidFill>
              </a:rPr>
              <a:t> Then I </a:t>
            </a:r>
            <a:r>
              <a:rPr lang="en-US" sz="1400" dirty="0">
                <a:solidFill>
                  <a:schemeClr val="bg1"/>
                </a:solidFill>
              </a:rPr>
              <a:t>YOLOv8 to train the model on </a:t>
            </a:r>
            <a:r>
              <a:rPr lang="en-US" sz="1400" dirty="0" smtClean="0">
                <a:solidFill>
                  <a:schemeClr val="bg1"/>
                </a:solidFill>
              </a:rPr>
              <a:t>my</a:t>
            </a:r>
            <a:r>
              <a:rPr lang="en-US" sz="1400" dirty="0" smtClean="0">
                <a:solidFill>
                  <a:schemeClr val="bg1"/>
                </a:solidFill>
              </a:rPr>
              <a:t> </a:t>
            </a:r>
            <a:r>
              <a:rPr lang="en-US" sz="1400" dirty="0">
                <a:solidFill>
                  <a:schemeClr val="bg1"/>
                </a:solidFill>
              </a:rPr>
              <a:t>labeled dataset. </a:t>
            </a:r>
            <a:r>
              <a:rPr lang="en-US" sz="1400" dirty="0">
                <a:solidFill>
                  <a:schemeClr val="bg1"/>
                </a:solidFill>
              </a:rPr>
              <a:t>After training, evaluate the model's performance on the validation and test sets</a:t>
            </a:r>
            <a:r>
              <a:rPr lang="en-US" sz="1400" dirty="0" smtClean="0">
                <a:solidFill>
                  <a:schemeClr val="bg1"/>
                </a:solidFill>
              </a:rPr>
              <a:t>.</a:t>
            </a:r>
            <a:r>
              <a:rPr lang="en-US" sz="1400" dirty="0">
                <a:solidFill>
                  <a:schemeClr val="bg1"/>
                </a:solidFill>
              </a:rPr>
              <a:t> </a:t>
            </a:r>
            <a:r>
              <a:rPr lang="en-US" sz="1400" dirty="0" smtClean="0">
                <a:solidFill>
                  <a:schemeClr val="bg1"/>
                </a:solidFill>
              </a:rPr>
              <a:t>We are not </a:t>
            </a:r>
            <a:r>
              <a:rPr lang="en-US" sz="1400" dirty="0">
                <a:solidFill>
                  <a:schemeClr val="bg1"/>
                </a:solidFill>
              </a:rPr>
              <a:t>satisfied with the model's </a:t>
            </a:r>
            <a:r>
              <a:rPr lang="en-US" sz="1400" dirty="0" smtClean="0">
                <a:solidFill>
                  <a:schemeClr val="bg1"/>
                </a:solidFill>
              </a:rPr>
              <a:t>performance because of our dataset because we have small number of images so we need to increase this. </a:t>
            </a:r>
            <a:endParaRPr lang="en-US" sz="1251" dirty="0">
              <a:solidFill>
                <a:schemeClr val="bg1"/>
              </a:solidFill>
            </a:endParaRPr>
          </a:p>
        </p:txBody>
      </p:sp>
      <p:sp>
        <p:nvSpPr>
          <p:cNvPr id="21" name="Shape 18"/>
          <p:cNvSpPr/>
          <p:nvPr/>
        </p:nvSpPr>
        <p:spPr>
          <a:xfrm>
            <a:off x="4377273" y="6045160"/>
            <a:ext cx="556141" cy="31671"/>
          </a:xfrm>
          <a:prstGeom prst="rect">
            <a:avLst/>
          </a:prstGeom>
          <a:solidFill>
            <a:srgbClr val="643557"/>
          </a:solidFill>
          <a:ln/>
        </p:spPr>
      </p:sp>
      <p:sp>
        <p:nvSpPr>
          <p:cNvPr id="22" name="Shape 19"/>
          <p:cNvSpPr/>
          <p:nvPr/>
        </p:nvSpPr>
        <p:spPr>
          <a:xfrm>
            <a:off x="4019729" y="5882283"/>
            <a:ext cx="357545" cy="357545"/>
          </a:xfrm>
          <a:prstGeom prst="roundRect">
            <a:avLst>
              <a:gd name="adj" fmla="val 20002"/>
            </a:avLst>
          </a:prstGeom>
          <a:solidFill>
            <a:srgbClr val="542C49"/>
          </a:solidFill>
          <a:ln w="9882">
            <a:solidFill>
              <a:srgbClr val="643557"/>
            </a:solidFill>
            <a:prstDash val="solid"/>
          </a:ln>
        </p:spPr>
      </p:sp>
      <p:sp>
        <p:nvSpPr>
          <p:cNvPr id="23" name="Text 20"/>
          <p:cNvSpPr/>
          <p:nvPr/>
        </p:nvSpPr>
        <p:spPr>
          <a:xfrm>
            <a:off x="4126051" y="5912048"/>
            <a:ext cx="144780" cy="297894"/>
          </a:xfrm>
          <a:prstGeom prst="rect">
            <a:avLst/>
          </a:prstGeom>
          <a:noFill/>
          <a:ln/>
        </p:spPr>
        <p:txBody>
          <a:bodyPr wrap="none" rtlCol="0" anchor="t"/>
          <a:lstStyle/>
          <a:p>
            <a:pPr marL="0" indent="0" algn="ctr">
              <a:lnSpc>
                <a:spcPts val="2346"/>
              </a:lnSpc>
              <a:buNone/>
            </a:pPr>
            <a:r>
              <a:rPr lang="en-US" sz="1877" dirty="0">
                <a:solidFill>
                  <a:srgbClr val="DAD8E9"/>
                </a:solidFill>
                <a:latin typeface="Prompt" pitchFamily="34" charset="0"/>
                <a:ea typeface="Prompt" pitchFamily="34" charset="-122"/>
                <a:cs typeface="Prompt" pitchFamily="34" charset="-120"/>
              </a:rPr>
              <a:t>4</a:t>
            </a:r>
            <a:endParaRPr lang="en-US" sz="1877" dirty="0"/>
          </a:p>
        </p:txBody>
      </p:sp>
      <p:sp>
        <p:nvSpPr>
          <p:cNvPr id="24" name="Text 21"/>
          <p:cNvSpPr/>
          <p:nvPr/>
        </p:nvSpPr>
        <p:spPr>
          <a:xfrm>
            <a:off x="5072539" y="5917049"/>
            <a:ext cx="1589127" cy="248245"/>
          </a:xfrm>
          <a:prstGeom prst="rect">
            <a:avLst/>
          </a:prstGeom>
          <a:noFill/>
          <a:ln/>
        </p:spPr>
        <p:txBody>
          <a:bodyPr wrap="none" rtlCol="0" anchor="t"/>
          <a:lstStyle/>
          <a:p>
            <a:pPr marL="0" indent="0" algn="l">
              <a:lnSpc>
                <a:spcPts val="1955"/>
              </a:lnSpc>
              <a:buNone/>
            </a:pPr>
            <a:r>
              <a:rPr lang="en-US" sz="2000" dirty="0">
                <a:solidFill>
                  <a:srgbClr val="DAD8E9"/>
                </a:solidFill>
                <a:latin typeface="Prompt" pitchFamily="34" charset="0"/>
                <a:ea typeface="Prompt" pitchFamily="34" charset="-122"/>
                <a:cs typeface="Prompt" pitchFamily="34" charset="-120"/>
              </a:rPr>
              <a:t>Future Plan</a:t>
            </a:r>
            <a:endParaRPr lang="en-US" sz="2000" dirty="0"/>
          </a:p>
        </p:txBody>
      </p:sp>
      <p:sp>
        <p:nvSpPr>
          <p:cNvPr id="25" name="Text 22"/>
          <p:cNvSpPr/>
          <p:nvPr/>
        </p:nvSpPr>
        <p:spPr>
          <a:xfrm>
            <a:off x="4933414" y="6324124"/>
            <a:ext cx="8230136" cy="1525905"/>
          </a:xfrm>
          <a:prstGeom prst="rect">
            <a:avLst/>
          </a:prstGeom>
          <a:noFill/>
          <a:ln/>
        </p:spPr>
        <p:txBody>
          <a:bodyPr wrap="square" rtlCol="0" anchor="t"/>
          <a:lstStyle/>
          <a:p>
            <a:pPr marL="285750" indent="-285750">
              <a:lnSpc>
                <a:spcPts val="2002"/>
              </a:lnSpc>
              <a:buFont typeface="Arial" pitchFamily="34" charset="0"/>
              <a:buChar char="•"/>
            </a:pPr>
            <a:r>
              <a:rPr lang="en-US" sz="1400" dirty="0" smtClean="0">
                <a:solidFill>
                  <a:schemeClr val="bg1"/>
                </a:solidFill>
              </a:rPr>
              <a:t>First of all we </a:t>
            </a:r>
            <a:r>
              <a:rPr lang="en-US" sz="1400" dirty="0">
                <a:solidFill>
                  <a:schemeClr val="bg1"/>
                </a:solidFill>
              </a:rPr>
              <a:t>want to increase our dataset to 10K images, so we </a:t>
            </a:r>
            <a:r>
              <a:rPr lang="en-US" sz="1400" dirty="0" smtClean="0">
                <a:solidFill>
                  <a:schemeClr val="bg1"/>
                </a:solidFill>
              </a:rPr>
              <a:t>started collecting videos.</a:t>
            </a:r>
          </a:p>
          <a:p>
            <a:pPr marL="285750" indent="-285750">
              <a:lnSpc>
                <a:spcPts val="2002"/>
              </a:lnSpc>
              <a:buFont typeface="Arial" pitchFamily="34" charset="0"/>
              <a:buChar char="•"/>
            </a:pPr>
            <a:endParaRPr lang="en-US" sz="500" dirty="0" smtClean="0">
              <a:solidFill>
                <a:schemeClr val="bg1"/>
              </a:solidFill>
              <a:latin typeface="Mukta" pitchFamily="34" charset="0"/>
              <a:ea typeface="Mukta" pitchFamily="34" charset="-122"/>
              <a:cs typeface="Mukta" pitchFamily="34" charset="-120"/>
            </a:endParaRPr>
          </a:p>
          <a:p>
            <a:pPr marL="285750" indent="-285750" algn="l">
              <a:lnSpc>
                <a:spcPts val="2002"/>
              </a:lnSpc>
              <a:buFont typeface="Arial" pitchFamily="34" charset="0"/>
              <a:buChar char="•"/>
            </a:pPr>
            <a:r>
              <a:rPr lang="en-US" sz="1251" dirty="0" smtClean="0">
                <a:solidFill>
                  <a:srgbClr val="DAD8E9"/>
                </a:solidFill>
                <a:latin typeface="Mukta" pitchFamily="34" charset="0"/>
                <a:ea typeface="Mukta" pitchFamily="34" charset="-122"/>
                <a:cs typeface="Mukta" pitchFamily="34" charset="-120"/>
              </a:rPr>
              <a:t>To </a:t>
            </a:r>
            <a:r>
              <a:rPr lang="en-US" sz="1251" dirty="0">
                <a:solidFill>
                  <a:srgbClr val="DAD8E9"/>
                </a:solidFill>
                <a:latin typeface="Mukta" pitchFamily="34" charset="0"/>
                <a:ea typeface="Mukta" pitchFamily="34" charset="-122"/>
                <a:cs typeface="Mukta" pitchFamily="34" charset="-120"/>
              </a:rPr>
              <a:t>enhance the system's capabilities, future plans include exploring methods to detect the presence of people amidst smoke or fire. This would further improve evacuation efforts and enable emergency responders to better locate and assist individuals in need. Additionally, ongoing research and development will focus on implementing advanced technologies and machine learning algorithms to continuously enhance the system's effectiveness and accuracy. </a:t>
            </a:r>
            <a:endParaRPr lang="en-US" sz="125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806</Words>
  <Application>Microsoft Office PowerPoint</Application>
  <PresentationFormat>Custom</PresentationFormat>
  <Paragraphs>68</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5</cp:revision>
  <dcterms:created xsi:type="dcterms:W3CDTF">2023-10-31T15:16:24Z</dcterms:created>
  <dcterms:modified xsi:type="dcterms:W3CDTF">2023-10-31T15:56:29Z</dcterms:modified>
</cp:coreProperties>
</file>