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90" r:id="rId3"/>
    <p:sldId id="292" r:id="rId4"/>
    <p:sldId id="291" r:id="rId5"/>
    <p:sldId id="308" r:id="rId6"/>
    <p:sldId id="309" r:id="rId7"/>
    <p:sldId id="305" r:id="rId8"/>
    <p:sldId id="306" r:id="rId9"/>
    <p:sldId id="307" r:id="rId10"/>
    <p:sldId id="310" r:id="rId11"/>
    <p:sldId id="280" r:id="rId12"/>
    <p:sldId id="265" r:id="rId13"/>
    <p:sldId id="287" r:id="rId14"/>
    <p:sldId id="285" r:id="rId15"/>
    <p:sldId id="284" r:id="rId16"/>
    <p:sldId id="286" r:id="rId17"/>
    <p:sldId id="289" r:id="rId18"/>
    <p:sldId id="259" r:id="rId19"/>
    <p:sldId id="288"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0988" autoAdjust="0"/>
  </p:normalViewPr>
  <p:slideViewPr>
    <p:cSldViewPr snapToGrid="0">
      <p:cViewPr>
        <p:scale>
          <a:sx n="75" d="100"/>
          <a:sy n="75" d="100"/>
        </p:scale>
        <p:origin x="5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86E7F-19AB-429A-A957-7CB2ED066E29}"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C00F1-8E2A-4E6B-BF77-44C741861BA3}" type="slidenum">
              <a:rPr lang="en-US" smtClean="0"/>
              <a:t>‹#›</a:t>
            </a:fld>
            <a:endParaRPr lang="en-US"/>
          </a:p>
        </p:txBody>
      </p:sp>
    </p:spTree>
    <p:extLst>
      <p:ext uri="{BB962C8B-B14F-4D97-AF65-F5344CB8AC3E}">
        <p14:creationId xmlns:p14="http://schemas.microsoft.com/office/powerpoint/2010/main" val="240120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6052997" y="6246447"/>
            <a:ext cx="4629381" cy="3283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fld id="{F8D88B83-0DEE-47A3-811C-D4DEECAB21AF}" type="slidenum">
              <a:rPr>
                <a:solidFill>
                  <a:prstClr val="black"/>
                </a:solidFill>
              </a:rPr>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t>1</a:t>
            </a:fld>
            <a:endParaRPr lang="en-GB">
              <a:solidFill>
                <a:srgbClr val="000000"/>
              </a:solidFill>
              <a:latin typeface="Times New Roman" pitchFamily="18"/>
              <a:ea typeface="Droid Sans Fallback" pitchFamily="2"/>
              <a:cs typeface="FreeSans" pitchFamily="2"/>
            </a:endParaRPr>
          </a:p>
        </p:txBody>
      </p:sp>
      <p:sp>
        <p:nvSpPr>
          <p:cNvPr id="3" name="Slide Image Placeholder 2"/>
          <p:cNvSpPr>
            <a:spLocks noGrp="1" noRot="1" noChangeAspect="1" noResize="1"/>
          </p:cNvSpPr>
          <p:nvPr>
            <p:ph type="sldImg"/>
          </p:nvPr>
        </p:nvSpPr>
        <p:spPr>
          <a:xfrm>
            <a:off x="2276475" y="466725"/>
            <a:ext cx="5567363" cy="3132138"/>
          </a:xfrm>
          <a:solidFill>
            <a:srgbClr val="729FCF"/>
          </a:solidFill>
          <a:ln w="25400">
            <a:solidFill>
              <a:srgbClr val="3465A4"/>
            </a:solidFill>
            <a:prstDash val="solid"/>
          </a:ln>
        </p:spPr>
      </p:sp>
      <p:sp>
        <p:nvSpPr>
          <p:cNvPr id="4" name="TextBox 3"/>
          <p:cNvSpPr txBox="1"/>
          <p:nvPr/>
        </p:nvSpPr>
        <p:spPr>
          <a:xfrm>
            <a:off x="1423616" y="3122977"/>
            <a:ext cx="7835147" cy="2958052"/>
          </a:xfrm>
          <a:prstGeom prst="rect">
            <a:avLst/>
          </a:prstGeom>
          <a:noFill/>
          <a:ln>
            <a:noFill/>
          </a:ln>
        </p:spPr>
        <p:txBody>
          <a:bodyPr vert="horz" wrap="square" lIns="96840" tIns="48240" rIns="96840" bIns="48240" anchor="t" anchorCtr="0" compatLnSpc="1"/>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hangingPunct="0">
              <a:spcBef>
                <a:spcPts val="374"/>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GB" sz="1850">
              <a:solidFill>
                <a:srgbClr val="000000"/>
              </a:solidFill>
              <a:latin typeface="Liberation Serif" pitchFamily="18"/>
              <a:ea typeface="DejaVu Sans" pitchFamily="2"/>
              <a:cs typeface="DejaVu Sans" pitchFamily="2"/>
            </a:endParaRPr>
          </a:p>
        </p:txBody>
      </p:sp>
    </p:spTree>
    <p:extLst>
      <p:ext uri="{BB962C8B-B14F-4D97-AF65-F5344CB8AC3E}">
        <p14:creationId xmlns:p14="http://schemas.microsoft.com/office/powerpoint/2010/main" val="80346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Presenter’s notes;</a:t>
            </a:r>
            <a:r>
              <a:rPr lang="en-US" b="1" dirty="0" smtClean="0"/>
              <a:t> </a:t>
            </a:r>
            <a:r>
              <a:rPr lang="en-US" b="0" dirty="0" smtClean="0"/>
              <a:t>The Smart Irrigation System project seeks to address the critical challenges of water scarcity, inefficient irrigation practices, and escalating operational costs faced by modern farming operations. By harnessing the power of </a:t>
            </a:r>
            <a:r>
              <a:rPr lang="en-US" b="0" dirty="0" err="1" smtClean="0"/>
              <a:t>IoT</a:t>
            </a:r>
            <a:r>
              <a:rPr lang="en-US" b="0" dirty="0" smtClean="0"/>
              <a:t> and data-driven decision-making, the Smart Irrigation System strives to optimize water usage, enhance crop yield, and promote sustainable agricultural practices.</a:t>
            </a:r>
          </a:p>
          <a:p>
            <a:endParaRPr lang="en-US" b="0" dirty="0" smtClean="0"/>
          </a:p>
          <a:p>
            <a:pPr marL="0" indent="0">
              <a:buFont typeface="Arial" panose="020B0604020202020204" pitchFamily="34" charset="0"/>
              <a:buNone/>
            </a:pPr>
            <a:endParaRPr lang="en-US" b="0" baseline="0" dirty="0" smtClean="0"/>
          </a:p>
          <a:p>
            <a:pPr marL="171450" indent="-171450">
              <a:buFont typeface="Arial" panose="020B0604020202020204" pitchFamily="34" charset="0"/>
              <a:buChar char="•"/>
            </a:pPr>
            <a:endParaRPr lang="en-US" b="0" baseline="0" dirty="0" smtClean="0"/>
          </a:p>
          <a:p>
            <a:r>
              <a:rPr lang="en-US" b="0" baseline="0" dirty="0" smtClean="0"/>
              <a:t>	</a:t>
            </a:r>
            <a:endParaRPr lang="en-US" b="0" dirty="0"/>
          </a:p>
        </p:txBody>
      </p:sp>
      <p:sp>
        <p:nvSpPr>
          <p:cNvPr id="4" name="Slide Number Placeholder 3"/>
          <p:cNvSpPr>
            <a:spLocks noGrp="1"/>
          </p:cNvSpPr>
          <p:nvPr>
            <p:ph type="sldNum" sz="quarter" idx="10"/>
          </p:nvPr>
        </p:nvSpPr>
        <p:spPr/>
        <p:txBody>
          <a:bodyPr/>
          <a:lstStyle/>
          <a:p>
            <a:fld id="{EB1C00F1-8E2A-4E6B-BF77-44C741861BA3}" type="slidenum">
              <a:rPr lang="en-US" smtClean="0"/>
              <a:t>2</a:t>
            </a:fld>
            <a:endParaRPr lang="en-US"/>
          </a:p>
        </p:txBody>
      </p:sp>
    </p:spTree>
    <p:extLst>
      <p:ext uri="{BB962C8B-B14F-4D97-AF65-F5344CB8AC3E}">
        <p14:creationId xmlns:p14="http://schemas.microsoft.com/office/powerpoint/2010/main" val="277357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Presenter’s notes: </a:t>
            </a:r>
            <a:r>
              <a:rPr lang="en-US" sz="1200" kern="1200" dirty="0" smtClean="0">
                <a:solidFill>
                  <a:schemeClr val="tx1"/>
                </a:solidFill>
                <a:effectLst/>
                <a:latin typeface="+mn-lt"/>
                <a:ea typeface="+mn-ea"/>
                <a:cs typeface="+mn-cs"/>
              </a:rPr>
              <a:t>This type of system can greatly benefit modern agriculture by integrating technology and data analysis into irrigation practices. Here's how each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objectives contributes to the overall success of the project:</a:t>
            </a:r>
          </a:p>
          <a:p>
            <a:pPr lvl="0"/>
            <a:r>
              <a:rPr lang="en-US" sz="1200" b="1" kern="1200" dirty="0" smtClean="0">
                <a:solidFill>
                  <a:schemeClr val="tx1"/>
                </a:solidFill>
                <a:effectLst/>
                <a:latin typeface="+mn-lt"/>
                <a:ea typeface="+mn-ea"/>
                <a:cs typeface="+mn-cs"/>
              </a:rPr>
              <a:t>Optimizing Water Usage:</a:t>
            </a:r>
            <a:r>
              <a:rPr lang="en-US" sz="1200" kern="1200" dirty="0" smtClean="0">
                <a:solidFill>
                  <a:schemeClr val="tx1"/>
                </a:solidFill>
                <a:effectLst/>
                <a:latin typeface="+mn-lt"/>
                <a:ea typeface="+mn-ea"/>
                <a:cs typeface="+mn-cs"/>
              </a:rPr>
              <a:t> Smart Irrigation Systems use sensors to monitor soil moisture levels, weather conditions, and other relevant factors in real-time. By analyzing this data, the system can determine the exact amount of water needed for the crops. This prevents overwatering and minimizes water wastage, thus promoting more efficient water usage.</a:t>
            </a:r>
          </a:p>
          <a:p>
            <a:pPr lvl="0"/>
            <a:r>
              <a:rPr lang="en-US" sz="1200" b="1" kern="1200" dirty="0" smtClean="0">
                <a:solidFill>
                  <a:schemeClr val="tx1"/>
                </a:solidFill>
                <a:effectLst/>
                <a:latin typeface="+mn-lt"/>
                <a:ea typeface="+mn-ea"/>
                <a:cs typeface="+mn-cs"/>
              </a:rPr>
              <a:t>Enhancing Crop Yield:</a:t>
            </a:r>
            <a:r>
              <a:rPr lang="en-US" sz="1200" kern="1200" dirty="0" smtClean="0">
                <a:solidFill>
                  <a:schemeClr val="tx1"/>
                </a:solidFill>
                <a:effectLst/>
                <a:latin typeface="+mn-lt"/>
                <a:ea typeface="+mn-ea"/>
                <a:cs typeface="+mn-cs"/>
              </a:rPr>
              <a:t> A well-managed irrigation system ensures that crops receive the right amount of water at the right time, promoting healthy growth and maximizing yield. By tailoring irrigation practices to the specific needs of each crop, you can create an environment conducive to optimal growth and increased production.</a:t>
            </a:r>
          </a:p>
          <a:p>
            <a:pPr lvl="0"/>
            <a:r>
              <a:rPr lang="en-US" sz="1200" b="1" kern="1200" dirty="0" smtClean="0">
                <a:solidFill>
                  <a:schemeClr val="tx1"/>
                </a:solidFill>
                <a:effectLst/>
                <a:latin typeface="+mn-lt"/>
                <a:ea typeface="+mn-ea"/>
                <a:cs typeface="+mn-cs"/>
              </a:rPr>
              <a:t>Reducing Operational Costs:</a:t>
            </a:r>
            <a:r>
              <a:rPr lang="en-US" sz="1200" kern="1200" dirty="0" smtClean="0">
                <a:solidFill>
                  <a:schemeClr val="tx1"/>
                </a:solidFill>
                <a:effectLst/>
                <a:latin typeface="+mn-lt"/>
                <a:ea typeface="+mn-ea"/>
                <a:cs typeface="+mn-cs"/>
              </a:rPr>
              <a:t> With precise water delivery based on real-time data, you can reduce the costs associated with excessive water usage and energy consumption. Additionally, by automating various irrigation processes, labor costs can also be minimized.</a:t>
            </a:r>
          </a:p>
          <a:p>
            <a:pPr lvl="0"/>
            <a:r>
              <a:rPr lang="en-US" sz="1200" b="1" kern="1200" dirty="0" smtClean="0">
                <a:solidFill>
                  <a:schemeClr val="tx1"/>
                </a:solidFill>
                <a:effectLst/>
                <a:latin typeface="+mn-lt"/>
                <a:ea typeface="+mn-ea"/>
                <a:cs typeface="+mn-cs"/>
              </a:rPr>
              <a:t>Providing Data-Driven Insights:</a:t>
            </a:r>
            <a:r>
              <a:rPr lang="en-US" sz="1200" kern="1200" dirty="0" smtClean="0">
                <a:solidFill>
                  <a:schemeClr val="tx1"/>
                </a:solidFill>
                <a:effectLst/>
                <a:latin typeface="+mn-lt"/>
                <a:ea typeface="+mn-ea"/>
                <a:cs typeface="+mn-cs"/>
              </a:rPr>
              <a:t> The system's data collection and analysis capabilities can provide valuable insights into how different crops respond to varying irrigation strategies. This information can guide farmers in making informed decisions about irrigation schedules, water allocation, and overall crop management.</a:t>
            </a:r>
          </a:p>
          <a:p>
            <a:pPr lvl="0"/>
            <a:r>
              <a:rPr lang="en-US" sz="1200" b="1" kern="1200" dirty="0" smtClean="0">
                <a:solidFill>
                  <a:schemeClr val="tx1"/>
                </a:solidFill>
                <a:effectLst/>
                <a:latin typeface="+mn-lt"/>
                <a:ea typeface="+mn-ea"/>
                <a:cs typeface="+mn-cs"/>
              </a:rPr>
              <a:t>Control Mechanisms for Sustainability:</a:t>
            </a:r>
            <a:r>
              <a:rPr lang="en-US" sz="1200" kern="1200" dirty="0" smtClean="0">
                <a:solidFill>
                  <a:schemeClr val="tx1"/>
                </a:solidFill>
                <a:effectLst/>
                <a:latin typeface="+mn-lt"/>
                <a:ea typeface="+mn-ea"/>
                <a:cs typeface="+mn-cs"/>
              </a:rPr>
              <a:t> Sustainable agriculture is crucial for the long-term health of the environment and the industry. Smart Irrigation Systems can be programmed to adhere to sustainable practices, such as using water efficiently, avoiding over-irrigation, and reducing the risk of soil erosion.</a:t>
            </a:r>
          </a:p>
          <a:p>
            <a:pPr lvl="0"/>
            <a:r>
              <a:rPr lang="en-US" sz="1200" b="1" kern="1200" dirty="0" smtClean="0">
                <a:solidFill>
                  <a:schemeClr val="tx1"/>
                </a:solidFill>
                <a:effectLst/>
                <a:latin typeface="+mn-lt"/>
                <a:ea typeface="+mn-ea"/>
                <a:cs typeface="+mn-cs"/>
              </a:rPr>
              <a:t>Efficient Irrigation Practices in Precision Agriculture:</a:t>
            </a:r>
            <a:r>
              <a:rPr lang="en-US" sz="1200" kern="1200" dirty="0" smtClean="0">
                <a:solidFill>
                  <a:schemeClr val="tx1"/>
                </a:solidFill>
                <a:effectLst/>
                <a:latin typeface="+mn-lt"/>
                <a:ea typeface="+mn-ea"/>
                <a:cs typeface="+mn-cs"/>
              </a:rPr>
              <a:t> Precision agriculture involves using technology to fine-tune agricultural practices. Smart Irrigation Systems align perfectly with this approach by precisely tailoring irrigation to specific areas of a field based on variations in soil type, topography, and crop type. This level of precision ensures that every part of the field receives the appropriate amount of water.</a:t>
            </a:r>
          </a:p>
          <a:p>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3</a:t>
            </a:fld>
            <a:endParaRPr lang="en-US"/>
          </a:p>
        </p:txBody>
      </p:sp>
    </p:spTree>
    <p:extLst>
      <p:ext uri="{BB962C8B-B14F-4D97-AF65-F5344CB8AC3E}">
        <p14:creationId xmlns:p14="http://schemas.microsoft.com/office/powerpoint/2010/main" val="34686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 these Sensors:</a:t>
            </a:r>
          </a:p>
          <a:p>
            <a:pPr marL="0" indent="0">
              <a:buNone/>
            </a:pPr>
            <a:endParaRPr lang="en-US" dirty="0" smtClean="0"/>
          </a:p>
          <a:p>
            <a:r>
              <a:rPr lang="en-US" b="1" dirty="0" smtClean="0"/>
              <a:t>Soil Moisture Sensor:</a:t>
            </a:r>
            <a:r>
              <a:rPr lang="en-US" dirty="0" smtClean="0"/>
              <a:t> Placed at strategic points in the soil, this sensor measure the moisture content. This  is essential for determining the water needs of the plants accurately helping us answer the question: Is the soil dry enough to warrant irrigation?</a:t>
            </a:r>
          </a:p>
          <a:p>
            <a:endParaRPr lang="en-US" b="1" dirty="0" smtClean="0"/>
          </a:p>
          <a:p>
            <a:r>
              <a:rPr lang="en-US" b="1" dirty="0" smtClean="0"/>
              <a:t>Submersible Temperature Sensor:</a:t>
            </a:r>
            <a:r>
              <a:rPr lang="en-US" dirty="0" smtClean="0"/>
              <a:t> Submerged in the soil, it provide real-time temperature readings which is crucial for determining plant health and growth patterns. By factoring in soil temperature, our smart irrigation system ensures that plants receive water at the appropriate temperature for optimal growth. </a:t>
            </a:r>
          </a:p>
          <a:p>
            <a:endParaRPr lang="en-US" b="1" dirty="0" smtClean="0"/>
          </a:p>
          <a:p>
            <a:r>
              <a:rPr lang="en-US" b="1" dirty="0" smtClean="0"/>
              <a:t>LDR (Light-Dependent Resistor):</a:t>
            </a:r>
            <a:r>
              <a:rPr lang="en-US" dirty="0" smtClean="0"/>
              <a:t> This sensor measures ambient light levels. It aids in assessing sunlight exposure, influencing irrigation schedules by accounting for varying light conditions.</a:t>
            </a:r>
          </a:p>
          <a:p>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4</a:t>
            </a:fld>
            <a:endParaRPr lang="en-US"/>
          </a:p>
        </p:txBody>
      </p:sp>
    </p:spTree>
    <p:extLst>
      <p:ext uri="{BB962C8B-B14F-4D97-AF65-F5344CB8AC3E}">
        <p14:creationId xmlns:p14="http://schemas.microsoft.com/office/powerpoint/2010/main" val="354300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is an example of an implementation for an advanced Smart Irrigation System using an ESP32 microcontroller. It combines various sensors, communication protocols, and cloud platforms to optimize irrigation practices. Let's break down the code and explain each part:</a:t>
            </a:r>
          </a:p>
          <a:p>
            <a:endParaRPr lang="en-US" dirty="0" smtClean="0"/>
          </a:p>
          <a:p>
            <a:r>
              <a:rPr lang="en-US" b="1" dirty="0" smtClean="0"/>
              <a:t>1. Libraries and Dependencies:</a:t>
            </a:r>
          </a:p>
          <a:p>
            <a:r>
              <a:rPr lang="en-US" dirty="0" smtClean="0"/>
              <a:t>   The code includes several libraries to facilitate different functionalities:</a:t>
            </a:r>
          </a:p>
          <a:p>
            <a:r>
              <a:rPr lang="en-US" dirty="0" smtClean="0"/>
              <a:t>   - `LiquidCrystal_I2C`: For interfacing with a character LCD screen via I2C.</a:t>
            </a:r>
          </a:p>
          <a:p>
            <a:r>
              <a:rPr lang="en-US" dirty="0" smtClean="0"/>
              <a:t>   - `Arduino`, `Wire`, `OneWire`, `DallasTemperature`: Required for hardware communication and temperature sensor.</a:t>
            </a:r>
          </a:p>
          <a:p>
            <a:r>
              <a:rPr lang="en-US" dirty="0" smtClean="0"/>
              <a:t>   - `ThingSpeak`: Used for sending sensor data to the ThingSpeak cloud platform.</a:t>
            </a:r>
          </a:p>
          <a:p>
            <a:r>
              <a:rPr lang="en-US" dirty="0" smtClean="0"/>
              <a:t>   - `WiFi`, `FirebaseESP32`: Used for connecting to Wi-Fi and Firebase.</a:t>
            </a:r>
          </a:p>
          <a:p>
            <a:r>
              <a:rPr lang="en-US" dirty="0" smtClean="0"/>
              <a:t>   - `Bluetooth Serial`: For Bluetooth communication with other devices.</a:t>
            </a:r>
          </a:p>
          <a:p>
            <a:r>
              <a:rPr lang="en-US" dirty="0" smtClean="0"/>
              <a:t>   - `my_new_model`: A custom library, presumably containing a machine learning model.</a:t>
            </a:r>
          </a:p>
          <a:p>
            <a:r>
              <a:rPr lang="en-US" dirty="0" smtClean="0"/>
              <a:t>   - `vector`: Used for managing dynamic arrays.</a:t>
            </a:r>
          </a:p>
          <a:p>
            <a:r>
              <a:rPr lang="en-US" dirty="0" smtClean="0"/>
              <a:t>   - `TimeLib`: For working with timestamps.</a:t>
            </a:r>
          </a:p>
          <a:p>
            <a:endParaRPr lang="en-US" dirty="0" smtClean="0"/>
          </a:p>
          <a:p>
            <a:r>
              <a:rPr lang="en-US" b="1" dirty="0" smtClean="0"/>
              <a:t>2. Constant and Variable Definitions:</a:t>
            </a:r>
          </a:p>
          <a:p>
            <a:r>
              <a:rPr lang="en-US" dirty="0" smtClean="0"/>
              <a:t>   The code defines various constants and variables, including pins for sensors and actuators, thresholds for sensor readings, Wi-Fi credentials, API keys for cloud services, and more.</a:t>
            </a:r>
          </a:p>
          <a:p>
            <a:endParaRPr lang="en-US" dirty="0" smtClean="0"/>
          </a:p>
          <a:p>
            <a:r>
              <a:rPr lang="en-US" b="1" dirty="0" smtClean="0"/>
              <a:t>3. Sensor and Component Initialization:</a:t>
            </a:r>
          </a:p>
          <a:p>
            <a:r>
              <a:rPr lang="en-US" dirty="0" smtClean="0"/>
              <a:t>   The `setup Sensors()` function sets up the pins and configurations for sensors, the relay pin, the LCD, and the DS18B20 temperature sensor.</a:t>
            </a:r>
          </a:p>
          <a:p>
            <a:endParaRPr lang="en-US" b="1" dirty="0" smtClean="0"/>
          </a:p>
          <a:p>
            <a:r>
              <a:rPr lang="en-US" b="1" dirty="0" smtClean="0"/>
              <a:t>4. Wi-Fi Connection:</a:t>
            </a:r>
          </a:p>
          <a:p>
            <a:r>
              <a:rPr lang="en-US" dirty="0" smtClean="0"/>
              <a:t>   The `connectWiFi()` function connects the ESP32 to a Wi-Fi network using the provided SSID and password.</a:t>
            </a:r>
          </a:p>
          <a:p>
            <a:endParaRPr lang="en-US" b="1" dirty="0" smtClean="0"/>
          </a:p>
          <a:p>
            <a:r>
              <a:rPr lang="en-US" b="1" dirty="0" smtClean="0"/>
              <a:t>5. Sending Data to Cloud Platforms:</a:t>
            </a:r>
          </a:p>
          <a:p>
            <a:r>
              <a:rPr lang="en-US" dirty="0" smtClean="0"/>
              <a:t>   The `sendDataToThingSpeak()` and `sendDataToFirebase()` functions send sensor readings (soil moisture, temperature, LDR) along with other relevant information (such as timestamp and pump status) to ThingSpeak and Firebase, respectively.</a:t>
            </a:r>
          </a:p>
          <a:p>
            <a:endParaRPr lang="en-US" b="1" dirty="0" smtClean="0"/>
          </a:p>
          <a:p>
            <a:r>
              <a:rPr lang="en-US" b="1" dirty="0" smtClean="0"/>
              <a:t>6. Displaying Sensor Readings:</a:t>
            </a:r>
          </a:p>
          <a:p>
            <a:r>
              <a:rPr lang="en-US" dirty="0" smtClean="0"/>
              <a:t>   The `displaySensorReadings()` function updates and displays sensor readings on an LCD screen.</a:t>
            </a:r>
          </a:p>
          <a:p>
            <a:endParaRPr lang="en-US" dirty="0" smtClean="0"/>
          </a:p>
          <a:p>
            <a:r>
              <a:rPr lang="en-US" b="1" dirty="0" smtClean="0"/>
              <a:t>7. Label Encoding for Crop Type:</a:t>
            </a:r>
          </a:p>
          <a:p>
            <a:r>
              <a:rPr lang="en-US" dirty="0" smtClean="0"/>
              <a:t>   The `labelEncodeCropType()` function converts a string crop type into an integer label. This is useful for machine learning prediction.</a:t>
            </a:r>
          </a:p>
          <a:p>
            <a:endParaRPr lang="en-US" b="1" dirty="0" smtClean="0"/>
          </a:p>
          <a:p>
            <a:r>
              <a:rPr lang="en-US" b="1" dirty="0" smtClean="0"/>
              <a:t>8. Predicting Irrigation Needs:</a:t>
            </a:r>
          </a:p>
          <a:p>
            <a:r>
              <a:rPr lang="en-US" dirty="0" smtClean="0"/>
              <a:t>   The `predictIrrigation()` function uses the machine learning model to predict irrigation needs based on crop type, crop days, soil moisture, and temperature.</a:t>
            </a:r>
          </a:p>
          <a:p>
            <a:endParaRPr lang="en-US" b="1" dirty="0" smtClean="0"/>
          </a:p>
          <a:p>
            <a:r>
              <a:rPr lang="en-US" b="1" dirty="0" smtClean="0"/>
              <a:t>9. Handling Bluetooth Commands:</a:t>
            </a:r>
          </a:p>
          <a:p>
            <a:r>
              <a:rPr lang="en-US" dirty="0" smtClean="0"/>
              <a:t>   The `handleBluetoothCommands()` function listens for commands (0 or 1) sent via Bluetooth. It controls the pump's status accordingly.</a:t>
            </a:r>
          </a:p>
          <a:p>
            <a:endParaRPr lang="en-US" b="1" dirty="0" smtClean="0"/>
          </a:p>
          <a:p>
            <a:r>
              <a:rPr lang="en-US" b="1" dirty="0" smtClean="0"/>
              <a:t>10. Pump Control Logic:</a:t>
            </a:r>
          </a:p>
          <a:p>
            <a:r>
              <a:rPr lang="en-US" dirty="0" smtClean="0"/>
              <a:t>    The `controlPump()` function determines whether to turn the pump on or off based on various conditions, including temperature, moisture levels, and predicted irrigation needs.</a:t>
            </a:r>
          </a:p>
          <a:p>
            <a:endParaRPr lang="en-US" b="1" dirty="0" smtClean="0"/>
          </a:p>
          <a:p>
            <a:r>
              <a:rPr lang="en-US" b="1" dirty="0" smtClean="0"/>
              <a:t>11. Formatted Timestamp Generation:</a:t>
            </a:r>
          </a:p>
          <a:p>
            <a:r>
              <a:rPr lang="en-US" dirty="0" smtClean="0"/>
              <a:t>    The `getFormattedTimestamp()` function converts a UNIX timestamp into a formatted date and time string.</a:t>
            </a:r>
          </a:p>
          <a:p>
            <a:endParaRPr lang="en-US" b="1" dirty="0" smtClean="0"/>
          </a:p>
          <a:p>
            <a:r>
              <a:rPr lang="en-US" b="1" dirty="0" smtClean="0"/>
              <a:t>12. Setup and Loop:</a:t>
            </a:r>
          </a:p>
          <a:p>
            <a:r>
              <a:rPr lang="en-US" dirty="0" smtClean="0"/>
              <a:t>    The `setup()` function initializes the system, including sensors, Wi-Fi, cloud services, and Bluetooth. The `loop()` function reads sensor values, displays them, predicts irrigation needs, handles Bluetooth commands, and controls the pump accordingly.</a:t>
            </a:r>
          </a:p>
          <a:p>
            <a:r>
              <a:rPr lang="en-US" dirty="0" smtClean="0"/>
              <a:t>Certainly, I'll break down what's happening within the `setup()` and `loop()` functions of the provided code:</a:t>
            </a:r>
          </a:p>
          <a:p>
            <a:endParaRPr lang="en-US" dirty="0" smtClean="0"/>
          </a:p>
          <a:p>
            <a:r>
              <a:rPr lang="en-US" dirty="0" smtClean="0"/>
              <a:t>`</a:t>
            </a:r>
            <a:r>
              <a:rPr lang="en-US" b="1" dirty="0" smtClean="0"/>
              <a:t>setup() Function`:</a:t>
            </a:r>
          </a:p>
          <a:p>
            <a:endParaRPr lang="en-US" b="1" dirty="0" smtClean="0"/>
          </a:p>
          <a:p>
            <a:pPr marL="228600" indent="-228600">
              <a:buFont typeface="+mj-lt"/>
              <a:buAutoNum type="alphaLcParenR"/>
            </a:pPr>
            <a:r>
              <a:rPr lang="en-US" b="1" dirty="0" smtClean="0"/>
              <a:t> Serial Communication Initialization:</a:t>
            </a:r>
            <a:r>
              <a:rPr lang="en-US" dirty="0" smtClean="0"/>
              <a:t> - Serial. Begin(9600): Initializes serial communication at a baud rate of 9600, allowing for communication with the serial monitor for debugging purposes.</a:t>
            </a:r>
          </a:p>
          <a:p>
            <a:pPr marL="228600" indent="-228600">
              <a:buFont typeface="+mj-lt"/>
              <a:buAutoNum type="alphaLcParenR"/>
            </a:pPr>
            <a:endParaRPr lang="en-US" b="1" dirty="0" smtClean="0"/>
          </a:p>
          <a:p>
            <a:pPr marL="228600" indent="-228600">
              <a:buFont typeface="+mj-lt"/>
              <a:buAutoNum type="alphaLcParenR"/>
            </a:pPr>
            <a:r>
              <a:rPr lang="en-US" b="1" dirty="0" smtClean="0"/>
              <a:t>Sensor and Component Setup:</a:t>
            </a:r>
            <a:r>
              <a:rPr lang="en-US" dirty="0" smtClean="0"/>
              <a:t>- setupSensors(): Calls the setupSensors()` function to set up pins and configurations for sensors, the relay pin, the LCD, and the DS18B20 temperature sensor.</a:t>
            </a:r>
          </a:p>
          <a:p>
            <a:pPr marL="228600" indent="-228600">
              <a:buFont typeface="+mj-lt"/>
              <a:buAutoNum type="alphaLcParenR"/>
            </a:pPr>
            <a:endParaRPr lang="en-US" dirty="0" smtClean="0"/>
          </a:p>
          <a:p>
            <a:pPr marL="228600" indent="-228600">
              <a:buFont typeface="+mj-lt"/>
              <a:buAutoNum type="alphaLcParenR"/>
            </a:pPr>
            <a:r>
              <a:rPr lang="en-US" dirty="0" smtClean="0"/>
              <a:t> </a:t>
            </a:r>
            <a:r>
              <a:rPr lang="en-US" b="1" dirty="0" smtClean="0"/>
              <a:t>Wi-Fi Connection:</a:t>
            </a:r>
            <a:r>
              <a:rPr lang="en-US" dirty="0" smtClean="0"/>
              <a:t> - connectWiFi(): Calls the `connectWiFi()` function to establish a Wi-Fi connection using the provided SSID and password.</a:t>
            </a:r>
          </a:p>
          <a:p>
            <a:pPr marL="228600" indent="-228600">
              <a:buFont typeface="+mj-lt"/>
              <a:buAutoNum type="alphaLcParenR"/>
            </a:pPr>
            <a:endParaRPr lang="en-US" b="0" dirty="0" smtClean="0"/>
          </a:p>
          <a:p>
            <a:pPr marL="228600" indent="-228600">
              <a:buFont typeface="+mj-lt"/>
              <a:buAutoNum type="alphaLcParenR"/>
            </a:pPr>
            <a:r>
              <a:rPr lang="en-US" b="1" dirty="0" smtClean="0"/>
              <a:t>Cloud Platforms Initialization:</a:t>
            </a:r>
            <a:r>
              <a:rPr lang="en-US" dirty="0" smtClean="0"/>
              <a:t> - `ThingSpeak.begin(client): Initializes the ThingSpeak cloud platform for sending data.</a:t>
            </a:r>
          </a:p>
          <a:p>
            <a:pPr marL="0" indent="0">
              <a:buFont typeface="+mj-lt"/>
              <a:buNone/>
            </a:pPr>
            <a:r>
              <a:rPr lang="en-US" dirty="0" smtClean="0"/>
              <a:t>	Firebase.begin(FIREBASE_HOST, FIREBASE_AUTH);`: Initializes the Firebase cloud platform with the provided host URL and authentication key.</a:t>
            </a:r>
          </a:p>
          <a:p>
            <a:pPr marL="228600" indent="-228600">
              <a:buFont typeface="+mj-lt"/>
              <a:buAutoNum type="alphaLcParenR"/>
            </a:pPr>
            <a:endParaRPr lang="en-US" b="1" dirty="0" smtClean="0"/>
          </a:p>
          <a:p>
            <a:pPr marL="228600" indent="-228600">
              <a:buFont typeface="+mj-lt"/>
              <a:buAutoNum type="alphaLcParenR"/>
            </a:pPr>
            <a:r>
              <a:rPr lang="en-US" b="1" dirty="0" smtClean="0"/>
              <a:t> Bluetooth Initialization:</a:t>
            </a:r>
            <a:r>
              <a:rPr lang="en-US" dirty="0" smtClean="0"/>
              <a:t>- `SerialBT.begin("ESP32-Bluetooth");`: Initializes Bluetooth serial communication with the name "ESP32-Bluetooth" for pairing with other devices.</a:t>
            </a:r>
          </a:p>
          <a:p>
            <a:pPr marL="228600" indent="-228600">
              <a:buFont typeface="+mj-lt"/>
              <a:buAutoNum type="alphaLcParenR"/>
            </a:pPr>
            <a:endParaRPr lang="en-US" b="1" dirty="0" smtClean="0"/>
          </a:p>
          <a:p>
            <a:r>
              <a:rPr lang="en-US" b="1" dirty="0" smtClean="0"/>
              <a:t> ` loop() Function`:</a:t>
            </a:r>
          </a:p>
          <a:p>
            <a:endParaRPr lang="en-US" b="1" dirty="0" smtClean="0"/>
          </a:p>
          <a:p>
            <a:r>
              <a:rPr lang="en-US" b="1" dirty="0" smtClean="0"/>
              <a:t>1. **Sensor Readings:**</a:t>
            </a:r>
          </a:p>
          <a:p>
            <a:r>
              <a:rPr lang="en-US" dirty="0" smtClean="0"/>
              <a:t>   - `int ldrValue = analogRead( LDRPin);`: Reads the analog value from the LDR (Light Dependent Resistor) sensor.</a:t>
            </a:r>
          </a:p>
          <a:p>
            <a:r>
              <a:rPr lang="en-US" dirty="0" smtClean="0"/>
              <a:t>   - `int soilMoistureVa</a:t>
            </a:r>
            <a:r>
              <a:rPr lang="en-US" dirty="0" smtClean="0"/>
              <a:t> - `int mappedSoilMoistureValue = map(soilMoistureValue, 0, 1023, 0, 250);`: Maps the soil moisture value to a range of 0 to 250.</a:t>
            </a:r>
            <a:r>
              <a:rPr lang="en-US" dirty="0" smtClean="0"/>
              <a:t>lue = analogRead( soilMoisturePin);`: Reads the analog value from the soil moisture sensor.</a:t>
            </a:r>
          </a:p>
          <a:p>
            <a:endParaRPr lang="en-US" b="1" dirty="0" smtClean="0"/>
          </a:p>
          <a:p>
            <a:r>
              <a:rPr lang="en-US" b="1" dirty="0" smtClean="0"/>
              <a:t>2. **Temperature Reading:**</a:t>
            </a:r>
          </a:p>
          <a:p>
            <a:r>
              <a:rPr lang="en-US" dirty="0" smtClean="0"/>
              <a:t>   - `DS18B20.requestTemperatures();`: Requests temperature readings from the DS18B20 temperature sensor.</a:t>
            </a:r>
          </a:p>
          <a:p>
            <a:r>
              <a:rPr lang="en-US" dirty="0" smtClean="0"/>
              <a:t>   - `float temperatureC = DS18B20.getTempCByIndex(0);`: Retrieves the temperature in degrees Celsius from the sensor.</a:t>
            </a:r>
          </a:p>
          <a:p>
            <a:endParaRPr lang="en-US" b="1" dirty="0" smtClean="0"/>
          </a:p>
          <a:p>
            <a:r>
              <a:rPr lang="en-US" b="1" dirty="0" smtClean="0"/>
              <a:t>3. **Display Sensor Readings:**</a:t>
            </a:r>
          </a:p>
          <a:p>
            <a:r>
              <a:rPr lang="en-US" dirty="0" smtClean="0"/>
              <a:t>   - `displaySensorReadings( mappedSoilMoistureValue, temperatureC, ldrValue);`: Calls the `displaySensorReadings()` function to display the sensor readings on the LCD.</a:t>
            </a:r>
          </a:p>
          <a:p>
            <a:endParaRPr lang="en-US" b="1" dirty="0" smtClean="0"/>
          </a:p>
          <a:p>
            <a:r>
              <a:rPr lang="en-US" b="1" dirty="0" smtClean="0"/>
              <a:t>4. **Night Time Check:**</a:t>
            </a:r>
          </a:p>
          <a:p>
            <a:r>
              <a:rPr lang="en-US" dirty="0" smtClean="0"/>
              <a:t>   - Checks if it's nighttime by comparing the LDR value to a threshold. If it's nighttime, sensor data is sent to the cloud platforms without performing irrigation-related actions.</a:t>
            </a:r>
          </a:p>
          <a:p>
            <a:endParaRPr lang="en-US" b="1" dirty="0" smtClean="0"/>
          </a:p>
          <a:p>
            <a:r>
              <a:rPr lang="en-US" b="1" dirty="0" smtClean="0"/>
              <a:t>5. **Predicting and Irrigation Control:**</a:t>
            </a:r>
          </a:p>
          <a:p>
            <a:r>
              <a:rPr lang="en-US" dirty="0" smtClean="0"/>
              <a:t>   - If it's not nighttime, the code proceeds to predict irrigation needs based on the crop type, mapped soil moisture, and temperature using the `predictIrrigation()` function.</a:t>
            </a:r>
          </a:p>
          <a:p>
            <a:r>
              <a:rPr lang="en-US" dirty="0" smtClean="0"/>
              <a:t>   - `handleBluetoothCommands();`: Checks for Bluetooth commands and controls the pump status accordingly.</a:t>
            </a:r>
          </a:p>
          <a:p>
            <a:r>
              <a:rPr lang="en-US" dirty="0" smtClean="0"/>
              <a:t>   - `controlPump(prediction, temperatureC, mappedSoilMoistureValue);`: Calls the `controlPump()` function to manage the pump status based on various conditions.</a:t>
            </a:r>
          </a:p>
          <a:p>
            <a:endParaRPr lang="en-US" b="1" dirty="0" smtClean="0"/>
          </a:p>
          <a:p>
            <a:r>
              <a:rPr lang="en-US" b="1" dirty="0" smtClean="0"/>
              <a:t>6. **Sending Data to Cloud Platforms:**</a:t>
            </a:r>
          </a:p>
          <a:p>
            <a:r>
              <a:rPr lang="en-US" dirty="0" smtClean="0"/>
              <a:t>   - `sendDataToThingSpeak(mappedSoilMoistureValue, temperatureC, ldrValue);`: Sends sensor data to ThingSpeak.</a:t>
            </a:r>
          </a:p>
          <a:p>
            <a:r>
              <a:rPr lang="en-US" dirty="0" smtClean="0"/>
              <a:t>   - `sendDataToFirebase(mappedSoilMoistureValue, temperatureC, ldrValue);`: Sends sensor data to Firebase.</a:t>
            </a:r>
          </a:p>
          <a:p>
            <a:endParaRPr lang="en-US" dirty="0" smtClean="0"/>
          </a:p>
          <a:p>
            <a:r>
              <a:rPr lang="en-US" dirty="0" smtClean="0"/>
              <a:t>The `loop()` function continuously loops, reading sensor data, making predictions, controlling the pump, and sending data to the cloud platforms. This loop ensures that the irrigation system operates based on real-time sensor data and predictive models.</a:t>
            </a:r>
          </a:p>
          <a:p>
            <a:endParaRPr lang="en-US" dirty="0" smtClean="0"/>
          </a:p>
          <a:p>
            <a:r>
              <a:rPr lang="en-US" dirty="0" smtClean="0"/>
              <a:t>This code showcases the integration of various components and functionalities required for an advanced Smart Irrigation System. Depending on your specific requirements and hardware, you may need to tailor and expand this code to fit your project's needs.</a:t>
            </a:r>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7</a:t>
            </a:fld>
            <a:endParaRPr lang="en-US"/>
          </a:p>
        </p:txBody>
      </p:sp>
    </p:spTree>
    <p:extLst>
      <p:ext uri="{BB962C8B-B14F-4D97-AF65-F5344CB8AC3E}">
        <p14:creationId xmlns:p14="http://schemas.microsoft.com/office/powerpoint/2010/main" val="259344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1.Problem: Sensor Calibration Issue</a:t>
            </a:r>
            <a:endParaRPr lang="en-US" dirty="0" smtClean="0"/>
          </a:p>
          <a:p>
            <a:r>
              <a:rPr lang="en-US" b="1" dirty="0" smtClean="0"/>
              <a:t>Cause:</a:t>
            </a:r>
            <a:r>
              <a:rPr lang="en-US" dirty="0" smtClean="0"/>
              <a:t> Soil moisture sensor might need calibration.</a:t>
            </a:r>
          </a:p>
          <a:p>
            <a:r>
              <a:rPr lang="en-US" b="1" dirty="0" smtClean="0"/>
              <a:t>Solution:</a:t>
            </a:r>
            <a:r>
              <a:rPr lang="en-US" dirty="0" smtClean="0"/>
              <a:t> Recalibrate the sensor according to provided guidelines.</a:t>
            </a:r>
          </a:p>
          <a:p>
            <a:pPr marL="0" indent="0">
              <a:buNone/>
            </a:pPr>
            <a:endParaRPr lang="en-US" b="1" dirty="0" smtClean="0"/>
          </a:p>
          <a:p>
            <a:pPr marL="0" indent="0">
              <a:buNone/>
            </a:pPr>
            <a:r>
              <a:rPr lang="en-US" b="1" dirty="0" smtClean="0"/>
              <a:t>2.Problem: Water Pump Not Activating</a:t>
            </a:r>
            <a:endParaRPr lang="en-US" dirty="0" smtClean="0"/>
          </a:p>
          <a:p>
            <a:r>
              <a:rPr lang="en-US" b="1" dirty="0" smtClean="0"/>
              <a:t>Cause:</a:t>
            </a:r>
            <a:r>
              <a:rPr lang="en-US" dirty="0" smtClean="0"/>
              <a:t> Moisture threshold set too high.</a:t>
            </a:r>
          </a:p>
          <a:p>
            <a:r>
              <a:rPr lang="en-US" b="1" dirty="0" smtClean="0"/>
              <a:t>Solution:</a:t>
            </a:r>
            <a:r>
              <a:rPr lang="en-US" dirty="0" smtClean="0"/>
              <a:t> Adjust threshold settings in the code.</a:t>
            </a:r>
          </a:p>
          <a:p>
            <a:pPr marL="0" indent="0">
              <a:buNone/>
            </a:pPr>
            <a:endParaRPr lang="en-US" b="1" dirty="0" smtClean="0"/>
          </a:p>
          <a:p>
            <a:pPr marL="0" indent="0">
              <a:buNone/>
            </a:pPr>
            <a:r>
              <a:rPr lang="en-US" b="1" dirty="0" smtClean="0"/>
              <a:t>3.Problem: Display Showing Incorrect Data</a:t>
            </a:r>
            <a:endParaRPr lang="en-US" dirty="0" smtClean="0"/>
          </a:p>
          <a:p>
            <a:r>
              <a:rPr lang="en-US" b="1" dirty="0" smtClean="0"/>
              <a:t>Cause:</a:t>
            </a:r>
            <a:r>
              <a:rPr lang="en-US" dirty="0" smtClean="0"/>
              <a:t> Code processing data incorrectly for display.</a:t>
            </a:r>
          </a:p>
          <a:p>
            <a:r>
              <a:rPr lang="en-US" b="1" dirty="0" smtClean="0"/>
              <a:t>Solution:</a:t>
            </a:r>
            <a:r>
              <a:rPr lang="en-US" dirty="0" smtClean="0"/>
              <a:t> Review and correct data processing code.</a:t>
            </a:r>
          </a:p>
          <a:p>
            <a:pPr marL="0" indent="0">
              <a:buNone/>
            </a:pPr>
            <a:endParaRPr lang="en-US" b="1" dirty="0" smtClean="0"/>
          </a:p>
          <a:p>
            <a:pPr marL="0" indent="0">
              <a:buNone/>
            </a:pPr>
            <a:r>
              <a:rPr lang="en-US" b="1" dirty="0" smtClean="0"/>
              <a:t>4.Problem: Light Intensity Irrigation Not Functioning</a:t>
            </a:r>
            <a:endParaRPr lang="en-US" dirty="0" smtClean="0"/>
          </a:p>
          <a:p>
            <a:r>
              <a:rPr lang="en-US" b="1" dirty="0" smtClean="0"/>
              <a:t>Cause:</a:t>
            </a:r>
            <a:r>
              <a:rPr lang="en-US" dirty="0" smtClean="0"/>
              <a:t> Incorrect light intensity threshold configuration.</a:t>
            </a:r>
          </a:p>
          <a:p>
            <a:r>
              <a:rPr lang="en-US" b="1" dirty="0" smtClean="0"/>
              <a:t>Solution:</a:t>
            </a:r>
            <a:r>
              <a:rPr lang="en-US" dirty="0" smtClean="0"/>
              <a:t> Configure light intensity threshold in code.</a:t>
            </a:r>
          </a:p>
          <a:p>
            <a:pPr marL="0" indent="0">
              <a:buNone/>
            </a:pPr>
            <a:endParaRPr lang="en-US" b="1" dirty="0" smtClean="0"/>
          </a:p>
          <a:p>
            <a:pPr marL="0" indent="0">
              <a:buNone/>
            </a:pPr>
            <a:r>
              <a:rPr lang="en-US" b="1" dirty="0" smtClean="0"/>
              <a:t>5.Problem: Temperature Reading Inconsistent</a:t>
            </a:r>
            <a:endParaRPr lang="en-US" dirty="0" smtClean="0"/>
          </a:p>
          <a:p>
            <a:r>
              <a:rPr lang="en-US" b="1" dirty="0" smtClean="0"/>
              <a:t>Cause:</a:t>
            </a:r>
            <a:r>
              <a:rPr lang="en-US" dirty="0" smtClean="0"/>
              <a:t> Wiring issues causing inconsistent temperature readings.</a:t>
            </a:r>
          </a:p>
          <a:p>
            <a:r>
              <a:rPr lang="en-US" b="1" dirty="0" smtClean="0"/>
              <a:t>Solution:</a:t>
            </a:r>
            <a:r>
              <a:rPr lang="en-US" dirty="0" smtClean="0"/>
              <a:t> Check and secure wiring connections.</a:t>
            </a:r>
          </a:p>
          <a:p>
            <a:pPr marL="0" indent="0">
              <a:buNone/>
            </a:pPr>
            <a:endParaRPr lang="en-US" b="1" dirty="0" smtClean="0"/>
          </a:p>
          <a:p>
            <a:pPr marL="0" indent="0">
              <a:buNone/>
            </a:pPr>
            <a:r>
              <a:rPr lang="en-US" b="1" dirty="0" smtClean="0"/>
              <a:t>6.Problem: Water Pump Continuously Running</a:t>
            </a:r>
            <a:endParaRPr lang="en-US" dirty="0" smtClean="0"/>
          </a:p>
          <a:p>
            <a:r>
              <a:rPr lang="en-US" b="1" dirty="0" smtClean="0"/>
              <a:t>Cause:</a:t>
            </a:r>
            <a:r>
              <a:rPr lang="en-US" dirty="0" smtClean="0"/>
              <a:t> Faulty logic in the code.</a:t>
            </a:r>
          </a:p>
          <a:p>
            <a:r>
              <a:rPr lang="en-US" b="1" dirty="0" smtClean="0"/>
              <a:t>Solution:</a:t>
            </a:r>
            <a:r>
              <a:rPr lang="en-US" dirty="0" smtClean="0"/>
              <a:t> Review and adjust pump control logic.</a:t>
            </a:r>
          </a:p>
          <a:p>
            <a:pPr marL="0" indent="0">
              <a:buNone/>
            </a:pPr>
            <a:endParaRPr lang="en-US" b="1" dirty="0" smtClean="0"/>
          </a:p>
          <a:p>
            <a:pPr marL="0" indent="0">
              <a:buNone/>
            </a:pPr>
            <a:r>
              <a:rPr lang="en-US" b="1" dirty="0" smtClean="0"/>
              <a:t>7.Problem: No Display Output</a:t>
            </a:r>
            <a:endParaRPr lang="en-US" dirty="0" smtClean="0"/>
          </a:p>
          <a:p>
            <a:r>
              <a:rPr lang="en-US" b="1" dirty="0" smtClean="0"/>
              <a:t>Cause:</a:t>
            </a:r>
            <a:r>
              <a:rPr lang="en-US" dirty="0" smtClean="0"/>
              <a:t> Incorrect LCD display initialization.</a:t>
            </a:r>
          </a:p>
          <a:p>
            <a:r>
              <a:rPr lang="en-US" b="1" dirty="0" smtClean="0"/>
              <a:t>Solution:</a:t>
            </a:r>
            <a:r>
              <a:rPr lang="en-US" dirty="0" smtClean="0"/>
              <a:t> Ensure proper LCD display initialization in setup code.</a:t>
            </a:r>
          </a:p>
          <a:p>
            <a:pPr marL="0" indent="0">
              <a:buNone/>
            </a:pPr>
            <a:endParaRPr lang="en-US" b="1" dirty="0" smtClean="0"/>
          </a:p>
          <a:p>
            <a:pPr marL="0" indent="0">
              <a:buNone/>
            </a:pPr>
            <a:r>
              <a:rPr lang="en-US" b="1" dirty="0" smtClean="0"/>
              <a:t>8.Problem: Erratic System Behavior</a:t>
            </a:r>
            <a:endParaRPr lang="en-US" dirty="0" smtClean="0"/>
          </a:p>
          <a:p>
            <a:r>
              <a:rPr lang="en-US" b="1" dirty="0" smtClean="0"/>
              <a:t>Cause:</a:t>
            </a:r>
            <a:r>
              <a:rPr lang="en-US" dirty="0" smtClean="0"/>
              <a:t> Electrical interference from nearby devices.</a:t>
            </a:r>
          </a:p>
          <a:p>
            <a:r>
              <a:rPr lang="en-US" b="1" dirty="0" smtClean="0"/>
              <a:t>Solution:</a:t>
            </a:r>
            <a:r>
              <a:rPr lang="en-US" dirty="0" smtClean="0"/>
              <a:t> Minimize interference sources, maintain a clean setup.</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8</a:t>
            </a:fld>
            <a:endParaRPr lang="en-US"/>
          </a:p>
        </p:txBody>
      </p:sp>
    </p:spTree>
    <p:extLst>
      <p:ext uri="{BB962C8B-B14F-4D97-AF65-F5344CB8AC3E}">
        <p14:creationId xmlns:p14="http://schemas.microsoft.com/office/powerpoint/2010/main" val="13170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smtClean="0">
                <a:effectLst/>
                <a:latin typeface="Times New Roman" panose="02020603050405020304" pitchFamily="18" charset="0"/>
                <a:ea typeface="Noto Serif CJK SC"/>
                <a:cs typeface="Lohit Devanagari"/>
              </a:rPr>
              <a:t>Machine learning aims to answer business questions, identify and analyze trends, and assist in problem solving by identifying patterns in your data and then making predictions based on these frequently complicated results. Our research question was to predict if there is need for irrigation or not. These predictions were to provide instruction to the pump on the embedded system.</a:t>
            </a:r>
            <a:endParaRPr lang="en-US" sz="1200" kern="100" dirty="0" smtClean="0">
              <a:effectLst/>
              <a:latin typeface="Liberation Serif"/>
              <a:ea typeface="Noto Serif CJK SC"/>
              <a:cs typeface="Lohit Devanagari"/>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9</a:t>
            </a:fld>
            <a:endParaRPr lang="en-US"/>
          </a:p>
        </p:txBody>
      </p:sp>
    </p:spTree>
    <p:extLst>
      <p:ext uri="{BB962C8B-B14F-4D97-AF65-F5344CB8AC3E}">
        <p14:creationId xmlns:p14="http://schemas.microsoft.com/office/powerpoint/2010/main" val="364304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CONCLUSION:</a:t>
            </a:r>
            <a:r>
              <a:rPr lang="en-US" dirty="0" err="1" smtClean="0"/>
              <a:t>Machine</a:t>
            </a:r>
            <a:r>
              <a:rPr lang="en-US" dirty="0" smtClean="0"/>
              <a:t> learning's integration into agriculture heralds a new era of smart farming. By leveraging data analysis, it optimizes irrigation for efficient water use and maximizes yield through predictive insights. This technology detects diseases early, enhancing crop health. With a sustainability focus, it conserves water and encourages eco-friendly practices. Its adaptive algorithms continuously learn from real-time data, fostering innovation. Ultimately, machine learning empowers agriculture, leading to smarter, more sustainable farming practices for enhanced productivity and environmental consciousness.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10</a:t>
            </a:fld>
            <a:endParaRPr lang="en-US"/>
          </a:p>
        </p:txBody>
      </p:sp>
    </p:spTree>
    <p:extLst>
      <p:ext uri="{BB962C8B-B14F-4D97-AF65-F5344CB8AC3E}">
        <p14:creationId xmlns:p14="http://schemas.microsoft.com/office/powerpoint/2010/main" val="183751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C00F1-8E2A-4E6B-BF77-44C741861BA3}" type="slidenum">
              <a:rPr lang="en-US" smtClean="0"/>
              <a:t>11</a:t>
            </a:fld>
            <a:endParaRPr lang="en-US"/>
          </a:p>
        </p:txBody>
      </p:sp>
    </p:spTree>
    <p:extLst>
      <p:ext uri="{BB962C8B-B14F-4D97-AF65-F5344CB8AC3E}">
        <p14:creationId xmlns:p14="http://schemas.microsoft.com/office/powerpoint/2010/main" val="337061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prstClr val="white"/>
              </a:solidFill>
            </a:endParaRPr>
          </a:p>
        </p:txBody>
      </p:sp>
      <p:sp>
        <p:nvSpPr>
          <p:cNvPr id="8" name="CustomShape 1"/>
          <p:cNvSpPr/>
          <p:nvPr/>
        </p:nvSpPr>
        <p:spPr>
          <a:xfrm>
            <a:off x="-48683" y="0"/>
            <a:ext cx="3048000" cy="6885384"/>
          </a:xfrm>
          <a:prstGeom prst="rect">
            <a:avLst/>
          </a:prstGeom>
          <a:solidFill>
            <a:srgbClr val="0A709F"/>
          </a:solidFill>
          <a:ln>
            <a:noFill/>
          </a:ln>
        </p:spPr>
        <p:style>
          <a:lnRef idx="0">
            <a:scrgbClr r="0" g="0" b="0"/>
          </a:lnRef>
          <a:fillRef idx="0">
            <a:scrgbClr r="0" g="0" b="0"/>
          </a:fillRef>
          <a:effectRef idx="0">
            <a:scrgbClr r="0" g="0" b="0"/>
          </a:effectRef>
          <a:fontRef idx="minor"/>
        </p:style>
      </p:sp>
      <p:pic>
        <p:nvPicPr>
          <p:cNvPr id="9" name="Picture 8"/>
          <p:cNvPicPr/>
          <p:nvPr/>
        </p:nvPicPr>
        <p:blipFill>
          <a:blip r:embed="rId2"/>
          <a:stretch/>
        </p:blipFill>
        <p:spPr>
          <a:xfrm>
            <a:off x="96000" y="72000"/>
            <a:ext cx="2856960" cy="1872000"/>
          </a:xfrm>
          <a:prstGeom prst="rect">
            <a:avLst/>
          </a:prstGeom>
          <a:ln>
            <a:noFill/>
          </a:ln>
        </p:spPr>
      </p:pic>
      <p:sp>
        <p:nvSpPr>
          <p:cNvPr id="2" name="Title 1"/>
          <p:cNvSpPr>
            <a:spLocks noGrp="1"/>
          </p:cNvSpPr>
          <p:nvPr>
            <p:ph type="ctrTitle"/>
          </p:nvPr>
        </p:nvSpPr>
        <p:spPr>
          <a:xfrm>
            <a:off x="3048000" y="1196753"/>
            <a:ext cx="9144000" cy="1470025"/>
          </a:xfrm>
        </p:spPr>
        <p:txBody>
          <a:bodyPr/>
          <a:lstStyle>
            <a:lvl1pPr algn="ctr">
              <a:defRPr/>
            </a:lvl1pPr>
          </a:lstStyle>
          <a:p>
            <a:r>
              <a:rPr lang="en-US"/>
              <a:t>Click to edit Master title style</a:t>
            </a:r>
            <a:endParaRPr lang="en-IE"/>
          </a:p>
        </p:txBody>
      </p:sp>
      <p:sp>
        <p:nvSpPr>
          <p:cNvPr id="3" name="Subtitle 2"/>
          <p:cNvSpPr>
            <a:spLocks noGrp="1"/>
          </p:cNvSpPr>
          <p:nvPr>
            <p:ph type="subTitle" idx="1"/>
          </p:nvPr>
        </p:nvSpPr>
        <p:spPr>
          <a:xfrm>
            <a:off x="3048000" y="2952527"/>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pic>
        <p:nvPicPr>
          <p:cNvPr id="10" name="Picture 9"/>
          <p:cNvPicPr/>
          <p:nvPr/>
        </p:nvPicPr>
        <p:blipFill>
          <a:blip r:embed="rId3"/>
          <a:stretch/>
        </p:blipFill>
        <p:spPr>
          <a:xfrm>
            <a:off x="5109600" y="5346000"/>
            <a:ext cx="5306880" cy="1170000"/>
          </a:xfrm>
          <a:prstGeom prst="rect">
            <a:avLst/>
          </a:prstGeom>
          <a:ln>
            <a:noFill/>
          </a:ln>
        </p:spPr>
      </p:pic>
    </p:spTree>
    <p:extLst>
      <p:ext uri="{BB962C8B-B14F-4D97-AF65-F5344CB8AC3E}">
        <p14:creationId xmlns:p14="http://schemas.microsoft.com/office/powerpoint/2010/main" val="2480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7BBFF5E5-0EC5-40A5-A684-9A4BA0540B63}"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4780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957B871-49B8-4814-A93C-8CCC441C9038}"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89268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2A3048D7-0DC5-4EAB-92DC-4AE11ADD9FC4}"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78678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0CEC4A8-4638-4EB5-A763-33E2889D51C8}"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0700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10FF96E9-5CDB-4660-988E-7790AAC750CC}"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158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C0E484B-769E-4659-AB1E-41625ECE3559}"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3677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7B4914C9-0FC1-4E3D-8DB0-ECF3F8EC61CA}"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5472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01A903B-FBE9-4D50-865A-AECF2D0D2D89}"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35570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58D45AF5-9716-4C96-9C0B-09CD1FAF14C6}"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20527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GB">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GB">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65B0142C-EA89-47E8-A619-2A25924BC8AF}" type="slidenum">
              <a:rPr lang="en-GB">
                <a:solidFill>
                  <a:prstClr val="black"/>
                </a:solidFill>
              </a:rPr>
              <a:pPr/>
              <a:t>‹#›</a:t>
            </a:fld>
            <a:endParaRPr lang="en-GB">
              <a:solidFill>
                <a:prstClr val="black"/>
              </a:solidFill>
            </a:endParaRPr>
          </a:p>
        </p:txBody>
      </p:sp>
    </p:spTree>
    <p:extLst>
      <p:ext uri="{BB962C8B-B14F-4D97-AF65-F5344CB8AC3E}">
        <p14:creationId xmlns:p14="http://schemas.microsoft.com/office/powerpoint/2010/main" val="106900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p:nvPr/>
        </p:nvPicPr>
        <p:blipFill>
          <a:blip r:embed="rId13"/>
          <a:stretch/>
        </p:blipFill>
        <p:spPr>
          <a:xfrm>
            <a:off x="2503200" y="1189080"/>
            <a:ext cx="7330560" cy="5091480"/>
          </a:xfrm>
          <a:prstGeom prst="rect">
            <a:avLst/>
          </a:prstGeom>
          <a:ln>
            <a:noFill/>
          </a:ln>
        </p:spPr>
      </p:pic>
      <p:sp>
        <p:nvSpPr>
          <p:cNvPr id="10" name="CustomShape 1"/>
          <p:cNvSpPr/>
          <p:nvPr/>
        </p:nvSpPr>
        <p:spPr>
          <a:xfrm>
            <a:off x="2543605" y="926261"/>
            <a:ext cx="7329600" cy="5389560"/>
          </a:xfrm>
          <a:prstGeom prst="rect">
            <a:avLst/>
          </a:prstGeom>
          <a:solidFill>
            <a:srgbClr val="FFFFFF">
              <a:alpha val="86000"/>
            </a:srgbClr>
          </a:solidFill>
          <a:ln>
            <a:noFill/>
          </a:ln>
        </p:spPr>
        <p:style>
          <a:lnRef idx="0">
            <a:scrgbClr r="0" g="0" b="0"/>
          </a:lnRef>
          <a:fillRef idx="0">
            <a:scrgbClr r="0" g="0" b="0"/>
          </a:fillRef>
          <a:effectRef idx="0">
            <a:scrgbClr r="0" g="0" b="0"/>
          </a:effectRef>
          <a:fontRef idx="minor"/>
        </p:style>
      </p:sp>
      <p:sp>
        <p:nvSpPr>
          <p:cNvPr id="2" name="Title Placeholder 1"/>
          <p:cNvSpPr>
            <a:spLocks noGrp="1"/>
          </p:cNvSpPr>
          <p:nvPr>
            <p:ph type="title"/>
          </p:nvPr>
        </p:nvSpPr>
        <p:spPr>
          <a:xfrm>
            <a:off x="623392" y="1"/>
            <a:ext cx="10959008" cy="926261"/>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609600" y="1189080"/>
            <a:ext cx="10972800" cy="53362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
        <p:nvSpPr>
          <p:cNvPr id="7" name="CustomShape 6"/>
          <p:cNvSpPr/>
          <p:nvPr/>
        </p:nvSpPr>
        <p:spPr>
          <a:xfrm>
            <a:off x="0" y="927360"/>
            <a:ext cx="12192000" cy="59760"/>
          </a:xfrm>
          <a:prstGeom prst="rect">
            <a:avLst/>
          </a:prstGeom>
          <a:solidFill>
            <a:srgbClr val="0A709F"/>
          </a:solidFill>
          <a:ln>
            <a:noFill/>
          </a:ln>
        </p:spPr>
        <p:style>
          <a:lnRef idx="0">
            <a:scrgbClr r="0" g="0" b="0"/>
          </a:lnRef>
          <a:fillRef idx="0">
            <a:scrgbClr r="0" g="0" b="0"/>
          </a:fillRef>
          <a:effectRef idx="0">
            <a:scrgbClr r="0" g="0" b="0"/>
          </a:effectRef>
          <a:fontRef idx="minor"/>
        </p:style>
      </p:sp>
      <p:pic>
        <p:nvPicPr>
          <p:cNvPr id="8" name="Picture 7"/>
          <p:cNvPicPr/>
          <p:nvPr/>
        </p:nvPicPr>
        <p:blipFill>
          <a:blip r:embed="rId14"/>
          <a:stretch/>
        </p:blipFill>
        <p:spPr>
          <a:xfrm>
            <a:off x="10752000" y="-36000"/>
            <a:ext cx="1394400" cy="963360"/>
          </a:xfrm>
          <a:prstGeom prst="rect">
            <a:avLst/>
          </a:prstGeom>
          <a:ln>
            <a:noFill/>
          </a:ln>
        </p:spPr>
      </p:pic>
      <p:sp>
        <p:nvSpPr>
          <p:cNvPr id="11" name="CustomShape 4"/>
          <p:cNvSpPr/>
          <p:nvPr/>
        </p:nvSpPr>
        <p:spPr>
          <a:xfrm flipH="1">
            <a:off x="0" y="6668280"/>
            <a:ext cx="12192000" cy="181080"/>
          </a:xfrm>
          <a:prstGeom prst="rect">
            <a:avLst/>
          </a:prstGeom>
          <a:solidFill>
            <a:srgbClr val="0A709F"/>
          </a:solidFill>
          <a:ln>
            <a:noFill/>
          </a:ln>
        </p:spPr>
        <p:style>
          <a:lnRef idx="0">
            <a:scrgbClr r="0" g="0" b="0"/>
          </a:lnRef>
          <a:fillRef idx="0">
            <a:scrgbClr r="0" g="0" b="0"/>
          </a:fillRef>
          <a:effectRef idx="0">
            <a:scrgbClr r="0" g="0" b="0"/>
          </a:effectRef>
          <a:fontRef idx="minor"/>
        </p:style>
        <p:txBody>
          <a:bodyPr lIns="90000" tIns="46800" rIns="90000" bIns="46800" anchor="ctr"/>
          <a:lstStyle/>
          <a:p>
            <a:r>
              <a:rPr lang="en-IE" sz="900" b="1" spc="-1">
                <a:solidFill>
                  <a:srgbClr val="FFFFFF"/>
                </a:solidFill>
                <a:uFill>
                  <a:solidFill>
                    <a:srgbClr val="FFFFFF"/>
                  </a:solidFill>
                </a:uFill>
                <a:latin typeface="Arial"/>
              </a:rPr>
              <a:t>             </a:t>
            </a:r>
            <a:endParaRPr lang="en-GB" spc="-1">
              <a:solidFill>
                <a:srgbClr val="000000"/>
              </a:solidFill>
              <a:uFill>
                <a:solidFill>
                  <a:srgbClr val="FFFFFF"/>
                </a:solidFill>
              </a:uFill>
              <a:latin typeface="Arial"/>
            </a:endParaRPr>
          </a:p>
        </p:txBody>
      </p:sp>
      <p:sp>
        <p:nvSpPr>
          <p:cNvPr id="12" name="CustomShape 5"/>
          <p:cNvSpPr/>
          <p:nvPr/>
        </p:nvSpPr>
        <p:spPr>
          <a:xfrm>
            <a:off x="5210880" y="6620760"/>
            <a:ext cx="1612800" cy="246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lstStyle/>
          <a:p>
            <a:r>
              <a:rPr lang="en-IE" sz="1000" b="1" i="1" spc="-1">
                <a:solidFill>
                  <a:srgbClr val="F58634"/>
                </a:solidFill>
                <a:uFill>
                  <a:solidFill>
                    <a:srgbClr val="FFFFFF"/>
                  </a:solidFill>
                </a:uFill>
                <a:latin typeface="FreeSans"/>
              </a:rPr>
              <a:t>netLabs! Uganda</a:t>
            </a:r>
            <a:endParaRPr lang="en-GB"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53764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200" b="1" kern="1200">
          <a:solidFill>
            <a:srgbClr val="0A709F"/>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F58634"/>
        </a:buClr>
        <a:buFont typeface="Arial" pitchFamily="34" charset="0"/>
        <a:buChar char="•"/>
        <a:defRPr sz="3400" kern="1200">
          <a:solidFill>
            <a:srgbClr val="0A709F"/>
          </a:solidFill>
          <a:latin typeface="Arial" pitchFamily="34" charset="0"/>
          <a:ea typeface="+mn-ea"/>
          <a:cs typeface="Arial" pitchFamily="34" charset="0"/>
        </a:defRPr>
      </a:lvl1pPr>
      <a:lvl2pPr marL="742950" indent="-285750" algn="l" defTabSz="914400" rtl="0" eaLnBrk="1" latinLnBrk="0" hangingPunct="1">
        <a:spcBef>
          <a:spcPct val="20000"/>
        </a:spcBef>
        <a:buClr>
          <a:srgbClr val="F58634"/>
        </a:buClr>
        <a:buFont typeface="Arial" pitchFamily="34" charset="0"/>
        <a:buChar char="−"/>
        <a:defRPr sz="3200" kern="1200">
          <a:solidFill>
            <a:srgbClr val="0A709F"/>
          </a:solidFill>
          <a:latin typeface="Arial" pitchFamily="34" charset="0"/>
          <a:ea typeface="+mn-ea"/>
          <a:cs typeface="Arial" pitchFamily="34" charset="0"/>
        </a:defRPr>
      </a:lvl2pPr>
      <a:lvl3pPr marL="1143000" indent="-228600" algn="l" defTabSz="914400" rtl="0" eaLnBrk="1" latinLnBrk="0" hangingPunct="1">
        <a:spcBef>
          <a:spcPct val="20000"/>
        </a:spcBef>
        <a:buClr>
          <a:srgbClr val="F58634"/>
        </a:buClr>
        <a:buFont typeface="Arial" pitchFamily="34" charset="0"/>
        <a:buChar char="•"/>
        <a:defRPr sz="2800" kern="1200">
          <a:solidFill>
            <a:srgbClr val="0A709F"/>
          </a:solidFill>
          <a:latin typeface="Arial" pitchFamily="34" charset="0"/>
          <a:ea typeface="+mn-ea"/>
          <a:cs typeface="Arial" pitchFamily="34" charset="0"/>
        </a:defRPr>
      </a:lvl3pPr>
      <a:lvl4pPr marL="1600200" indent="-228600" algn="l" defTabSz="914400" rtl="0" eaLnBrk="1" latinLnBrk="0" hangingPunct="1">
        <a:spcBef>
          <a:spcPct val="20000"/>
        </a:spcBef>
        <a:buClr>
          <a:srgbClr val="F58634"/>
        </a:buClr>
        <a:buFont typeface="Arial" pitchFamily="34" charset="0"/>
        <a:buChar char="−"/>
        <a:defRPr sz="2400" kern="1200">
          <a:solidFill>
            <a:srgbClr val="0A709F"/>
          </a:solidFill>
          <a:latin typeface="Arial" pitchFamily="34" charset="0"/>
          <a:ea typeface="+mn-ea"/>
          <a:cs typeface="Arial" pitchFamily="34" charset="0"/>
        </a:defRPr>
      </a:lvl4pPr>
      <a:lvl5pPr marL="2057400" indent="-228600" algn="l" defTabSz="914400" rtl="0" eaLnBrk="1" latinLnBrk="0" hangingPunct="1">
        <a:spcBef>
          <a:spcPct val="20000"/>
        </a:spcBef>
        <a:buClr>
          <a:srgbClr val="F58634"/>
        </a:buClr>
        <a:buFont typeface="Arial" pitchFamily="34" charset="0"/>
        <a:buChar char="•"/>
        <a:defRPr sz="2400" kern="1200">
          <a:solidFill>
            <a:srgbClr val="0A709F"/>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katsdavid72@gmail.com" TargetMode="External"/><Relationship Id="rId5" Type="http://schemas.openxmlformats.org/officeDocument/2006/relationships/hyperlink" Target="mailto:wayne.okello@netlabsug.or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nald/Netlabs-Project/blob/main/Arduino/Code/A5/3/3.in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inald/Netlabs-Project/blob/main/Machine%20Learning/ML%202/Capstone%20project.ipyn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7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5"/>
          <p:cNvSpPr/>
          <p:nvPr/>
        </p:nvSpPr>
        <p:spPr>
          <a:xfrm>
            <a:off x="1524000" y="0"/>
            <a:ext cx="2286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A709F"/>
          </a:solidFill>
          <a:ln>
            <a:noFill/>
            <a:prstDash val="solid"/>
          </a:ln>
        </p:spPr>
        <p:txBody>
          <a:bodyPr vert="horz" wrap="none" lIns="90000" tIns="46800" rIns="90000" bIns="46800" anchor="ctr" anchorCtr="0" compatLnSpc="0"/>
          <a:lstStyle/>
          <a:p>
            <a:pPr hangingPunct="0">
              <a:defRPr/>
            </a:pPr>
            <a:endParaRPr lang="en-GB">
              <a:solidFill>
                <a:prstClr val="black"/>
              </a:solidFill>
              <a:latin typeface="Liberation Sans" pitchFamily="18"/>
              <a:ea typeface="Droid Sans Fallback" pitchFamily="2"/>
              <a:cs typeface="FreeSans" pitchFamily="2"/>
            </a:endParaRPr>
          </a:p>
        </p:txBody>
      </p:sp>
      <p:pic>
        <p:nvPicPr>
          <p:cNvPr id="3" name="Picture 2"/>
          <p:cNvPicPr>
            <a:picLocks noChangeAspect="1"/>
          </p:cNvPicPr>
          <p:nvPr/>
        </p:nvPicPr>
        <p:blipFill>
          <a:blip r:embed="rId4">
            <a:lum/>
            <a:alphaModFix/>
          </a:blip>
          <a:srcRect/>
          <a:stretch>
            <a:fillRect/>
          </a:stretch>
        </p:blipFill>
        <p:spPr>
          <a:xfrm>
            <a:off x="269476" y="72000"/>
            <a:ext cx="2142720" cy="1872000"/>
          </a:xfrm>
          <a:prstGeom prst="rect">
            <a:avLst/>
          </a:prstGeom>
          <a:noFill/>
          <a:ln>
            <a:noFill/>
          </a:ln>
        </p:spPr>
      </p:pic>
      <p:sp>
        <p:nvSpPr>
          <p:cNvPr id="5" name="Shape 50"/>
          <p:cNvSpPr txBox="1">
            <a:spLocks noGrp="1"/>
          </p:cNvSpPr>
          <p:nvPr>
            <p:ph type="title" idx="4294967295"/>
          </p:nvPr>
        </p:nvSpPr>
        <p:spPr>
          <a:xfrm>
            <a:off x="3810000" y="1261074"/>
            <a:ext cx="6858000" cy="1817656"/>
          </a:xfrm>
        </p:spPr>
        <p:txBody>
          <a:bodyPr vert="horz" wrap="square" lIns="91440" tIns="91440" rIns="91440" bIns="91440" rtlCol="0" anchor="b">
            <a:normAutofit fontScale="90000"/>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r>
              <a:rPr lang="en-US" b="1" dirty="0"/>
              <a:t>Design and Implementation of a Smart Irrigation System for Precision Agriculture</a:t>
            </a:r>
            <a:r>
              <a:rPr lang="en-US" dirty="0"/>
              <a:t/>
            </a:r>
            <a:br>
              <a:rPr lang="en-US" dirty="0"/>
            </a:br>
            <a:r>
              <a:rPr lang="en-US" dirty="0"/>
              <a:t/>
            </a:r>
            <a:br>
              <a:rPr lang="en-US" dirty="0"/>
            </a:br>
            <a:endParaRPr lang="en-GB" b="0" dirty="0">
              <a:cs typeface="Arial"/>
            </a:endParaRPr>
          </a:p>
        </p:txBody>
      </p:sp>
      <p:sp>
        <p:nvSpPr>
          <p:cNvPr id="8" name="Shape 50"/>
          <p:cNvSpPr txBox="1">
            <a:spLocks noGrp="1"/>
          </p:cNvSpPr>
          <p:nvPr>
            <p:ph type="title" idx="4294967295"/>
          </p:nvPr>
        </p:nvSpPr>
        <p:spPr>
          <a:xfrm>
            <a:off x="3791744" y="1944000"/>
            <a:ext cx="6858000" cy="3429216"/>
          </a:xfrm>
        </p:spPr>
        <p:txBody>
          <a:bodyPr vert="horz" wrap="square" lIns="91440" tIns="91440" rIns="91440" bIns="91440" rtlCol="0" anchor="b">
            <a:no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a:r>
              <a:rPr lang="en-GB" sz="2000" b="0" dirty="0">
                <a:cs typeface="Arial"/>
              </a:rPr>
              <a:t/>
            </a:r>
            <a:br>
              <a:rPr lang="en-GB" sz="2000" b="0" dirty="0">
                <a:cs typeface="Arial"/>
              </a:rPr>
            </a:br>
            <a:r>
              <a:rPr lang="en-GB" sz="2000" b="0" dirty="0">
                <a:cs typeface="Arial"/>
              </a:rPr>
              <a:t/>
            </a:r>
            <a:br>
              <a:rPr lang="en-GB" sz="2000" b="0" dirty="0">
                <a:cs typeface="Arial"/>
              </a:rPr>
            </a:br>
            <a:r>
              <a:rPr lang="en-GB" sz="2000" b="0" dirty="0">
                <a:cs typeface="Arial"/>
              </a:rPr>
              <a:t/>
            </a:r>
            <a:br>
              <a:rPr lang="en-GB" sz="2000" b="0" dirty="0">
                <a:cs typeface="Arial"/>
              </a:rPr>
            </a:br>
            <a:r>
              <a:rPr lang="en-GB" sz="2000" b="0" dirty="0">
                <a:cs typeface="Arial"/>
              </a:rPr>
              <a:t/>
            </a:r>
            <a:br>
              <a:rPr lang="en-GB" sz="2000" b="0" dirty="0">
                <a:cs typeface="Arial"/>
              </a:rPr>
            </a:br>
            <a:r>
              <a:rPr lang="en-US" sz="2000" dirty="0"/>
              <a:t/>
            </a:r>
            <a:br>
              <a:rPr lang="en-US" sz="2000" dirty="0"/>
            </a:br>
            <a:r>
              <a:rPr lang="en-GB" sz="2000" b="0" dirty="0">
                <a:cs typeface="Arial"/>
              </a:rPr>
              <a:t/>
            </a:r>
            <a:br>
              <a:rPr lang="en-GB" sz="2000" b="0" dirty="0">
                <a:cs typeface="Arial"/>
              </a:rPr>
            </a:br>
            <a:r>
              <a:rPr lang="en-GB" sz="2000" b="0" dirty="0">
                <a:cs typeface="Arial"/>
              </a:rPr>
              <a:t/>
            </a:r>
            <a:br>
              <a:rPr lang="en-GB" sz="2000" b="0" dirty="0">
                <a:cs typeface="Arial"/>
              </a:rPr>
            </a:br>
            <a:r>
              <a:rPr lang="en-GB" sz="2000" b="0" dirty="0">
                <a:cs typeface="Arial"/>
              </a:rPr>
              <a:t/>
            </a:r>
            <a:br>
              <a:rPr lang="en-GB" sz="2000" b="0" dirty="0">
                <a:cs typeface="Arial"/>
              </a:rPr>
            </a:br>
            <a:r>
              <a:rPr lang="en-GB" sz="2000" b="0" dirty="0">
                <a:cs typeface="Arial"/>
              </a:rPr>
              <a:t/>
            </a:r>
            <a:br>
              <a:rPr lang="en-GB" sz="2000" b="0" dirty="0">
                <a:cs typeface="Arial"/>
              </a:rPr>
            </a:br>
            <a:r>
              <a:rPr lang="en-GB" sz="2000" b="0" dirty="0">
                <a:cs typeface="Arial"/>
              </a:rPr>
              <a:t/>
            </a:r>
            <a:br>
              <a:rPr lang="en-GB" sz="2000" b="0" dirty="0">
                <a:cs typeface="Arial"/>
              </a:rPr>
            </a:br>
            <a:r>
              <a:rPr lang="en-GB" sz="2000" b="0" dirty="0">
                <a:cs typeface="Arial"/>
              </a:rPr>
              <a:t/>
            </a:r>
            <a:br>
              <a:rPr lang="en-GB" sz="2000" b="0" dirty="0">
                <a:cs typeface="Arial"/>
              </a:rPr>
            </a:br>
            <a:r>
              <a:rPr lang="en-US" sz="2400" dirty="0"/>
              <a:t/>
            </a:r>
            <a:br>
              <a:rPr lang="en-US" sz="2400" dirty="0"/>
            </a:br>
            <a:r>
              <a:rPr lang="en-US" sz="2400" dirty="0"/>
              <a:t/>
            </a:r>
            <a:br>
              <a:rPr lang="en-US" sz="2400" dirty="0"/>
            </a:br>
            <a:r>
              <a:rPr lang="en-GB" sz="2400" b="0" dirty="0">
                <a:cs typeface="Arial"/>
              </a:rPr>
              <a:t/>
            </a:r>
            <a:br>
              <a:rPr lang="en-GB" sz="2400" b="0" dirty="0">
                <a:cs typeface="Arial"/>
              </a:rPr>
            </a:br>
            <a:r>
              <a:rPr lang="en-GB" sz="2400" b="0" dirty="0">
                <a:cs typeface="Arial"/>
              </a:rPr>
              <a:t/>
            </a:r>
            <a:br>
              <a:rPr lang="en-GB" sz="2400" b="0" dirty="0">
                <a:cs typeface="Arial"/>
              </a:rPr>
            </a:br>
            <a:r>
              <a:rPr lang="x-none" sz="2400" dirty="0">
                <a:cs typeface="Arial"/>
              </a:rPr>
              <a:t>I</a:t>
            </a:r>
            <a:r>
              <a:rPr lang="en-US" sz="2400" dirty="0">
                <a:cs typeface="Arial"/>
              </a:rPr>
              <a:t>n</a:t>
            </a:r>
            <a:r>
              <a:rPr lang="x-none" sz="2400" dirty="0">
                <a:cs typeface="Arial"/>
              </a:rPr>
              <a:t>s</a:t>
            </a:r>
            <a:r>
              <a:rPr lang="en-US" sz="2400" dirty="0">
                <a:cs typeface="Arial"/>
              </a:rPr>
              <a:t>t</a:t>
            </a:r>
            <a:r>
              <a:rPr lang="x-none" sz="2400" dirty="0">
                <a:cs typeface="Arial"/>
              </a:rPr>
              <a:t>r</a:t>
            </a:r>
            <a:r>
              <a:rPr lang="en-US" sz="2400" dirty="0">
                <a:cs typeface="Arial"/>
              </a:rPr>
              <a:t>u</a:t>
            </a:r>
            <a:r>
              <a:rPr lang="x-none" sz="2400" dirty="0">
                <a:cs typeface="Arial"/>
              </a:rPr>
              <a:t>c</a:t>
            </a:r>
            <a:r>
              <a:rPr lang="en-US" sz="2400" dirty="0">
                <a:cs typeface="Arial"/>
              </a:rPr>
              <a:t>t</a:t>
            </a:r>
            <a:r>
              <a:rPr lang="x-none" sz="2400" dirty="0">
                <a:cs typeface="Arial"/>
              </a:rPr>
              <a:t>o</a:t>
            </a:r>
            <a:r>
              <a:rPr lang="en-US" sz="2400" dirty="0">
                <a:cs typeface="Arial"/>
              </a:rPr>
              <a:t>r</a:t>
            </a:r>
            <a:r>
              <a:rPr lang="x-none" sz="2400" dirty="0">
                <a:cs typeface="Arial"/>
              </a:rPr>
              <a:t>s</a:t>
            </a:r>
            <a:r>
              <a:rPr lang="en-GB" sz="2000" b="0" dirty="0">
                <a:cs typeface="Arial"/>
              </a:rPr>
              <a:t/>
            </a:r>
            <a:br>
              <a:rPr lang="en-GB" sz="2000" b="0" dirty="0">
                <a:cs typeface="Arial"/>
              </a:rPr>
            </a:br>
            <a:r>
              <a:rPr lang="x-none" sz="2400" b="0" dirty="0">
                <a:cs typeface="Arial"/>
              </a:rPr>
              <a:t>Wayne Okello</a:t>
            </a:r>
            <a:br>
              <a:rPr lang="x-none" sz="2400" b="0" dirty="0">
                <a:cs typeface="Arial"/>
              </a:rPr>
            </a:br>
            <a:r>
              <a:rPr lang="x-none" sz="2400" b="0" dirty="0">
                <a:cs typeface="Arial"/>
                <a:hlinkClick r:id="rId5"/>
              </a:rPr>
              <a:t>wayne.okello@</a:t>
            </a:r>
            <a:r>
              <a:rPr lang="en-US" sz="2400" b="0" dirty="0">
                <a:cs typeface="Arial"/>
                <a:hlinkClick r:id="rId5"/>
              </a:rPr>
              <a:t>n</a:t>
            </a:r>
            <a:r>
              <a:rPr lang="x-none" sz="2400" b="0" dirty="0">
                <a:cs typeface="Arial"/>
                <a:hlinkClick r:id="rId5"/>
              </a:rPr>
              <a:t>e</a:t>
            </a:r>
            <a:r>
              <a:rPr lang="en-US" sz="2400" b="0" dirty="0">
                <a:cs typeface="Arial"/>
                <a:hlinkClick r:id="rId5"/>
              </a:rPr>
              <a:t>t</a:t>
            </a:r>
            <a:r>
              <a:rPr lang="x-none" sz="2400" b="0" dirty="0">
                <a:cs typeface="Arial"/>
                <a:hlinkClick r:id="rId5"/>
              </a:rPr>
              <a:t>l</a:t>
            </a:r>
            <a:r>
              <a:rPr lang="en-US" sz="2400" b="0" dirty="0">
                <a:cs typeface="Arial"/>
                <a:hlinkClick r:id="rId5"/>
              </a:rPr>
              <a:t>a</a:t>
            </a:r>
            <a:r>
              <a:rPr lang="x-none" sz="2400" b="0" dirty="0">
                <a:cs typeface="Arial"/>
                <a:hlinkClick r:id="rId5"/>
              </a:rPr>
              <a:t>b</a:t>
            </a:r>
            <a:r>
              <a:rPr lang="en-US" sz="2400" b="0" dirty="0">
                <a:cs typeface="Arial"/>
                <a:hlinkClick r:id="rId5"/>
              </a:rPr>
              <a:t>s</a:t>
            </a:r>
            <a:r>
              <a:rPr lang="x-none" sz="2400" b="0" dirty="0">
                <a:cs typeface="Arial"/>
                <a:hlinkClick r:id="rId5"/>
              </a:rPr>
              <a:t>u</a:t>
            </a:r>
            <a:r>
              <a:rPr lang="en-US" sz="2400" b="0" dirty="0">
                <a:cs typeface="Arial"/>
                <a:hlinkClick r:id="rId5"/>
              </a:rPr>
              <a:t>g</a:t>
            </a:r>
            <a:r>
              <a:rPr lang="x-none" sz="2400" b="0" dirty="0">
                <a:cs typeface="Arial"/>
                <a:hlinkClick r:id="rId5"/>
              </a:rPr>
              <a:t>.</a:t>
            </a:r>
            <a:r>
              <a:rPr lang="en-US" sz="2400" b="0" dirty="0">
                <a:cs typeface="Arial"/>
                <a:hlinkClick r:id="rId5"/>
              </a:rPr>
              <a:t>o</a:t>
            </a:r>
            <a:r>
              <a:rPr lang="x-none" sz="2400" b="0" dirty="0">
                <a:cs typeface="Arial"/>
                <a:hlinkClick r:id="rId5"/>
              </a:rPr>
              <a:t>r</a:t>
            </a:r>
            <a:r>
              <a:rPr lang="en-US" sz="2400" b="0" dirty="0">
                <a:cs typeface="Arial"/>
                <a:hlinkClick r:id="rId5"/>
              </a:rPr>
              <a:t>g</a:t>
            </a:r>
            <a:r>
              <a:rPr lang="en-GB" sz="2000" dirty="0">
                <a:cs typeface="Arial"/>
              </a:rPr>
              <a:t/>
            </a:r>
            <a:br>
              <a:rPr lang="en-GB" sz="2000" dirty="0">
                <a:cs typeface="Arial"/>
              </a:rPr>
            </a:br>
            <a:r>
              <a:rPr lang="en-GB" sz="2000" dirty="0">
                <a:cs typeface="Arial"/>
              </a:rPr>
              <a:t/>
            </a:r>
            <a:br>
              <a:rPr lang="en-GB" sz="2000" dirty="0">
                <a:cs typeface="Arial"/>
              </a:rPr>
            </a:br>
            <a:r>
              <a:rPr lang="en-GB" sz="2400" b="0" dirty="0">
                <a:cs typeface="Arial"/>
              </a:rPr>
              <a:t>David </a:t>
            </a:r>
            <a:r>
              <a:rPr lang="en-GB" sz="2400" b="0" dirty="0" err="1">
                <a:cs typeface="Arial"/>
              </a:rPr>
              <a:t>Kateeba</a:t>
            </a:r>
            <a:r>
              <a:rPr lang="en-GB" sz="2400" b="0" dirty="0">
                <a:cs typeface="Arial"/>
              </a:rPr>
              <a:t/>
            </a:r>
            <a:br>
              <a:rPr lang="en-GB" sz="2400" b="0" dirty="0">
                <a:cs typeface="Arial"/>
              </a:rPr>
            </a:br>
            <a:r>
              <a:rPr lang="en-US" sz="2400" b="0" dirty="0">
                <a:cs typeface="Arial"/>
                <a:hlinkClick r:id="rId6"/>
              </a:rPr>
              <a:t>katsdavid72@gmail.com</a:t>
            </a:r>
            <a:r>
              <a:rPr lang="en-US" sz="2400" b="0" dirty="0">
                <a:cs typeface="Arial"/>
              </a:rPr>
              <a:t>  </a:t>
            </a:r>
            <a:r>
              <a:rPr lang="en-GB" sz="2400" dirty="0">
                <a:cs typeface="Arial"/>
              </a:rPr>
              <a:t/>
            </a:r>
            <a:br>
              <a:rPr lang="en-GB" sz="2400" dirty="0">
                <a:cs typeface="Arial"/>
              </a:rPr>
            </a:br>
            <a:r>
              <a:rPr lang="en-GB" sz="2400" dirty="0">
                <a:cs typeface="Arial"/>
              </a:rPr>
              <a:t/>
            </a:r>
            <a:br>
              <a:rPr lang="en-GB" sz="2400" dirty="0">
                <a:cs typeface="Arial"/>
              </a:rPr>
            </a:br>
            <a:endParaRPr lang="en-GB" sz="2400" b="0" dirty="0">
              <a:cs typeface="Arial"/>
            </a:endParaRPr>
          </a:p>
        </p:txBody>
      </p:sp>
    </p:spTree>
    <p:extLst>
      <p:ext uri="{BB962C8B-B14F-4D97-AF65-F5344CB8AC3E}">
        <p14:creationId xmlns:p14="http://schemas.microsoft.com/office/powerpoint/2010/main" val="30173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lvl="6"/>
            <a:endParaRPr lang="en-US" dirty="0" smtClean="0"/>
          </a:p>
          <a:p>
            <a:pPr lvl="6"/>
            <a:endParaRPr lang="en-US" dirty="0"/>
          </a:p>
          <a:p>
            <a:pPr lvl="6"/>
            <a:endParaRPr lang="en-US" dirty="0" smtClean="0"/>
          </a:p>
          <a:p>
            <a:pPr lvl="6"/>
            <a:endParaRPr lang="en-US" dirty="0"/>
          </a:p>
          <a:p>
            <a:pPr lvl="6"/>
            <a:endParaRPr lang="en-US" dirty="0" smtClean="0"/>
          </a:p>
          <a:p>
            <a:pPr lvl="6"/>
            <a:r>
              <a:rPr lang="en-US" sz="4800" dirty="0" smtClean="0"/>
              <a:t>MACHINE LEARNING</a:t>
            </a:r>
            <a:endParaRPr lang="en-US" sz="4800"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10</a:t>
            </a:fld>
            <a:endParaRPr lang="en-GB">
              <a:solidFill>
                <a:prstClr val="black"/>
              </a:solidFill>
            </a:endParaRPr>
          </a:p>
        </p:txBody>
      </p:sp>
    </p:spTree>
    <p:extLst>
      <p:ext uri="{BB962C8B-B14F-4D97-AF65-F5344CB8AC3E}">
        <p14:creationId xmlns:p14="http://schemas.microsoft.com/office/powerpoint/2010/main" val="3023975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CF4A3-38F7-9EAE-CE0D-C7193A954A8E}"/>
              </a:ext>
            </a:extLst>
          </p:cNvPr>
          <p:cNvSpPr txBox="1"/>
          <p:nvPr/>
        </p:nvSpPr>
        <p:spPr>
          <a:xfrm>
            <a:off x="1056068" y="1365161"/>
            <a:ext cx="9955369" cy="615553"/>
          </a:xfrm>
          <a:prstGeom prst="rect">
            <a:avLst/>
          </a:prstGeom>
          <a:noFill/>
        </p:spPr>
        <p:txBody>
          <a:bodyPr wrap="square" rtlCol="0">
            <a:spAutoFit/>
          </a:bodyPr>
          <a:lstStyle/>
          <a:p>
            <a:pPr marL="342900" indent="-342900">
              <a:spcBef>
                <a:spcPct val="20000"/>
              </a:spcBef>
              <a:buClr>
                <a:srgbClr val="F58634"/>
              </a:buClr>
              <a:buFont typeface="Arial" pitchFamily="34" charset="0"/>
              <a:buChar char="•"/>
            </a:pPr>
            <a:endParaRPr lang="en-US" sz="3400" dirty="0">
              <a:solidFill>
                <a:srgbClr val="0A709F"/>
              </a:solidFill>
              <a:latin typeface="Arial" pitchFamily="34" charset="0"/>
              <a:cs typeface="Arial" pitchFamily="34" charset="0"/>
            </a:endParaRPr>
          </a:p>
        </p:txBody>
      </p:sp>
      <p:sp>
        <p:nvSpPr>
          <p:cNvPr id="5" name="Title 4">
            <a:extLst>
              <a:ext uri="{FF2B5EF4-FFF2-40B4-BE49-F238E27FC236}">
                <a16:creationId xmlns:a16="http://schemas.microsoft.com/office/drawing/2014/main" id="{39D196B0-B363-26DF-D9CB-29DD0E8F01C3}"/>
              </a:ext>
            </a:extLst>
          </p:cNvPr>
          <p:cNvSpPr>
            <a:spLocks noGrp="1"/>
          </p:cNvSpPr>
          <p:nvPr>
            <p:ph type="title"/>
          </p:nvPr>
        </p:nvSpPr>
        <p:spPr/>
        <p:txBody>
          <a:bodyPr/>
          <a:lstStyle/>
          <a:p>
            <a:r>
              <a:rPr lang="en-US" dirty="0"/>
              <a:t>System Operation</a:t>
            </a:r>
          </a:p>
        </p:txBody>
      </p:sp>
      <p:sp>
        <p:nvSpPr>
          <p:cNvPr id="6" name="Content Placeholder 5">
            <a:extLst>
              <a:ext uri="{FF2B5EF4-FFF2-40B4-BE49-F238E27FC236}">
                <a16:creationId xmlns:a16="http://schemas.microsoft.com/office/drawing/2014/main" id="{40442DAE-6CC4-D991-33B6-7674A49D2471}"/>
              </a:ext>
            </a:extLst>
          </p:cNvPr>
          <p:cNvSpPr>
            <a:spLocks noGrp="1"/>
          </p:cNvSpPr>
          <p:nvPr>
            <p:ph idx="1"/>
          </p:nvPr>
        </p:nvSpPr>
        <p:spPr/>
        <p:txBody>
          <a:bodyPr>
            <a:normAutofit fontScale="85000" lnSpcReduction="10000"/>
          </a:bodyPr>
          <a:lstStyle/>
          <a:p>
            <a:r>
              <a:rPr lang="en-US" b="1" dirty="0"/>
              <a:t>1. Data Analysis and Machine Learning:</a:t>
            </a:r>
          </a:p>
          <a:p>
            <a:endParaRPr lang="en-US" b="1" dirty="0"/>
          </a:p>
          <a:p>
            <a:r>
              <a:rPr lang="en-US" b="1" dirty="0"/>
              <a:t>Data Processing: </a:t>
            </a:r>
            <a:r>
              <a:rPr lang="en-US" dirty="0"/>
              <a:t>The central controller receives data from the sensors, including soil moisture, temperature, and light conditions. The collected data is then fed into a machine learning model embedded within the microcontroller.</a:t>
            </a:r>
          </a:p>
          <a:p>
            <a:endParaRPr lang="en-US" b="1" dirty="0"/>
          </a:p>
          <a:p>
            <a:r>
              <a:rPr lang="en-US" b="1" dirty="0"/>
              <a:t>Machine Learning Model: </a:t>
            </a:r>
            <a:r>
              <a:rPr lang="en-US" dirty="0"/>
              <a:t>The machine learning model has been trained on historical data to recognize patterns, correlations, and complex relationships between sensor inputs and optimal irrigation practices. It identifies nuanced insights that traditional threshold-based systems might miss.</a:t>
            </a:r>
          </a:p>
          <a:p>
            <a:endParaRPr lang="en-US" dirty="0"/>
          </a:p>
        </p:txBody>
      </p:sp>
    </p:spTree>
    <p:extLst>
      <p:ext uri="{BB962C8B-B14F-4D97-AF65-F5344CB8AC3E}">
        <p14:creationId xmlns:p14="http://schemas.microsoft.com/office/powerpoint/2010/main" val="1238428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6DB3-FED1-382C-D03B-D62B33D6E6D5}"/>
              </a:ext>
            </a:extLst>
          </p:cNvPr>
          <p:cNvSpPr>
            <a:spLocks noGrp="1"/>
          </p:cNvSpPr>
          <p:nvPr>
            <p:ph type="title"/>
          </p:nvPr>
        </p:nvSpPr>
        <p:spPr/>
        <p:txBody>
          <a:bodyPr/>
          <a:lstStyle/>
          <a:p>
            <a:r>
              <a:rPr lang="en-US" dirty="0"/>
              <a:t>System Operation</a:t>
            </a:r>
          </a:p>
        </p:txBody>
      </p:sp>
      <p:sp>
        <p:nvSpPr>
          <p:cNvPr id="3" name="Content Placeholder 2">
            <a:extLst>
              <a:ext uri="{FF2B5EF4-FFF2-40B4-BE49-F238E27FC236}">
                <a16:creationId xmlns:a16="http://schemas.microsoft.com/office/drawing/2014/main" id="{A79AF8B2-3918-F411-FEC6-37788F944781}"/>
              </a:ext>
            </a:extLst>
          </p:cNvPr>
          <p:cNvSpPr>
            <a:spLocks noGrp="1"/>
          </p:cNvSpPr>
          <p:nvPr>
            <p:ph idx="1"/>
          </p:nvPr>
        </p:nvSpPr>
        <p:spPr/>
        <p:txBody>
          <a:bodyPr>
            <a:normAutofit fontScale="77500" lnSpcReduction="20000"/>
          </a:bodyPr>
          <a:lstStyle/>
          <a:p>
            <a:r>
              <a:rPr lang="en-US" b="1" dirty="0"/>
              <a:t>2. Real-Time Adjustment and Adaptive Irrigation:</a:t>
            </a:r>
          </a:p>
          <a:p>
            <a:endParaRPr lang="en-US" b="1" dirty="0"/>
          </a:p>
          <a:p>
            <a:r>
              <a:rPr lang="en-US" b="1" dirty="0"/>
              <a:t>Informed Frequency and Duration: </a:t>
            </a:r>
            <a:r>
              <a:rPr lang="en-US" dirty="0"/>
              <a:t>The machine learning model, in conjunction with the central controller, determines whether irrigation is needed. It calculates irrigation frequency and duration, considering current sensor data and leveraging insights gained from historical data.</a:t>
            </a:r>
          </a:p>
          <a:p>
            <a:endParaRPr lang="en-US" b="1" dirty="0"/>
          </a:p>
          <a:p>
            <a:r>
              <a:rPr lang="en-US" b="1" dirty="0"/>
              <a:t>Adaptive Response: </a:t>
            </a:r>
            <a:r>
              <a:rPr lang="en-US" dirty="0"/>
              <a:t>The system's adaptive nature comes to the forefront. The machine learning model adapts irrigation plans based on real-time conditions. If sudden temperature changes are detected, the model's understanding of plant stress and evaporation rates allows it to adjust irrigation frequency accordingly.</a:t>
            </a:r>
          </a:p>
          <a:p>
            <a:endParaRPr lang="en-US" dirty="0"/>
          </a:p>
        </p:txBody>
      </p:sp>
    </p:spTree>
    <p:extLst>
      <p:ext uri="{BB962C8B-B14F-4D97-AF65-F5344CB8AC3E}">
        <p14:creationId xmlns:p14="http://schemas.microsoft.com/office/powerpoint/2010/main" val="9030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575C7F-DE61-641E-3755-23AAB637D826}"/>
              </a:ext>
            </a:extLst>
          </p:cNvPr>
          <p:cNvSpPr>
            <a:spLocks noGrp="1"/>
          </p:cNvSpPr>
          <p:nvPr>
            <p:ph type="title"/>
          </p:nvPr>
        </p:nvSpPr>
        <p:spPr/>
        <p:txBody>
          <a:bodyPr>
            <a:normAutofit fontScale="90000"/>
          </a:bodyPr>
          <a:lstStyle/>
          <a:p>
            <a:r>
              <a:rPr lang="en-US" b="1" dirty="0"/>
              <a:t>Data Analysis: Leveraging Machine Learning for Optimized Irrigation</a:t>
            </a:r>
            <a:endParaRPr lang="en-US" dirty="0"/>
          </a:p>
        </p:txBody>
      </p:sp>
      <p:sp>
        <p:nvSpPr>
          <p:cNvPr id="6" name="Content Placeholder 5">
            <a:extLst>
              <a:ext uri="{FF2B5EF4-FFF2-40B4-BE49-F238E27FC236}">
                <a16:creationId xmlns:a16="http://schemas.microsoft.com/office/drawing/2014/main" id="{09B5A1A5-DA42-8093-BD9C-B3FA0EDE7CBC}"/>
              </a:ext>
            </a:extLst>
          </p:cNvPr>
          <p:cNvSpPr>
            <a:spLocks noGrp="1"/>
          </p:cNvSpPr>
          <p:nvPr>
            <p:ph idx="1"/>
          </p:nvPr>
        </p:nvSpPr>
        <p:spPr/>
        <p:txBody>
          <a:bodyPr>
            <a:normAutofit fontScale="77500" lnSpcReduction="20000"/>
          </a:bodyPr>
          <a:lstStyle/>
          <a:p>
            <a:r>
              <a:rPr lang="en-US" b="1" dirty="0"/>
              <a:t>Harnessing Data for Efficiency:</a:t>
            </a:r>
            <a:endParaRPr lang="en-US" dirty="0"/>
          </a:p>
          <a:p>
            <a:pPr lvl="1"/>
            <a:r>
              <a:rPr lang="en-US" dirty="0"/>
              <a:t>Sensors collect real-time soil moisture, temperature, and light data.</a:t>
            </a:r>
          </a:p>
          <a:p>
            <a:pPr lvl="1"/>
            <a:r>
              <a:rPr lang="en-US" dirty="0"/>
              <a:t>Central controller processes data and utilizes machine learning insights.</a:t>
            </a:r>
          </a:p>
          <a:p>
            <a:r>
              <a:rPr lang="en-US" b="1" dirty="0"/>
              <a:t>Data-Driven Insights:</a:t>
            </a:r>
            <a:endParaRPr lang="en-US" dirty="0"/>
          </a:p>
          <a:p>
            <a:pPr lvl="1"/>
            <a:r>
              <a:rPr lang="en-US" dirty="0"/>
              <a:t>Dataset informs machine learning model about plant responses.</a:t>
            </a:r>
          </a:p>
          <a:p>
            <a:pPr lvl="1"/>
            <a:r>
              <a:rPr lang="en-US" dirty="0"/>
              <a:t>Patterns in historical data are recognized, aiding decision-making.</a:t>
            </a:r>
          </a:p>
          <a:p>
            <a:r>
              <a:rPr lang="en-US" b="1" dirty="0"/>
              <a:t>Efficiency through Machine Learning:</a:t>
            </a:r>
            <a:endParaRPr lang="en-US" dirty="0"/>
          </a:p>
          <a:p>
            <a:pPr lvl="1"/>
            <a:r>
              <a:rPr lang="en-US" dirty="0"/>
              <a:t>Model predicts optimal moisture levels based on data.</a:t>
            </a:r>
          </a:p>
          <a:p>
            <a:pPr lvl="1"/>
            <a:r>
              <a:rPr lang="en-US" dirty="0"/>
              <a:t>Informed irrigation decisions mitigate over/under-watering.</a:t>
            </a:r>
          </a:p>
          <a:p>
            <a:r>
              <a:rPr lang="en-US" b="1" dirty="0"/>
              <a:t>Tailored Growth Strategies:</a:t>
            </a:r>
            <a:endParaRPr lang="en-US" dirty="0"/>
          </a:p>
          <a:p>
            <a:pPr lvl="1"/>
            <a:r>
              <a:rPr lang="en-US" dirty="0"/>
              <a:t>Machine learning enables customized irrigation plans.</a:t>
            </a:r>
          </a:p>
          <a:p>
            <a:pPr lvl="1"/>
            <a:r>
              <a:rPr lang="en-US" dirty="0"/>
              <a:t>Plants receive water based on individual needs and environmental factors.</a:t>
            </a:r>
          </a:p>
          <a:p>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13</a:t>
            </a:fld>
            <a:endParaRPr lang="en-GB">
              <a:solidFill>
                <a:prstClr val="black"/>
              </a:solidFill>
            </a:endParaRPr>
          </a:p>
        </p:txBody>
      </p:sp>
    </p:spTree>
    <p:extLst>
      <p:ext uri="{BB962C8B-B14F-4D97-AF65-F5344CB8AC3E}">
        <p14:creationId xmlns:p14="http://schemas.microsoft.com/office/powerpoint/2010/main" val="3016446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E767D4-CEF6-D456-782F-E636FC84294B}"/>
              </a:ext>
            </a:extLst>
          </p:cNvPr>
          <p:cNvSpPr>
            <a:spLocks noGrp="1"/>
          </p:cNvSpPr>
          <p:nvPr>
            <p:ph type="title"/>
          </p:nvPr>
        </p:nvSpPr>
        <p:spPr/>
        <p:txBody>
          <a:bodyPr/>
          <a:lstStyle/>
          <a:p>
            <a:r>
              <a:rPr lang="en-US" b="1" dirty="0"/>
              <a:t>Communication and Connectivity</a:t>
            </a:r>
            <a:endParaRPr lang="en-US" dirty="0"/>
          </a:p>
        </p:txBody>
      </p:sp>
      <p:sp>
        <p:nvSpPr>
          <p:cNvPr id="4" name="Content Placeholder 3">
            <a:extLst>
              <a:ext uri="{FF2B5EF4-FFF2-40B4-BE49-F238E27FC236}">
                <a16:creationId xmlns:a16="http://schemas.microsoft.com/office/drawing/2014/main" id="{1167E182-F3B2-A07A-8947-D00935985C03}"/>
              </a:ext>
            </a:extLst>
          </p:cNvPr>
          <p:cNvSpPr>
            <a:spLocks noGrp="1"/>
          </p:cNvSpPr>
          <p:nvPr>
            <p:ph idx="1"/>
          </p:nvPr>
        </p:nvSpPr>
        <p:spPr/>
        <p:txBody>
          <a:bodyPr/>
          <a:lstStyle/>
          <a:p>
            <a:r>
              <a:rPr lang="en-US" b="1" dirty="0"/>
              <a:t>Bluetooth &amp; Web Integration:</a:t>
            </a:r>
            <a:r>
              <a:rPr lang="en-US" dirty="0"/>
              <a:t> Seamlessly connect your smart irrigation system through Bluetooth and a user-friendly web application.</a:t>
            </a:r>
          </a:p>
          <a:p>
            <a:r>
              <a:rPr lang="en-US" b="1" dirty="0"/>
              <a:t>Microcontroller Hub:</a:t>
            </a:r>
            <a:r>
              <a:rPr lang="en-US" dirty="0"/>
              <a:t> The microcontroller serves as the central hub, managing Bluetooth communication and interfacing with the web application.</a:t>
            </a:r>
          </a:p>
          <a:p>
            <a:r>
              <a:rPr lang="en-US" b="1" dirty="0"/>
              <a:t>Sensor-Controller Flow:</a:t>
            </a:r>
            <a:r>
              <a:rPr lang="en-US" dirty="0"/>
              <a:t> Sensors collect data; microcontroller centralizes it, facilitating real-time insights and remote control.</a:t>
            </a:r>
          </a:p>
          <a:p>
            <a:endParaRPr lang="en-US" dirty="0"/>
          </a:p>
        </p:txBody>
      </p:sp>
    </p:spTree>
    <p:extLst>
      <p:ext uri="{BB962C8B-B14F-4D97-AF65-F5344CB8AC3E}">
        <p14:creationId xmlns:p14="http://schemas.microsoft.com/office/powerpoint/2010/main" val="3065411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378A-ED64-0555-E2F2-65BDE08D0CAC}"/>
              </a:ext>
            </a:extLst>
          </p:cNvPr>
          <p:cNvSpPr>
            <a:spLocks noGrp="1"/>
          </p:cNvSpPr>
          <p:nvPr>
            <p:ph type="title"/>
          </p:nvPr>
        </p:nvSpPr>
        <p:spPr/>
        <p:txBody>
          <a:bodyPr/>
          <a:lstStyle/>
          <a:p>
            <a:r>
              <a:rPr lang="en-US" b="1" dirty="0"/>
              <a:t>Communication and Connectivity</a:t>
            </a:r>
            <a:endParaRPr lang="en-US" dirty="0"/>
          </a:p>
        </p:txBody>
      </p:sp>
      <p:sp>
        <p:nvSpPr>
          <p:cNvPr id="3" name="Content Placeholder 2">
            <a:extLst>
              <a:ext uri="{FF2B5EF4-FFF2-40B4-BE49-F238E27FC236}">
                <a16:creationId xmlns:a16="http://schemas.microsoft.com/office/drawing/2014/main" id="{3802BB2B-1EDC-98B1-2714-CFF08D61C108}"/>
              </a:ext>
            </a:extLst>
          </p:cNvPr>
          <p:cNvSpPr>
            <a:spLocks noGrp="1"/>
          </p:cNvSpPr>
          <p:nvPr>
            <p:ph idx="1"/>
          </p:nvPr>
        </p:nvSpPr>
        <p:spPr/>
        <p:txBody>
          <a:bodyPr>
            <a:normAutofit fontScale="92500"/>
          </a:bodyPr>
          <a:lstStyle/>
          <a:p>
            <a:r>
              <a:rPr lang="en-US" b="1" dirty="0"/>
              <a:t>Advantages &amp; Usage</a:t>
            </a:r>
            <a:endParaRPr lang="en-US" dirty="0"/>
          </a:p>
          <a:p>
            <a:r>
              <a:rPr lang="en-US" b="1" dirty="0"/>
              <a:t>Effortless Interaction:</a:t>
            </a:r>
            <a:r>
              <a:rPr lang="en-US" dirty="0"/>
              <a:t> Bluetooth offers quick adjustments, while the web application provides detailed analysis and remote access.</a:t>
            </a:r>
          </a:p>
          <a:p>
            <a:r>
              <a:rPr lang="en-US" b="1" dirty="0"/>
              <a:t>User-Centric:</a:t>
            </a:r>
            <a:r>
              <a:rPr lang="en-US" dirty="0"/>
              <a:t> Dual interfaces accommodate varying preferences for real-time control and historical insights.</a:t>
            </a:r>
          </a:p>
          <a:p>
            <a:r>
              <a:rPr lang="en-US" b="1" dirty="0"/>
              <a:t>Practical Scenario:</a:t>
            </a:r>
            <a:r>
              <a:rPr lang="en-US" dirty="0"/>
              <a:t> User receives a soil moisture alert via the web application. They access real-time data remotely using Bluetooth, optimizing irrigation based on historical trends.</a:t>
            </a:r>
          </a:p>
          <a:p>
            <a:endParaRPr lang="en-US" dirty="0"/>
          </a:p>
        </p:txBody>
      </p:sp>
    </p:spTree>
    <p:extLst>
      <p:ext uri="{BB962C8B-B14F-4D97-AF65-F5344CB8AC3E}">
        <p14:creationId xmlns:p14="http://schemas.microsoft.com/office/powerpoint/2010/main" val="1017040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A62F-4EC7-4738-422B-C108664244E1}"/>
              </a:ext>
            </a:extLst>
          </p:cNvPr>
          <p:cNvSpPr>
            <a:spLocks noGrp="1"/>
          </p:cNvSpPr>
          <p:nvPr>
            <p:ph type="title"/>
          </p:nvPr>
        </p:nvSpPr>
        <p:spPr/>
        <p:txBody>
          <a:bodyPr/>
          <a:lstStyle/>
          <a:p>
            <a:r>
              <a:rPr lang="en-US" dirty="0"/>
              <a:t> Benefits</a:t>
            </a:r>
            <a:endParaRPr lang="x-none" dirty="0"/>
          </a:p>
        </p:txBody>
      </p:sp>
      <p:sp>
        <p:nvSpPr>
          <p:cNvPr id="3" name="Content Placeholder 2">
            <a:extLst>
              <a:ext uri="{FF2B5EF4-FFF2-40B4-BE49-F238E27FC236}">
                <a16:creationId xmlns:a16="http://schemas.microsoft.com/office/drawing/2014/main" id="{BA3461E3-2ACB-5D59-1BAC-63CC2DC7179A}"/>
              </a:ext>
            </a:extLst>
          </p:cNvPr>
          <p:cNvSpPr>
            <a:spLocks noGrp="1"/>
          </p:cNvSpPr>
          <p:nvPr>
            <p:ph idx="1"/>
          </p:nvPr>
        </p:nvSpPr>
        <p:spPr>
          <a:xfrm>
            <a:off x="309154" y="1241331"/>
            <a:ext cx="10972800" cy="5336264"/>
          </a:xfrm>
        </p:spPr>
        <p:txBody>
          <a:bodyPr>
            <a:noAutofit/>
          </a:bodyPr>
          <a:lstStyle/>
          <a:p>
            <a:pPr marL="0" indent="0">
              <a:buNone/>
            </a:pPr>
            <a:r>
              <a:rPr lang="en-US" sz="1600" b="1" dirty="0"/>
              <a:t>1. Water Conservation:</a:t>
            </a:r>
            <a:endParaRPr lang="en-US" sz="1600" dirty="0"/>
          </a:p>
          <a:p>
            <a:r>
              <a:rPr lang="en-US" sz="1600" b="1" dirty="0"/>
              <a:t>Precise Irrigation:</a:t>
            </a:r>
            <a:r>
              <a:rPr lang="en-US" sz="1600" dirty="0"/>
              <a:t> Machine learning optimizes water distribution, targeting specific areas for minimal wastage.</a:t>
            </a:r>
          </a:p>
          <a:p>
            <a:r>
              <a:rPr lang="en-US" sz="1600" b="1" dirty="0"/>
              <a:t>Adaptive Control:</a:t>
            </a:r>
            <a:r>
              <a:rPr lang="en-US" sz="1600" dirty="0"/>
              <a:t> Microcontroller responds to real-time data, preventing overwatering and promoting efficient usage.</a:t>
            </a:r>
          </a:p>
          <a:p>
            <a:pPr marL="0" indent="0">
              <a:buNone/>
            </a:pPr>
            <a:endParaRPr lang="en-US" sz="1600" b="1" dirty="0"/>
          </a:p>
          <a:p>
            <a:pPr marL="0" indent="0">
              <a:buNone/>
            </a:pPr>
            <a:r>
              <a:rPr lang="en-US" sz="1600" b="1" dirty="0"/>
              <a:t>2. Reduced Costs:</a:t>
            </a:r>
            <a:endParaRPr lang="en-US" sz="1600" dirty="0"/>
          </a:p>
          <a:p>
            <a:r>
              <a:rPr lang="en-US" sz="1600" b="1" dirty="0"/>
              <a:t>Lower Water Bills:</a:t>
            </a:r>
            <a:r>
              <a:rPr lang="en-US" sz="1600" dirty="0"/>
              <a:t> Machine learning-driven irrigation reduces water consumption, translating to cost savings.</a:t>
            </a:r>
          </a:p>
          <a:p>
            <a:r>
              <a:rPr lang="en-US" sz="1600" b="1" dirty="0"/>
              <a:t>Maintenance Efficiency:</a:t>
            </a:r>
            <a:r>
              <a:rPr lang="en-US" sz="1600" dirty="0"/>
              <a:t> Timely notifications via the web app and microcontroller insights minimize maintenance expenses.</a:t>
            </a:r>
          </a:p>
          <a:p>
            <a:pPr marL="0" indent="0">
              <a:buNone/>
            </a:pPr>
            <a:endParaRPr lang="en-US" sz="1600" b="1" dirty="0"/>
          </a:p>
          <a:p>
            <a:pPr marL="0" indent="0">
              <a:buNone/>
            </a:pPr>
            <a:r>
              <a:rPr lang="en-US" sz="1600" b="1" dirty="0"/>
              <a:t>3. Improved Plant Health:</a:t>
            </a:r>
            <a:endParaRPr lang="en-US" sz="1600" dirty="0"/>
          </a:p>
          <a:p>
            <a:r>
              <a:rPr lang="en-US" sz="1600" b="1" dirty="0"/>
              <a:t>Optimal Conditions:</a:t>
            </a:r>
            <a:r>
              <a:rPr lang="en-US" sz="1600" dirty="0"/>
              <a:t> Machine learning-based decisions maintain the perfect moisture balance for thriving plant health.</a:t>
            </a:r>
          </a:p>
          <a:p>
            <a:r>
              <a:rPr lang="en-US" sz="1600" b="1" dirty="0"/>
              <a:t>Prevent Stress:</a:t>
            </a:r>
            <a:r>
              <a:rPr lang="en-US" sz="1600" dirty="0"/>
              <a:t> Adaptive strategies avert under watering and plant stress, ensuring robust growth</a:t>
            </a:r>
            <a:endParaRPr lang="en-US" sz="3100" dirty="0"/>
          </a:p>
        </p:txBody>
      </p:sp>
    </p:spTree>
    <p:extLst>
      <p:ext uri="{BB962C8B-B14F-4D97-AF65-F5344CB8AC3E}">
        <p14:creationId xmlns:p14="http://schemas.microsoft.com/office/powerpoint/2010/main" val="1059228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4. User-Friendly:</a:t>
            </a:r>
            <a:endParaRPr lang="en-US" dirty="0"/>
          </a:p>
          <a:p>
            <a:r>
              <a:rPr lang="en-US" b="1" dirty="0"/>
              <a:t>Intuitive Interface:</a:t>
            </a:r>
            <a:r>
              <a:rPr lang="en-US" dirty="0"/>
              <a:t> The web application offers effortless scheduling, remote control, and insightful data visualization.</a:t>
            </a:r>
          </a:p>
          <a:p>
            <a:r>
              <a:rPr lang="en-US" b="1" dirty="0"/>
              <a:t>Time Savings:</a:t>
            </a:r>
            <a:r>
              <a:rPr lang="en-US" dirty="0"/>
              <a:t> Users manage irrigation from anywhere via the web app, saving valuable time and effort.</a:t>
            </a:r>
          </a:p>
          <a:p>
            <a:pPr marL="0" indent="0">
              <a:buNone/>
            </a:pPr>
            <a:endParaRPr lang="en-US" b="1" dirty="0"/>
          </a:p>
          <a:p>
            <a:pPr marL="0" indent="0">
              <a:buNone/>
            </a:pPr>
            <a:r>
              <a:rPr lang="en-US" b="1" dirty="0"/>
              <a:t>5. Environmental Stewardship:</a:t>
            </a:r>
            <a:endParaRPr lang="en-US" dirty="0"/>
          </a:p>
          <a:p>
            <a:r>
              <a:rPr lang="en-US" b="1" dirty="0"/>
              <a:t>Sustainable Resource Use:</a:t>
            </a:r>
            <a:r>
              <a:rPr lang="en-US" dirty="0"/>
              <a:t> Machine learning-driven efficiency aligns with eco-conscious practices, conserving water and energy.</a:t>
            </a:r>
          </a:p>
          <a:p>
            <a:r>
              <a:rPr lang="en-US" b="1" dirty="0"/>
              <a:t>Carbon Footprint Reduction:</a:t>
            </a:r>
            <a:r>
              <a:rPr lang="en-US" dirty="0"/>
              <a:t> Reduced resource consumption contributes to a greener environment and a smaller carbon footprint.</a:t>
            </a:r>
          </a:p>
          <a:p>
            <a:pPr marL="0" indent="0">
              <a:buNone/>
            </a:pPr>
            <a:endParaRPr lang="en-US" b="1" dirty="0"/>
          </a:p>
          <a:p>
            <a:pPr marL="0" indent="0">
              <a:buNone/>
            </a:pPr>
            <a:r>
              <a:rPr lang="en-US" b="1" dirty="0"/>
              <a:t>6. Practical Realization:</a:t>
            </a:r>
            <a:endParaRPr lang="en-US" dirty="0"/>
          </a:p>
          <a:p>
            <a:r>
              <a:rPr lang="en-US" b="1" dirty="0"/>
              <a:t>Example Usage:</a:t>
            </a:r>
            <a:r>
              <a:rPr lang="en-US" dirty="0"/>
              <a:t> A user remotely adjusts the irrigation schedule through the web app, leveraging machine learning insights to conserve water.</a:t>
            </a:r>
          </a:p>
          <a:p>
            <a:r>
              <a:rPr lang="en-US" b="1" dirty="0"/>
              <a:t>Holistic Benefits:</a:t>
            </a:r>
            <a:r>
              <a:rPr lang="en-US" dirty="0"/>
              <a:t> The combined power of machine learning, microcontroller, and web application delivers water savings, cost reduction, plant health enhancement, and user convenience within a single integrated system.</a:t>
            </a:r>
          </a:p>
          <a:p>
            <a:pPr marL="0" indent="0">
              <a:buNone/>
            </a:pPr>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1643142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A62F-4EC7-4738-422B-C108664244E1}"/>
              </a:ext>
            </a:extLst>
          </p:cNvPr>
          <p:cNvSpPr>
            <a:spLocks noGrp="1"/>
          </p:cNvSpPr>
          <p:nvPr>
            <p:ph type="title"/>
          </p:nvPr>
        </p:nvSpPr>
        <p:spPr/>
        <p:txBody>
          <a:bodyPr/>
          <a:lstStyle/>
          <a:p>
            <a:r>
              <a:rPr lang="en-US" dirty="0"/>
              <a:t> Enhancements</a:t>
            </a:r>
            <a:endParaRPr lang="x-none" dirty="0"/>
          </a:p>
        </p:txBody>
      </p:sp>
      <p:sp>
        <p:nvSpPr>
          <p:cNvPr id="3" name="Content Placeholder 2">
            <a:extLst>
              <a:ext uri="{FF2B5EF4-FFF2-40B4-BE49-F238E27FC236}">
                <a16:creationId xmlns:a16="http://schemas.microsoft.com/office/drawing/2014/main" id="{BA3461E3-2ACB-5D59-1BAC-63CC2DC7179A}"/>
              </a:ext>
            </a:extLst>
          </p:cNvPr>
          <p:cNvSpPr>
            <a:spLocks noGrp="1"/>
          </p:cNvSpPr>
          <p:nvPr>
            <p:ph idx="1"/>
          </p:nvPr>
        </p:nvSpPr>
        <p:spPr/>
        <p:txBody>
          <a:bodyPr>
            <a:normAutofit fontScale="92500" lnSpcReduction="20000"/>
          </a:bodyPr>
          <a:lstStyle/>
          <a:p>
            <a:pPr marL="0" indent="0">
              <a:buNone/>
            </a:pPr>
            <a:r>
              <a:rPr lang="en-US" sz="2400" b="1" dirty="0"/>
              <a:t>1. Integration of Weather Forecast:</a:t>
            </a:r>
            <a:endParaRPr lang="en-US" sz="2400" dirty="0"/>
          </a:p>
          <a:p>
            <a:r>
              <a:rPr lang="en-US" sz="2400" b="1" dirty="0"/>
              <a:t>Potential Enhancement:</a:t>
            </a:r>
            <a:r>
              <a:rPr lang="en-US" sz="2400" dirty="0"/>
              <a:t> Incorporating real-time weather forecast data for more precise irrigation decisions.</a:t>
            </a:r>
          </a:p>
          <a:p>
            <a:r>
              <a:rPr lang="en-US" sz="2400" b="1" dirty="0"/>
              <a:t>Benefits:</a:t>
            </a:r>
            <a:r>
              <a:rPr lang="en-US" sz="2400" dirty="0"/>
              <a:t> Prevent unnecessary irrigation if rain is expected, further optimizing water usage.</a:t>
            </a:r>
          </a:p>
          <a:p>
            <a:pPr marL="0" indent="0">
              <a:buNone/>
            </a:pPr>
            <a:endParaRPr lang="en-US" sz="2400" b="1" dirty="0"/>
          </a:p>
          <a:p>
            <a:pPr marL="0" indent="0">
              <a:buNone/>
            </a:pPr>
            <a:r>
              <a:rPr lang="en-US" sz="2400" b="1" dirty="0"/>
              <a:t>2. AI-Driven Irrigation:</a:t>
            </a:r>
            <a:endParaRPr lang="en-US" sz="2400" dirty="0"/>
          </a:p>
          <a:p>
            <a:r>
              <a:rPr lang="en-US" sz="2400" b="1" dirty="0"/>
              <a:t>Future Prospect:</a:t>
            </a:r>
            <a:r>
              <a:rPr lang="en-US" sz="2400" dirty="0"/>
              <a:t> Integration of artificial intelligence algorithms for enhanced decision-making.</a:t>
            </a:r>
          </a:p>
          <a:p>
            <a:r>
              <a:rPr lang="en-US" sz="2400" b="1" dirty="0"/>
              <a:t>Advantages:</a:t>
            </a:r>
            <a:r>
              <a:rPr lang="en-US" sz="2400" dirty="0"/>
              <a:t> AI adapts to complex data patterns, fine-tuning irrigation schedules for optimal plant health.</a:t>
            </a:r>
          </a:p>
          <a:p>
            <a:pPr marL="0" indent="0">
              <a:buNone/>
            </a:pPr>
            <a:endParaRPr lang="en-US" sz="2400" b="1" dirty="0"/>
          </a:p>
          <a:p>
            <a:pPr marL="0" indent="0">
              <a:buNone/>
            </a:pPr>
            <a:r>
              <a:rPr lang="en-US" sz="2400" b="1" dirty="0"/>
              <a:t>3. Soil Nutrient Monitoring:</a:t>
            </a:r>
            <a:endParaRPr lang="en-US" sz="2400" dirty="0"/>
          </a:p>
          <a:p>
            <a:r>
              <a:rPr lang="en-US" sz="2400" b="1" dirty="0"/>
              <a:t>Possible Feature:</a:t>
            </a:r>
            <a:r>
              <a:rPr lang="en-US" sz="2400" dirty="0"/>
              <a:t> Adding sensors to monitor soil nutrient levels, enriching data-driven insights.</a:t>
            </a:r>
          </a:p>
          <a:p>
            <a:r>
              <a:rPr lang="en-US" sz="2400" b="1" dirty="0"/>
              <a:t>Benefits:</a:t>
            </a:r>
            <a:r>
              <a:rPr lang="en-US" sz="2400" dirty="0"/>
              <a:t> Tailored irrigation strategies based on nutrient content for healthier plant growth.</a:t>
            </a:r>
          </a:p>
          <a:p>
            <a:pPr marL="0" indent="0">
              <a:buNone/>
            </a:pPr>
            <a:endParaRPr lang="en-US" sz="4300" dirty="0"/>
          </a:p>
        </p:txBody>
      </p:sp>
    </p:spTree>
    <p:extLst>
      <p:ext uri="{BB962C8B-B14F-4D97-AF65-F5344CB8AC3E}">
        <p14:creationId xmlns:p14="http://schemas.microsoft.com/office/powerpoint/2010/main" val="1266411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Enhancements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4. Sensor Fusion Technology:</a:t>
            </a:r>
            <a:endParaRPr lang="en-US" dirty="0"/>
          </a:p>
          <a:p>
            <a:r>
              <a:rPr lang="en-US" b="1" dirty="0"/>
              <a:t>Emerging Trend:</a:t>
            </a:r>
            <a:r>
              <a:rPr lang="en-US" dirty="0"/>
              <a:t> Utilizing sensor fusion for cross-referencing data from multiple sensors.</a:t>
            </a:r>
          </a:p>
          <a:p>
            <a:r>
              <a:rPr lang="en-US" b="1" dirty="0"/>
              <a:t>Advantages:</a:t>
            </a:r>
            <a:r>
              <a:rPr lang="en-US" dirty="0"/>
              <a:t> More comprehensive and accurate understanding of soil conditions.</a:t>
            </a:r>
          </a:p>
          <a:p>
            <a:pPr marL="0" indent="0">
              <a:buNone/>
            </a:pPr>
            <a:endParaRPr lang="en-US" b="1" dirty="0"/>
          </a:p>
          <a:p>
            <a:pPr marL="0" indent="0">
              <a:buNone/>
            </a:pPr>
            <a:r>
              <a:rPr lang="en-US" b="1" dirty="0"/>
              <a:t>5. Adaptive Learning:</a:t>
            </a:r>
            <a:endParaRPr lang="en-US" dirty="0"/>
          </a:p>
          <a:p>
            <a:r>
              <a:rPr lang="en-US" b="1" dirty="0"/>
              <a:t>AI Expansion:</a:t>
            </a:r>
            <a:r>
              <a:rPr lang="en-US" dirty="0"/>
              <a:t> AI-driven system learns from past irrigation decisions, refining strategies over time.</a:t>
            </a:r>
          </a:p>
          <a:p>
            <a:r>
              <a:rPr lang="en-US" b="1" dirty="0"/>
              <a:t>Implications:</a:t>
            </a:r>
            <a:r>
              <a:rPr lang="en-US" dirty="0"/>
              <a:t> Constant improvement in efficiency, customization, and water conservation.</a:t>
            </a:r>
          </a:p>
          <a:p>
            <a:pPr marL="0" indent="0">
              <a:buNone/>
            </a:pPr>
            <a:endParaRPr lang="en-US" b="1" dirty="0"/>
          </a:p>
          <a:p>
            <a:pPr marL="0" indent="0">
              <a:buNone/>
            </a:pPr>
            <a:r>
              <a:rPr lang="en-US" b="1" dirty="0"/>
              <a:t>6. IoT Expansion:</a:t>
            </a:r>
            <a:endParaRPr lang="en-US" dirty="0"/>
          </a:p>
          <a:p>
            <a:r>
              <a:rPr lang="en-US" b="1" dirty="0"/>
              <a:t>Smart Integration:</a:t>
            </a:r>
            <a:r>
              <a:rPr lang="en-US" dirty="0"/>
              <a:t> Extending the system's reach through more connected devices and locations.</a:t>
            </a:r>
          </a:p>
          <a:p>
            <a:r>
              <a:rPr lang="en-US" b="1" dirty="0"/>
              <a:t>Benefits:</a:t>
            </a:r>
            <a:r>
              <a:rPr lang="en-US" dirty="0"/>
              <a:t> Centralized control over larger areas, promoting sustainable water management.</a:t>
            </a:r>
          </a:p>
          <a:p>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2151803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smtClean="0"/>
              <a:t> </a:t>
            </a:r>
            <a:r>
              <a:rPr lang="en-US" dirty="0"/>
              <a:t>what’s smart irrigation system project</a:t>
            </a:r>
          </a:p>
          <a:p>
            <a:pPr marL="171450" indent="-171450"/>
            <a:r>
              <a:rPr lang="en-US" dirty="0"/>
              <a:t>What’s importance?, why was it created?, </a:t>
            </a:r>
          </a:p>
          <a:p>
            <a:pPr marL="171450" indent="-171450"/>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417500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237543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Project</a:t>
            </a:r>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3</a:t>
            </a:fld>
            <a:endParaRPr lang="en-GB">
              <a:solidFill>
                <a:prstClr val="black"/>
              </a:solidFill>
            </a:endParaRPr>
          </a:p>
        </p:txBody>
      </p:sp>
      <p:sp>
        <p:nvSpPr>
          <p:cNvPr id="6" name="Content Placeholder 5">
            <a:extLst>
              <a:ext uri="{FF2B5EF4-FFF2-40B4-BE49-F238E27FC236}">
                <a16:creationId xmlns:a16="http://schemas.microsoft.com/office/drawing/2014/main" id="{4437987E-5B7C-76C1-DFBC-682ECD75EBA6}"/>
              </a:ext>
            </a:extLst>
          </p:cNvPr>
          <p:cNvSpPr>
            <a:spLocks noGrp="1"/>
          </p:cNvSpPr>
          <p:nvPr>
            <p:ph idx="1"/>
          </p:nvPr>
        </p:nvSpPr>
        <p:spPr/>
        <p:txBody>
          <a:bodyPr>
            <a:normAutofit/>
          </a:bodyPr>
          <a:lstStyle/>
          <a:p>
            <a:r>
              <a:rPr lang="en-US" dirty="0" smtClean="0"/>
              <a:t>The </a:t>
            </a:r>
            <a:r>
              <a:rPr lang="en-US" b="1" dirty="0" smtClean="0"/>
              <a:t>primary objective </a:t>
            </a:r>
            <a:r>
              <a:rPr lang="en-US" dirty="0" smtClean="0"/>
              <a:t>of this project is to develop an advanced Smart Irrigation System :</a:t>
            </a:r>
          </a:p>
          <a:p>
            <a:pPr lvl="0"/>
            <a:r>
              <a:rPr lang="en-US" dirty="0" smtClean="0"/>
              <a:t> To optimizes water usage</a:t>
            </a:r>
          </a:p>
          <a:p>
            <a:pPr lvl="0"/>
            <a:r>
              <a:rPr lang="en-US" dirty="0" smtClean="0"/>
              <a:t> To enhances crop yield</a:t>
            </a:r>
          </a:p>
          <a:p>
            <a:pPr lvl="0"/>
            <a:r>
              <a:rPr lang="en-US" dirty="0" smtClean="0"/>
              <a:t>To reduces operational costs </a:t>
            </a:r>
          </a:p>
          <a:p>
            <a:pPr lvl="0"/>
            <a:r>
              <a:rPr lang="en-US" dirty="0" smtClean="0"/>
              <a:t>To provide data-driven insights</a:t>
            </a:r>
          </a:p>
          <a:p>
            <a:pPr lvl="0"/>
            <a:r>
              <a:rPr lang="en-US" dirty="0" smtClean="0"/>
              <a:t>To control mechanisms for sustainable and efficient irrigation practices in precision agriculture.</a:t>
            </a:r>
          </a:p>
          <a:p>
            <a:endParaRPr lang="en-US" dirty="0"/>
          </a:p>
        </p:txBody>
      </p:sp>
    </p:spTree>
    <p:extLst>
      <p:ext uri="{BB962C8B-B14F-4D97-AF65-F5344CB8AC3E}">
        <p14:creationId xmlns:p14="http://schemas.microsoft.com/office/powerpoint/2010/main" val="240651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a:t>
            </a:r>
            <a:r>
              <a:rPr lang="en-US" dirty="0"/>
              <a:t> </a:t>
            </a:r>
            <a:r>
              <a:rPr lang="en-US" b="1" dirty="0"/>
              <a:t>Design</a:t>
            </a:r>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4</a:t>
            </a:fld>
            <a:endParaRPr lang="en-GB">
              <a:solidFill>
                <a:prstClr val="black"/>
              </a:solidFill>
            </a:endParaRPr>
          </a:p>
        </p:txBody>
      </p:sp>
      <p:pic>
        <p:nvPicPr>
          <p:cNvPr id="7" name="Content Placeholder 4">
            <a:extLst>
              <a:ext uri="{FF2B5EF4-FFF2-40B4-BE49-F238E27FC236}">
                <a16:creationId xmlns:a16="http://schemas.microsoft.com/office/drawing/2014/main" id="{7E09C7F1-27D0-EF3C-F6CB-F7A2C0481C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997859"/>
            <a:ext cx="2930236" cy="2643447"/>
          </a:xfrm>
        </p:spPr>
      </p:pic>
      <p:pic>
        <p:nvPicPr>
          <p:cNvPr id="8" name="Picture 7">
            <a:extLst>
              <a:ext uri="{FF2B5EF4-FFF2-40B4-BE49-F238E27FC236}">
                <a16:creationId xmlns:a16="http://schemas.microsoft.com/office/drawing/2014/main" id="{EEBE3C54-7EF3-961A-D95D-BB312690C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236" y="997859"/>
            <a:ext cx="3120666" cy="2756525"/>
          </a:xfrm>
          <a:prstGeom prst="rect">
            <a:avLst/>
          </a:prstGeom>
        </p:spPr>
      </p:pic>
      <p:pic>
        <p:nvPicPr>
          <p:cNvPr id="9" name="Picture 8">
            <a:extLst>
              <a:ext uri="{FF2B5EF4-FFF2-40B4-BE49-F238E27FC236}">
                <a16:creationId xmlns:a16="http://schemas.microsoft.com/office/drawing/2014/main" id="{927A612F-5014-E8E5-D76C-B48688FB3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50" y="3586163"/>
            <a:ext cx="2934494" cy="2920934"/>
          </a:xfrm>
          <a:prstGeom prst="rect">
            <a:avLst/>
          </a:prstGeom>
        </p:spPr>
      </p:pic>
      <p:pic>
        <p:nvPicPr>
          <p:cNvPr id="10" name="Picture 9">
            <a:extLst>
              <a:ext uri="{FF2B5EF4-FFF2-40B4-BE49-F238E27FC236}">
                <a16:creationId xmlns:a16="http://schemas.microsoft.com/office/drawing/2014/main" id="{AD72862B-4E9B-2DDA-BC71-7480B964C3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494" y="3750572"/>
            <a:ext cx="3131404" cy="2836921"/>
          </a:xfrm>
          <a:prstGeom prst="rect">
            <a:avLst/>
          </a:prstGeom>
        </p:spPr>
      </p:pic>
      <p:pic>
        <p:nvPicPr>
          <p:cNvPr id="11" name="Picture 10">
            <a:extLst>
              <a:ext uri="{FF2B5EF4-FFF2-40B4-BE49-F238E27FC236}">
                <a16:creationId xmlns:a16="http://schemas.microsoft.com/office/drawing/2014/main" id="{AD05176A-1F6E-6412-1D8A-5E9976EECF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50583" y="991669"/>
            <a:ext cx="2935132" cy="5593446"/>
          </a:xfrm>
          <a:prstGeom prst="rect">
            <a:avLst/>
          </a:prstGeom>
        </p:spPr>
      </p:pic>
      <p:pic>
        <p:nvPicPr>
          <p:cNvPr id="12" name="Picture 11">
            <a:extLst>
              <a:ext uri="{FF2B5EF4-FFF2-40B4-BE49-F238E27FC236}">
                <a16:creationId xmlns:a16="http://schemas.microsoft.com/office/drawing/2014/main" id="{56F8F199-19DB-030C-EAF8-58902FA62D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46136" y="1038059"/>
            <a:ext cx="3060958" cy="2756523"/>
          </a:xfrm>
          <a:prstGeom prst="rect">
            <a:avLst/>
          </a:prstGeom>
        </p:spPr>
      </p:pic>
      <p:pic>
        <p:nvPicPr>
          <p:cNvPr id="13" name="Picture 12">
            <a:extLst>
              <a:ext uri="{FF2B5EF4-FFF2-40B4-BE49-F238E27FC236}">
                <a16:creationId xmlns:a16="http://schemas.microsoft.com/office/drawing/2014/main" id="{6FBEC876-0763-0F1B-36D7-6FAF885A52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00392" y="3789987"/>
            <a:ext cx="3191608" cy="2874229"/>
          </a:xfrm>
          <a:prstGeom prst="rect">
            <a:avLst/>
          </a:prstGeom>
        </p:spPr>
      </p:pic>
      <p:sp>
        <p:nvSpPr>
          <p:cNvPr id="16" name="TextBox 15">
            <a:extLst>
              <a:ext uri="{FF2B5EF4-FFF2-40B4-BE49-F238E27FC236}">
                <a16:creationId xmlns:a16="http://schemas.microsoft.com/office/drawing/2014/main" id="{A3C766B6-7B2B-C9B2-1FC7-2AB7E2014DE7}"/>
              </a:ext>
            </a:extLst>
          </p:cNvPr>
          <p:cNvSpPr txBox="1"/>
          <p:nvPr/>
        </p:nvSpPr>
        <p:spPr>
          <a:xfrm>
            <a:off x="0" y="2922762"/>
            <a:ext cx="2110154" cy="646331"/>
          </a:xfrm>
          <a:prstGeom prst="rect">
            <a:avLst/>
          </a:prstGeom>
          <a:noFill/>
        </p:spPr>
        <p:txBody>
          <a:bodyPr wrap="square">
            <a:spAutoFit/>
          </a:bodyPr>
          <a:lstStyle/>
          <a:p>
            <a:r>
              <a:rPr lang="en-US" dirty="0"/>
              <a:t>submersible digital temperature sensor</a:t>
            </a:r>
          </a:p>
        </p:txBody>
      </p:sp>
      <p:sp>
        <p:nvSpPr>
          <p:cNvPr id="18" name="TextBox 17">
            <a:extLst>
              <a:ext uri="{FF2B5EF4-FFF2-40B4-BE49-F238E27FC236}">
                <a16:creationId xmlns:a16="http://schemas.microsoft.com/office/drawing/2014/main" id="{528F1F15-6DC1-8C10-194A-241B601FB3D8}"/>
              </a:ext>
            </a:extLst>
          </p:cNvPr>
          <p:cNvSpPr txBox="1"/>
          <p:nvPr/>
        </p:nvSpPr>
        <p:spPr>
          <a:xfrm>
            <a:off x="2975392" y="2755645"/>
            <a:ext cx="1047967" cy="923330"/>
          </a:xfrm>
          <a:prstGeom prst="rect">
            <a:avLst/>
          </a:prstGeom>
          <a:noFill/>
        </p:spPr>
        <p:txBody>
          <a:bodyPr wrap="square">
            <a:spAutoFit/>
          </a:bodyPr>
          <a:lstStyle/>
          <a:p>
            <a:r>
              <a:rPr lang="en-US" dirty="0"/>
              <a:t>Soil moisture sensor</a:t>
            </a:r>
          </a:p>
        </p:txBody>
      </p:sp>
      <p:sp>
        <p:nvSpPr>
          <p:cNvPr id="20" name="TextBox 19">
            <a:extLst>
              <a:ext uri="{FF2B5EF4-FFF2-40B4-BE49-F238E27FC236}">
                <a16:creationId xmlns:a16="http://schemas.microsoft.com/office/drawing/2014/main" id="{3272C951-4D1A-21E6-F6B0-AD7FDE1767D8}"/>
              </a:ext>
            </a:extLst>
          </p:cNvPr>
          <p:cNvSpPr txBox="1"/>
          <p:nvPr/>
        </p:nvSpPr>
        <p:spPr>
          <a:xfrm>
            <a:off x="-52578" y="5938784"/>
            <a:ext cx="2191836" cy="646331"/>
          </a:xfrm>
          <a:prstGeom prst="rect">
            <a:avLst/>
          </a:prstGeom>
          <a:noFill/>
        </p:spPr>
        <p:txBody>
          <a:bodyPr wrap="square">
            <a:spAutoFit/>
          </a:bodyPr>
          <a:lstStyle/>
          <a:p>
            <a:r>
              <a:rPr lang="en-US" dirty="0"/>
              <a:t>Light dependent resistor</a:t>
            </a:r>
          </a:p>
        </p:txBody>
      </p:sp>
      <p:sp>
        <p:nvSpPr>
          <p:cNvPr id="22" name="TextBox 21">
            <a:extLst>
              <a:ext uri="{FF2B5EF4-FFF2-40B4-BE49-F238E27FC236}">
                <a16:creationId xmlns:a16="http://schemas.microsoft.com/office/drawing/2014/main" id="{912DC449-5C06-3EEF-EF55-21F2C6BFD424}"/>
              </a:ext>
            </a:extLst>
          </p:cNvPr>
          <p:cNvSpPr txBox="1"/>
          <p:nvPr/>
        </p:nvSpPr>
        <p:spPr>
          <a:xfrm>
            <a:off x="4501118" y="6062125"/>
            <a:ext cx="940184" cy="369332"/>
          </a:xfrm>
          <a:prstGeom prst="rect">
            <a:avLst/>
          </a:prstGeom>
          <a:noFill/>
        </p:spPr>
        <p:txBody>
          <a:bodyPr wrap="square">
            <a:spAutoFit/>
          </a:bodyPr>
          <a:lstStyle/>
          <a:p>
            <a:r>
              <a:rPr lang="en-US" dirty="0"/>
              <a:t>Relay</a:t>
            </a:r>
          </a:p>
        </p:txBody>
      </p:sp>
      <p:sp>
        <p:nvSpPr>
          <p:cNvPr id="24" name="TextBox 23">
            <a:extLst>
              <a:ext uri="{FF2B5EF4-FFF2-40B4-BE49-F238E27FC236}">
                <a16:creationId xmlns:a16="http://schemas.microsoft.com/office/drawing/2014/main" id="{A1164EFC-8D89-A30D-1D28-4EC134C6150F}"/>
              </a:ext>
            </a:extLst>
          </p:cNvPr>
          <p:cNvSpPr txBox="1"/>
          <p:nvPr/>
        </p:nvSpPr>
        <p:spPr>
          <a:xfrm>
            <a:off x="6518327" y="6062125"/>
            <a:ext cx="2001033" cy="369332"/>
          </a:xfrm>
          <a:prstGeom prst="rect">
            <a:avLst/>
          </a:prstGeom>
          <a:noFill/>
        </p:spPr>
        <p:txBody>
          <a:bodyPr wrap="square">
            <a:spAutoFit/>
          </a:bodyPr>
          <a:lstStyle/>
          <a:p>
            <a:r>
              <a:rPr lang="en-US" dirty="0"/>
              <a:t>ESP32 board</a:t>
            </a:r>
          </a:p>
        </p:txBody>
      </p:sp>
      <p:sp>
        <p:nvSpPr>
          <p:cNvPr id="26" name="TextBox 25">
            <a:extLst>
              <a:ext uri="{FF2B5EF4-FFF2-40B4-BE49-F238E27FC236}">
                <a16:creationId xmlns:a16="http://schemas.microsoft.com/office/drawing/2014/main" id="{B11DAEBC-21B4-7567-D777-F9A3440AED84}"/>
              </a:ext>
            </a:extLst>
          </p:cNvPr>
          <p:cNvSpPr txBox="1"/>
          <p:nvPr/>
        </p:nvSpPr>
        <p:spPr>
          <a:xfrm>
            <a:off x="9594996" y="3453880"/>
            <a:ext cx="1769690" cy="369332"/>
          </a:xfrm>
          <a:prstGeom prst="rect">
            <a:avLst/>
          </a:prstGeom>
          <a:noFill/>
        </p:spPr>
        <p:txBody>
          <a:bodyPr wrap="square">
            <a:spAutoFit/>
          </a:bodyPr>
          <a:lstStyle/>
          <a:p>
            <a:r>
              <a:rPr lang="en-US" dirty="0"/>
              <a:t>Water pump</a:t>
            </a:r>
          </a:p>
        </p:txBody>
      </p:sp>
      <p:sp>
        <p:nvSpPr>
          <p:cNvPr id="28" name="TextBox 27">
            <a:extLst>
              <a:ext uri="{FF2B5EF4-FFF2-40B4-BE49-F238E27FC236}">
                <a16:creationId xmlns:a16="http://schemas.microsoft.com/office/drawing/2014/main" id="{1AB94F12-2519-9C42-FABD-501E2B6EA1E5}"/>
              </a:ext>
            </a:extLst>
          </p:cNvPr>
          <p:cNvSpPr txBox="1"/>
          <p:nvPr/>
        </p:nvSpPr>
        <p:spPr>
          <a:xfrm>
            <a:off x="9422927" y="6218076"/>
            <a:ext cx="1768135" cy="369332"/>
          </a:xfrm>
          <a:prstGeom prst="rect">
            <a:avLst/>
          </a:prstGeom>
          <a:noFill/>
        </p:spPr>
        <p:txBody>
          <a:bodyPr wrap="square">
            <a:spAutoFit/>
          </a:bodyPr>
          <a:lstStyle/>
          <a:p>
            <a:r>
              <a:rPr lang="en-US" dirty="0"/>
              <a:t> LCD</a:t>
            </a:r>
          </a:p>
        </p:txBody>
      </p:sp>
    </p:spTree>
    <p:extLst>
      <p:ext uri="{BB962C8B-B14F-4D97-AF65-F5344CB8AC3E}">
        <p14:creationId xmlns:p14="http://schemas.microsoft.com/office/powerpoint/2010/main" val="364397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Schematic view</a:t>
            </a:r>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5</a:t>
            </a:fld>
            <a:endParaRPr lang="en-GB">
              <a:solidFill>
                <a:prstClr val="black"/>
              </a:solidFill>
            </a:endParaRPr>
          </a:p>
        </p:txBody>
      </p:sp>
      <p:pic>
        <p:nvPicPr>
          <p:cNvPr id="5" name="Content Placeholder 5" descr="A computer screen shot of a computer program&#10;&#10;Description automatically generated">
            <a:extLst>
              <a:ext uri="{FF2B5EF4-FFF2-40B4-BE49-F238E27FC236}">
                <a16:creationId xmlns:a16="http://schemas.microsoft.com/office/drawing/2014/main" id="{975E59AF-0D59-06A5-7C4A-B9D417D37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189" y="1189038"/>
            <a:ext cx="8409622" cy="5335587"/>
          </a:xfrm>
        </p:spPr>
      </p:pic>
    </p:spTree>
    <p:extLst>
      <p:ext uri="{BB962C8B-B14F-4D97-AF65-F5344CB8AC3E}">
        <p14:creationId xmlns:p14="http://schemas.microsoft.com/office/powerpoint/2010/main" val="282435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connection</a:t>
            </a:r>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6</a:t>
            </a:fld>
            <a:endParaRPr lang="en-GB">
              <a:solidFill>
                <a:prstClr val="black"/>
              </a:solidFill>
            </a:endParaRPr>
          </a:p>
        </p:txBody>
      </p:sp>
      <p:pic>
        <p:nvPicPr>
          <p:cNvPr id="5" name="Content Placeholder 9" descr="A diagram of a circuit board&#10;&#10;Description automatically generated">
            <a:extLst>
              <a:ext uri="{FF2B5EF4-FFF2-40B4-BE49-F238E27FC236}">
                <a16:creationId xmlns:a16="http://schemas.microsoft.com/office/drawing/2014/main" id="{6471E353-BC44-3649-46F6-7E0411567B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732" y="1218038"/>
            <a:ext cx="6344535" cy="5277587"/>
          </a:xfrm>
        </p:spPr>
      </p:pic>
    </p:spTree>
    <p:extLst>
      <p:ext uri="{BB962C8B-B14F-4D97-AF65-F5344CB8AC3E}">
        <p14:creationId xmlns:p14="http://schemas.microsoft.com/office/powerpoint/2010/main" val="169902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operation</a:t>
            </a:r>
            <a:endParaRPr lang="en-US" dirty="0"/>
          </a:p>
        </p:txBody>
      </p:sp>
      <p:sp>
        <p:nvSpPr>
          <p:cNvPr id="3" name="Content Placeholder 2"/>
          <p:cNvSpPr>
            <a:spLocks noGrp="1"/>
          </p:cNvSpPr>
          <p:nvPr>
            <p:ph idx="1"/>
          </p:nvPr>
        </p:nvSpPr>
        <p:spPr/>
        <p:txBody>
          <a:bodyPr/>
          <a:lstStyle/>
          <a:p>
            <a:r>
              <a:rPr lang="en-US" dirty="0" smtClean="0">
                <a:hlinkClick r:id="rId3"/>
              </a:rPr>
              <a:t>https://github.com/Vinald/Netlabs-Project/blob/main/Arduino/Code/A5/3/3.ino</a:t>
            </a:r>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7</a:t>
            </a:fld>
            <a:endParaRPr lang="en-GB">
              <a:solidFill>
                <a:prstClr val="black"/>
              </a:solidFill>
            </a:endParaRPr>
          </a:p>
        </p:txBody>
      </p:sp>
    </p:spTree>
    <p:extLst>
      <p:ext uri="{BB962C8B-B14F-4D97-AF65-F5344CB8AC3E}">
        <p14:creationId xmlns:p14="http://schemas.microsoft.com/office/powerpoint/2010/main" val="26577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Solutions</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Problems:</a:t>
            </a:r>
          </a:p>
          <a:p>
            <a:pPr marL="514350" indent="-514350">
              <a:buFont typeface="+mj-lt"/>
              <a:buAutoNum type="arabicParenR"/>
            </a:pPr>
            <a:r>
              <a:rPr lang="en-US" b="1" dirty="0" smtClean="0"/>
              <a:t>Sensor </a:t>
            </a:r>
            <a:r>
              <a:rPr lang="en-US" b="1" dirty="0"/>
              <a:t>Calibration </a:t>
            </a:r>
            <a:r>
              <a:rPr lang="en-US" b="1" dirty="0" smtClean="0"/>
              <a:t>Issue</a:t>
            </a:r>
            <a:endParaRPr lang="en-US" b="1" dirty="0"/>
          </a:p>
          <a:p>
            <a:pPr marL="514350" indent="-514350">
              <a:buFont typeface="+mj-lt"/>
              <a:buAutoNum type="arabicParenR"/>
            </a:pPr>
            <a:r>
              <a:rPr lang="en-US" b="1" dirty="0" smtClean="0"/>
              <a:t>Water </a:t>
            </a:r>
            <a:r>
              <a:rPr lang="en-US" b="1" dirty="0"/>
              <a:t>Pump Not Activating</a:t>
            </a:r>
            <a:endParaRPr lang="en-US" dirty="0"/>
          </a:p>
          <a:p>
            <a:pPr marL="514350" indent="-514350">
              <a:buFont typeface="+mj-lt"/>
              <a:buAutoNum type="arabicParenR"/>
            </a:pPr>
            <a:r>
              <a:rPr lang="en-US" b="1" dirty="0" smtClean="0"/>
              <a:t>Display </a:t>
            </a:r>
            <a:r>
              <a:rPr lang="en-US" b="1" dirty="0"/>
              <a:t>Showing Incorrect </a:t>
            </a:r>
            <a:r>
              <a:rPr lang="en-US" b="1" dirty="0" smtClean="0"/>
              <a:t>Data</a:t>
            </a:r>
            <a:endParaRPr lang="en-US" dirty="0" smtClean="0"/>
          </a:p>
          <a:p>
            <a:pPr marL="514350" indent="-514350">
              <a:buFont typeface="+mj-lt"/>
              <a:buAutoNum type="arabicParenR"/>
            </a:pPr>
            <a:r>
              <a:rPr lang="en-US" b="1" dirty="0" smtClean="0"/>
              <a:t>Light </a:t>
            </a:r>
            <a:r>
              <a:rPr lang="en-US" b="1" dirty="0"/>
              <a:t>Intensity Irrigation Not </a:t>
            </a:r>
            <a:r>
              <a:rPr lang="en-US" b="1" dirty="0" smtClean="0"/>
              <a:t>Functioning</a:t>
            </a:r>
          </a:p>
          <a:p>
            <a:pPr marL="514350" indent="-514350">
              <a:buFont typeface="+mj-lt"/>
              <a:buAutoNum type="arabicParenR"/>
            </a:pPr>
            <a:r>
              <a:rPr lang="en-US" b="1" dirty="0" smtClean="0"/>
              <a:t>Temperature </a:t>
            </a:r>
            <a:r>
              <a:rPr lang="en-US" b="1" dirty="0"/>
              <a:t>Reading </a:t>
            </a:r>
            <a:r>
              <a:rPr lang="en-US" b="1" dirty="0" smtClean="0"/>
              <a:t>Inconsistent</a:t>
            </a:r>
            <a:endParaRPr lang="en-US" dirty="0" smtClean="0"/>
          </a:p>
          <a:p>
            <a:pPr marL="514350" indent="-514350">
              <a:buFont typeface="+mj-lt"/>
              <a:buAutoNum type="arabicParenR"/>
            </a:pPr>
            <a:r>
              <a:rPr lang="en-US" b="1" dirty="0" smtClean="0"/>
              <a:t>Water </a:t>
            </a:r>
            <a:r>
              <a:rPr lang="en-US" b="1" dirty="0"/>
              <a:t>Pump Continuously </a:t>
            </a:r>
            <a:r>
              <a:rPr lang="en-US" b="1" dirty="0" smtClean="0"/>
              <a:t>Running</a:t>
            </a:r>
          </a:p>
          <a:p>
            <a:pPr marL="514350" indent="-514350">
              <a:buFont typeface="+mj-lt"/>
              <a:buAutoNum type="arabicParenR"/>
            </a:pPr>
            <a:r>
              <a:rPr lang="en-US" b="1" dirty="0" smtClean="0"/>
              <a:t>No </a:t>
            </a:r>
            <a:r>
              <a:rPr lang="en-US" b="1" dirty="0"/>
              <a:t>Display </a:t>
            </a:r>
            <a:r>
              <a:rPr lang="en-US" b="1" dirty="0" smtClean="0"/>
              <a:t>Output</a:t>
            </a:r>
            <a:endParaRPr lang="en-US" b="1" dirty="0"/>
          </a:p>
          <a:p>
            <a:pPr marL="514350" indent="-514350">
              <a:buFont typeface="+mj-lt"/>
              <a:buAutoNum type="arabicParenR"/>
            </a:pPr>
            <a:r>
              <a:rPr lang="en-US" b="1" dirty="0" smtClean="0"/>
              <a:t>Erratic </a:t>
            </a:r>
            <a:r>
              <a:rPr lang="en-US" b="1" dirty="0"/>
              <a:t>System Behavior</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8</a:t>
            </a:fld>
            <a:endParaRPr lang="en-GB">
              <a:solidFill>
                <a:prstClr val="black"/>
              </a:solidFill>
            </a:endParaRPr>
          </a:p>
        </p:txBody>
      </p:sp>
    </p:spTree>
    <p:extLst>
      <p:ext uri="{BB962C8B-B14F-4D97-AF65-F5344CB8AC3E}">
        <p14:creationId xmlns:p14="http://schemas.microsoft.com/office/powerpoint/2010/main" val="38304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Machine Learning </a:t>
            </a:r>
            <a:endParaRPr lang="en-US" dirty="0"/>
          </a:p>
        </p:txBody>
      </p:sp>
      <p:sp>
        <p:nvSpPr>
          <p:cNvPr id="3" name="Content Placeholder 2"/>
          <p:cNvSpPr>
            <a:spLocks noGrp="1"/>
          </p:cNvSpPr>
          <p:nvPr>
            <p:ph idx="1"/>
          </p:nvPr>
        </p:nvSpPr>
        <p:spPr/>
        <p:txBody>
          <a:bodyPr/>
          <a:lstStyle/>
          <a:p>
            <a:r>
              <a:rPr lang="en-US" dirty="0" smtClean="0">
                <a:hlinkClick r:id="rId3"/>
              </a:rPr>
              <a:t>https://github.com/Vinald/Netlabs-Project/blob/main/Machine%20Learning/ML%202/Capstone%20project.ipynb</a:t>
            </a:r>
            <a:endParaRPr lang="en-US" dirty="0"/>
          </a:p>
        </p:txBody>
      </p:sp>
      <p:sp>
        <p:nvSpPr>
          <p:cNvPr id="4" name="Slide Number Placeholder 3"/>
          <p:cNvSpPr>
            <a:spLocks noGrp="1"/>
          </p:cNvSpPr>
          <p:nvPr>
            <p:ph type="sldNum" sz="quarter" idx="12"/>
          </p:nvPr>
        </p:nvSpPr>
        <p:spPr/>
        <p:txBody>
          <a:bodyPr/>
          <a:lstStyle/>
          <a:p>
            <a:fld id="{2A3048D7-0DC5-4EAB-92DC-4AE11ADD9FC4}"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910676805"/>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3133</Words>
  <Application>Microsoft Office PowerPoint</Application>
  <PresentationFormat>Widescreen</PresentationFormat>
  <Paragraphs>290</Paragraphs>
  <Slides>20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DejaVu Sans</vt:lpstr>
      <vt:lpstr>Droid Sans Fallback</vt:lpstr>
      <vt:lpstr>FreeSans</vt:lpstr>
      <vt:lpstr>Liberation Sans</vt:lpstr>
      <vt:lpstr>Liberation Serif</vt:lpstr>
      <vt:lpstr>Lohit Devanagari</vt:lpstr>
      <vt:lpstr>Noto Serif CJK SC</vt:lpstr>
      <vt:lpstr>Times New Roman</vt:lpstr>
      <vt:lpstr>Template</vt:lpstr>
      <vt:lpstr>Design and Implementation of a Smart Irrigation System for Precision Agriculture  </vt:lpstr>
      <vt:lpstr>Introduction</vt:lpstr>
      <vt:lpstr>Objectives of the Project</vt:lpstr>
      <vt:lpstr>System Design</vt:lpstr>
      <vt:lpstr>Schematic view</vt:lpstr>
      <vt:lpstr>Breadboard connection</vt:lpstr>
      <vt:lpstr>Embedded system operation</vt:lpstr>
      <vt:lpstr>Challenges and Solutions</vt:lpstr>
      <vt:lpstr>PART 2: Machine Learning </vt:lpstr>
      <vt:lpstr>Conclusion</vt:lpstr>
      <vt:lpstr>System Operation</vt:lpstr>
      <vt:lpstr>System Operation</vt:lpstr>
      <vt:lpstr>Data Analysis: Leveraging Machine Learning for Optimized Irrigation</vt:lpstr>
      <vt:lpstr>Communication and Connectivity</vt:lpstr>
      <vt:lpstr>Communication and Connectivity</vt:lpstr>
      <vt:lpstr> Benefits</vt:lpstr>
      <vt:lpstr>Benefits</vt:lpstr>
      <vt:lpstr> Enhancements</vt:lpstr>
      <vt:lpstr>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EMBEDDED SYSTEMS</dc:title>
  <dc:creator>Microsoft account</dc:creator>
  <cp:lastModifiedBy>X2023</cp:lastModifiedBy>
  <cp:revision>68</cp:revision>
  <dcterms:created xsi:type="dcterms:W3CDTF">2022-10-31T22:21:02Z</dcterms:created>
  <dcterms:modified xsi:type="dcterms:W3CDTF">2023-08-15T14:06:33Z</dcterms:modified>
</cp:coreProperties>
</file>