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288499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145862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1BF969-B5B2-4C37-9290-FE530A37BE4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897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1C16EB9-87C7-48F5-A3FB-5F322D8455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36264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1C16EB9-87C7-48F5-A3FB-5F322D8455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1BF969-B5B2-4C37-9290-FE530A37BE4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2986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1C16EB9-87C7-48F5-A3FB-5F322D8455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2685837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3375890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46620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231122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16EB9-87C7-48F5-A3FB-5F322D8455D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421149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C16EB9-87C7-48F5-A3FB-5F322D8455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243700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16EB9-87C7-48F5-A3FB-5F322D8455DF}"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38830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C16EB9-87C7-48F5-A3FB-5F322D8455DF}"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54198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16EB9-87C7-48F5-A3FB-5F322D8455DF}"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225941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16EB9-87C7-48F5-A3FB-5F322D8455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24294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16EB9-87C7-48F5-A3FB-5F322D8455DF}"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1BF969-B5B2-4C37-9290-FE530A37BE48}" type="slidenum">
              <a:rPr lang="en-US" smtClean="0"/>
              <a:t>‹#›</a:t>
            </a:fld>
            <a:endParaRPr lang="en-US"/>
          </a:p>
        </p:txBody>
      </p:sp>
    </p:spTree>
    <p:extLst>
      <p:ext uri="{BB962C8B-B14F-4D97-AF65-F5344CB8AC3E}">
        <p14:creationId xmlns:p14="http://schemas.microsoft.com/office/powerpoint/2010/main" val="68666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C16EB9-87C7-48F5-A3FB-5F322D8455DF}" type="datetimeFigureOut">
              <a:rPr lang="en-US" smtClean="0"/>
              <a:t>8/14/2023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1BF969-B5B2-4C37-9290-FE530A37BE48}" type="slidenum">
              <a:rPr lang="en-US" smtClean="0"/>
              <a:t>‹#›</a:t>
            </a:fld>
            <a:endParaRPr lang="en-US"/>
          </a:p>
        </p:txBody>
      </p:sp>
    </p:spTree>
    <p:extLst>
      <p:ext uri="{BB962C8B-B14F-4D97-AF65-F5344CB8AC3E}">
        <p14:creationId xmlns:p14="http://schemas.microsoft.com/office/powerpoint/2010/main" val="308023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2" y="2833352"/>
            <a:ext cx="11075830" cy="2073498"/>
          </a:xfrm>
        </p:spPr>
        <p:txBody>
          <a:bodyPr>
            <a:normAutofit/>
          </a:bodyPr>
          <a:lstStyle/>
          <a:p>
            <a:pPr algn="ctr"/>
            <a:r>
              <a:rPr lang="en-US" dirty="0" smtClean="0"/>
              <a:t> </a:t>
            </a:r>
            <a:r>
              <a:rPr lang="en-US" b="1" dirty="0"/>
              <a:t>Design and Implementation of a Smart Irrigation System for Precision Agriculture</a:t>
            </a:r>
            <a:br>
              <a:rPr lang="en-US" b="1" dirty="0"/>
            </a:br>
            <a:endParaRPr lang="en-US" b="1" dirty="0"/>
          </a:p>
        </p:txBody>
      </p:sp>
    </p:spTree>
    <p:extLst>
      <p:ext uri="{BB962C8B-B14F-4D97-AF65-F5344CB8AC3E}">
        <p14:creationId xmlns:p14="http://schemas.microsoft.com/office/powerpoint/2010/main" val="323975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 and Connectivity</a:t>
            </a:r>
            <a:endParaRPr lang="en-US" dirty="0"/>
          </a:p>
        </p:txBody>
      </p:sp>
      <p:sp>
        <p:nvSpPr>
          <p:cNvPr id="3" name="Content Placeholder 2"/>
          <p:cNvSpPr>
            <a:spLocks noGrp="1"/>
          </p:cNvSpPr>
          <p:nvPr>
            <p:ph idx="1"/>
          </p:nvPr>
        </p:nvSpPr>
        <p:spPr/>
        <p:txBody>
          <a:bodyPr/>
          <a:lstStyle/>
          <a:p>
            <a:r>
              <a:rPr lang="en-US" b="1" dirty="0"/>
              <a:t>Advantages &amp; Usage</a:t>
            </a:r>
            <a:endParaRPr lang="en-US" dirty="0"/>
          </a:p>
          <a:p>
            <a:r>
              <a:rPr lang="en-US" b="1" dirty="0"/>
              <a:t>Effortless Interaction:</a:t>
            </a:r>
            <a:r>
              <a:rPr lang="en-US" dirty="0"/>
              <a:t> Bluetooth offers quick adjustments, while the web application provides detailed analysis and remote access.</a:t>
            </a:r>
          </a:p>
          <a:p>
            <a:r>
              <a:rPr lang="en-US" b="1" dirty="0"/>
              <a:t>User-Centric:</a:t>
            </a:r>
            <a:r>
              <a:rPr lang="en-US" dirty="0"/>
              <a:t> Dual interfaces accommodate varying preferences for real-time control and historical insights.</a:t>
            </a:r>
          </a:p>
          <a:p>
            <a:r>
              <a:rPr lang="en-US" b="1" dirty="0"/>
              <a:t>Practical Scenario:</a:t>
            </a:r>
            <a:r>
              <a:rPr lang="en-US" dirty="0"/>
              <a:t> User receives a soil moisture alert via the web application. They access real-time data remotely using Bluetooth, optimizing irrigation based on historical trends.</a:t>
            </a:r>
          </a:p>
          <a:p>
            <a:endParaRPr lang="en-US" dirty="0"/>
          </a:p>
        </p:txBody>
      </p:sp>
    </p:spTree>
    <p:extLst>
      <p:ext uri="{BB962C8B-B14F-4D97-AF65-F5344CB8AC3E}">
        <p14:creationId xmlns:p14="http://schemas.microsoft.com/office/powerpoint/2010/main" val="232705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Benefits</a:t>
            </a:r>
            <a:endParaRPr lang="en-US" b="1" dirty="0"/>
          </a:p>
        </p:txBody>
      </p:sp>
      <p:sp>
        <p:nvSpPr>
          <p:cNvPr id="3" name="Content Placeholder 2"/>
          <p:cNvSpPr>
            <a:spLocks noGrp="1"/>
          </p:cNvSpPr>
          <p:nvPr>
            <p:ph idx="1"/>
          </p:nvPr>
        </p:nvSpPr>
        <p:spPr>
          <a:xfrm>
            <a:off x="1867437" y="1481070"/>
            <a:ext cx="9637175" cy="4984124"/>
          </a:xfrm>
        </p:spPr>
        <p:txBody>
          <a:bodyPr>
            <a:normAutofit fontScale="92500" lnSpcReduction="20000"/>
          </a:bodyPr>
          <a:lstStyle/>
          <a:p>
            <a:pPr marL="0" indent="0">
              <a:buNone/>
            </a:pPr>
            <a:r>
              <a:rPr lang="en-US" b="1" dirty="0"/>
              <a:t>1. Water Conservation:</a:t>
            </a:r>
            <a:endParaRPr lang="en-US" dirty="0"/>
          </a:p>
          <a:p>
            <a:r>
              <a:rPr lang="en-US" b="1" dirty="0"/>
              <a:t>Precise Irrigation:</a:t>
            </a:r>
            <a:r>
              <a:rPr lang="en-US" dirty="0"/>
              <a:t> Machine learning optimizes water distribution, targeting specific areas for minimal wastage.</a:t>
            </a:r>
          </a:p>
          <a:p>
            <a:r>
              <a:rPr lang="en-US" b="1" dirty="0"/>
              <a:t>Adaptive Control:</a:t>
            </a:r>
            <a:r>
              <a:rPr lang="en-US" dirty="0"/>
              <a:t> Microcontroller responds to real-time data, preventing overwatering and promoting efficient usage.</a:t>
            </a:r>
          </a:p>
          <a:p>
            <a:pPr marL="0" indent="0">
              <a:buNone/>
            </a:pPr>
            <a:endParaRPr lang="en-US" b="1" dirty="0" smtClean="0"/>
          </a:p>
          <a:p>
            <a:pPr marL="0" indent="0">
              <a:buNone/>
            </a:pPr>
            <a:r>
              <a:rPr lang="en-US" b="1" dirty="0" smtClean="0"/>
              <a:t>2</a:t>
            </a:r>
            <a:r>
              <a:rPr lang="en-US" b="1" dirty="0"/>
              <a:t>. Reduced Costs:</a:t>
            </a:r>
            <a:endParaRPr lang="en-US" dirty="0"/>
          </a:p>
          <a:p>
            <a:r>
              <a:rPr lang="en-US" b="1" dirty="0"/>
              <a:t>Lower Water Bills:</a:t>
            </a:r>
            <a:r>
              <a:rPr lang="en-US" dirty="0"/>
              <a:t> Machine learning-driven irrigation reduces water consumption, translating to cost savings.</a:t>
            </a:r>
          </a:p>
          <a:p>
            <a:r>
              <a:rPr lang="en-US" b="1" dirty="0"/>
              <a:t>Maintenance Efficiency:</a:t>
            </a:r>
            <a:r>
              <a:rPr lang="en-US" dirty="0"/>
              <a:t> Timely notifications via the web app and microcontroller insights minimize maintenance expenses.</a:t>
            </a:r>
          </a:p>
          <a:p>
            <a:pPr marL="0" indent="0">
              <a:buNone/>
            </a:pPr>
            <a:endParaRPr lang="en-US" b="1" dirty="0" smtClean="0"/>
          </a:p>
          <a:p>
            <a:pPr marL="0" indent="0">
              <a:buNone/>
            </a:pPr>
            <a:r>
              <a:rPr lang="en-US" b="1" dirty="0" smtClean="0"/>
              <a:t>3</a:t>
            </a:r>
            <a:r>
              <a:rPr lang="en-US" b="1" dirty="0"/>
              <a:t>. Improved Plant Health:</a:t>
            </a:r>
            <a:endParaRPr lang="en-US" dirty="0"/>
          </a:p>
          <a:p>
            <a:r>
              <a:rPr lang="en-US" b="1" dirty="0"/>
              <a:t>Optimal Conditions:</a:t>
            </a:r>
            <a:r>
              <a:rPr lang="en-US" dirty="0"/>
              <a:t> Machine learning-based decisions maintain the perfect moisture balance for thriving plant health.</a:t>
            </a:r>
          </a:p>
          <a:p>
            <a:r>
              <a:rPr lang="en-US" b="1" dirty="0"/>
              <a:t>Prevent Stress:</a:t>
            </a:r>
            <a:r>
              <a:rPr lang="en-US" dirty="0"/>
              <a:t> Adaptive strategies avert </a:t>
            </a:r>
            <a:r>
              <a:rPr lang="en-US" dirty="0" smtClean="0"/>
              <a:t>under watering </a:t>
            </a:r>
            <a:r>
              <a:rPr lang="en-US" dirty="0"/>
              <a:t>and plant stress, ensuring robust growth.</a:t>
            </a:r>
          </a:p>
          <a:p>
            <a:endParaRPr lang="en-US" dirty="0"/>
          </a:p>
        </p:txBody>
      </p:sp>
    </p:spTree>
    <p:extLst>
      <p:ext uri="{BB962C8B-B14F-4D97-AF65-F5344CB8AC3E}">
        <p14:creationId xmlns:p14="http://schemas.microsoft.com/office/powerpoint/2010/main" val="52448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981" y="289260"/>
            <a:ext cx="8911687" cy="1280890"/>
          </a:xfrm>
        </p:spPr>
        <p:txBody>
          <a:bodyPr/>
          <a:lstStyle/>
          <a:p>
            <a:pPr algn="ctr"/>
            <a:r>
              <a:rPr lang="en-US" b="1" dirty="0" smtClean="0"/>
              <a:t>Benefits</a:t>
            </a:r>
            <a:endParaRPr lang="en-US" b="1" dirty="0"/>
          </a:p>
        </p:txBody>
      </p:sp>
      <p:sp>
        <p:nvSpPr>
          <p:cNvPr id="3" name="Content Placeholder 2"/>
          <p:cNvSpPr>
            <a:spLocks noGrp="1"/>
          </p:cNvSpPr>
          <p:nvPr>
            <p:ph idx="1"/>
          </p:nvPr>
        </p:nvSpPr>
        <p:spPr>
          <a:xfrm>
            <a:off x="2228045" y="1141927"/>
            <a:ext cx="9134899" cy="5207358"/>
          </a:xfrm>
        </p:spPr>
        <p:txBody>
          <a:bodyPr>
            <a:normAutofit fontScale="92500" lnSpcReduction="20000"/>
          </a:bodyPr>
          <a:lstStyle/>
          <a:p>
            <a:pPr marL="0" indent="0">
              <a:buNone/>
            </a:pPr>
            <a:r>
              <a:rPr lang="en-US" b="1" dirty="0" smtClean="0"/>
              <a:t>4</a:t>
            </a:r>
            <a:r>
              <a:rPr lang="en-US" b="1" dirty="0"/>
              <a:t>. User-Friendly:</a:t>
            </a:r>
            <a:endParaRPr lang="en-US" dirty="0"/>
          </a:p>
          <a:p>
            <a:r>
              <a:rPr lang="en-US" b="1" dirty="0"/>
              <a:t>Intuitive Interface:</a:t>
            </a:r>
            <a:r>
              <a:rPr lang="en-US" dirty="0"/>
              <a:t> The web application offers effortless scheduling, remote control, and insightful data visualization.</a:t>
            </a:r>
          </a:p>
          <a:p>
            <a:r>
              <a:rPr lang="en-US" b="1" dirty="0"/>
              <a:t>Time Savings:</a:t>
            </a:r>
            <a:r>
              <a:rPr lang="en-US" dirty="0"/>
              <a:t> Users manage irrigation from anywhere via the web app, saving valuable time and effort.</a:t>
            </a:r>
          </a:p>
          <a:p>
            <a:pPr marL="0" indent="0">
              <a:buNone/>
            </a:pPr>
            <a:endParaRPr lang="en-US" b="1" dirty="0" smtClean="0"/>
          </a:p>
          <a:p>
            <a:pPr marL="0" indent="0">
              <a:buNone/>
            </a:pPr>
            <a:r>
              <a:rPr lang="en-US" b="1" dirty="0" smtClean="0"/>
              <a:t>5</a:t>
            </a:r>
            <a:r>
              <a:rPr lang="en-US" b="1" dirty="0"/>
              <a:t>. Environmental Stewardship:</a:t>
            </a:r>
            <a:endParaRPr lang="en-US" dirty="0"/>
          </a:p>
          <a:p>
            <a:r>
              <a:rPr lang="en-US" b="1" dirty="0"/>
              <a:t>Sustainable Resource Use:</a:t>
            </a:r>
            <a:r>
              <a:rPr lang="en-US" dirty="0"/>
              <a:t> Machine learning-driven efficiency aligns with eco-conscious practices, conserving water and energy.</a:t>
            </a:r>
          </a:p>
          <a:p>
            <a:r>
              <a:rPr lang="en-US" b="1" dirty="0"/>
              <a:t>Carbon Footprint Reduction:</a:t>
            </a:r>
            <a:r>
              <a:rPr lang="en-US" dirty="0"/>
              <a:t> Reduced resource consumption contributes to a greener environment and a smaller carbon footprint.</a:t>
            </a:r>
          </a:p>
          <a:p>
            <a:pPr marL="0" indent="0">
              <a:buNone/>
            </a:pPr>
            <a:endParaRPr lang="en-US" b="1" dirty="0" smtClean="0"/>
          </a:p>
          <a:p>
            <a:pPr marL="0" indent="0">
              <a:buNone/>
            </a:pPr>
            <a:r>
              <a:rPr lang="en-US" b="1" dirty="0" smtClean="0"/>
              <a:t>6</a:t>
            </a:r>
            <a:r>
              <a:rPr lang="en-US" b="1" dirty="0"/>
              <a:t>. Practical Realization:</a:t>
            </a:r>
            <a:endParaRPr lang="en-US" dirty="0"/>
          </a:p>
          <a:p>
            <a:r>
              <a:rPr lang="en-US" b="1" dirty="0"/>
              <a:t>Example Usage:</a:t>
            </a:r>
            <a:r>
              <a:rPr lang="en-US" dirty="0"/>
              <a:t> A user remotely adjusts the irrigation schedule through the web app, leveraging machine learning insights to conserve water.</a:t>
            </a:r>
          </a:p>
          <a:p>
            <a:r>
              <a:rPr lang="en-US" b="1" dirty="0"/>
              <a:t>Holistic Benefits:</a:t>
            </a:r>
            <a:r>
              <a:rPr lang="en-US" dirty="0"/>
              <a:t> The combined power of machine learning, microcontroller, and web application delivers water savings, cost reduction, plant health enhancement, and user convenience within a single integrated system.</a:t>
            </a:r>
          </a:p>
          <a:p>
            <a:pPr marL="0" indent="0">
              <a:buNone/>
            </a:pPr>
            <a:endParaRPr lang="en-US" dirty="0"/>
          </a:p>
        </p:txBody>
      </p:sp>
    </p:spTree>
    <p:extLst>
      <p:ext uri="{BB962C8B-B14F-4D97-AF65-F5344CB8AC3E}">
        <p14:creationId xmlns:p14="http://schemas.microsoft.com/office/powerpoint/2010/main" val="315024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4" y="379411"/>
            <a:ext cx="8911687" cy="728172"/>
          </a:xfrm>
        </p:spPr>
        <p:txBody>
          <a:bodyPr/>
          <a:lstStyle/>
          <a:p>
            <a:pPr algn="ctr"/>
            <a:r>
              <a:rPr lang="en-US" b="1" dirty="0" smtClean="0"/>
              <a:t>Challenges and Solutions</a:t>
            </a:r>
            <a:endParaRPr lang="en-US" b="1" dirty="0"/>
          </a:p>
        </p:txBody>
      </p:sp>
      <p:sp>
        <p:nvSpPr>
          <p:cNvPr id="3" name="Content Placeholder 2"/>
          <p:cNvSpPr>
            <a:spLocks noGrp="1"/>
          </p:cNvSpPr>
          <p:nvPr>
            <p:ph idx="1"/>
          </p:nvPr>
        </p:nvSpPr>
        <p:spPr>
          <a:xfrm>
            <a:off x="1983346" y="1287887"/>
            <a:ext cx="9521266" cy="5100034"/>
          </a:xfrm>
        </p:spPr>
        <p:txBody>
          <a:bodyPr>
            <a:normAutofit fontScale="92500" lnSpcReduction="20000"/>
          </a:bodyPr>
          <a:lstStyle/>
          <a:p>
            <a:pPr marL="0" indent="0">
              <a:buNone/>
            </a:pPr>
            <a:r>
              <a:rPr lang="en-US" b="1" dirty="0" smtClean="0"/>
              <a:t>1.Problem</a:t>
            </a:r>
            <a:r>
              <a:rPr lang="en-US" b="1" dirty="0"/>
              <a:t>: Sensor Calibration Issue</a:t>
            </a:r>
            <a:endParaRPr lang="en-US" dirty="0"/>
          </a:p>
          <a:p>
            <a:r>
              <a:rPr lang="en-US" b="1" dirty="0"/>
              <a:t>Cause:</a:t>
            </a:r>
            <a:r>
              <a:rPr lang="en-US" dirty="0"/>
              <a:t> Soil moisture sensor might need calibration.</a:t>
            </a:r>
          </a:p>
          <a:p>
            <a:r>
              <a:rPr lang="en-US" b="1" dirty="0"/>
              <a:t>Solution:</a:t>
            </a:r>
            <a:r>
              <a:rPr lang="en-US" dirty="0"/>
              <a:t> Recalibrate the sensor according to provided guidelines.</a:t>
            </a:r>
          </a:p>
          <a:p>
            <a:pPr marL="0" indent="0">
              <a:buNone/>
            </a:pPr>
            <a:endParaRPr lang="en-US" b="1" dirty="0" smtClean="0"/>
          </a:p>
          <a:p>
            <a:pPr marL="0" indent="0">
              <a:buNone/>
            </a:pPr>
            <a:r>
              <a:rPr lang="en-US" b="1" dirty="0" smtClean="0"/>
              <a:t>2.Problem</a:t>
            </a:r>
            <a:r>
              <a:rPr lang="en-US" b="1" dirty="0"/>
              <a:t>: Water Pump Not Activating</a:t>
            </a:r>
            <a:endParaRPr lang="en-US" dirty="0"/>
          </a:p>
          <a:p>
            <a:r>
              <a:rPr lang="en-US" b="1" dirty="0"/>
              <a:t>Cause:</a:t>
            </a:r>
            <a:r>
              <a:rPr lang="en-US" dirty="0"/>
              <a:t> Moisture threshold set too high.</a:t>
            </a:r>
          </a:p>
          <a:p>
            <a:r>
              <a:rPr lang="en-US" b="1" dirty="0"/>
              <a:t>Solution:</a:t>
            </a:r>
            <a:r>
              <a:rPr lang="en-US" dirty="0"/>
              <a:t> Adjust threshold settings in the code.</a:t>
            </a:r>
          </a:p>
          <a:p>
            <a:pPr marL="0" indent="0">
              <a:buNone/>
            </a:pPr>
            <a:endParaRPr lang="en-US" b="1" dirty="0" smtClean="0"/>
          </a:p>
          <a:p>
            <a:pPr marL="0" indent="0">
              <a:buNone/>
            </a:pPr>
            <a:r>
              <a:rPr lang="en-US" b="1" dirty="0" smtClean="0"/>
              <a:t>3.Problem</a:t>
            </a:r>
            <a:r>
              <a:rPr lang="en-US" b="1" dirty="0"/>
              <a:t>: Display Showing Incorrect Data</a:t>
            </a:r>
            <a:endParaRPr lang="en-US" dirty="0"/>
          </a:p>
          <a:p>
            <a:r>
              <a:rPr lang="en-US" b="1" dirty="0"/>
              <a:t>Cause:</a:t>
            </a:r>
            <a:r>
              <a:rPr lang="en-US" dirty="0"/>
              <a:t> Code processing data incorrectly for display.</a:t>
            </a:r>
          </a:p>
          <a:p>
            <a:r>
              <a:rPr lang="en-US" b="1" dirty="0"/>
              <a:t>Solution:</a:t>
            </a:r>
            <a:r>
              <a:rPr lang="en-US" dirty="0"/>
              <a:t> Review and correct data processing code.</a:t>
            </a:r>
          </a:p>
          <a:p>
            <a:pPr marL="0" indent="0">
              <a:buNone/>
            </a:pPr>
            <a:endParaRPr lang="en-US" b="1" dirty="0" smtClean="0"/>
          </a:p>
          <a:p>
            <a:pPr marL="0" indent="0">
              <a:buNone/>
            </a:pPr>
            <a:r>
              <a:rPr lang="en-US" b="1" dirty="0" smtClean="0"/>
              <a:t>4.Problem</a:t>
            </a:r>
            <a:r>
              <a:rPr lang="en-US" b="1" dirty="0"/>
              <a:t>: Light Intensity Irrigation Not Functioning</a:t>
            </a:r>
            <a:endParaRPr lang="en-US" dirty="0"/>
          </a:p>
          <a:p>
            <a:r>
              <a:rPr lang="en-US" b="1" dirty="0"/>
              <a:t>Cause:</a:t>
            </a:r>
            <a:r>
              <a:rPr lang="en-US" dirty="0"/>
              <a:t> Incorrect light intensity threshold configuration.</a:t>
            </a:r>
          </a:p>
          <a:p>
            <a:r>
              <a:rPr lang="en-US" b="1" dirty="0"/>
              <a:t>Solution:</a:t>
            </a:r>
            <a:r>
              <a:rPr lang="en-US" dirty="0"/>
              <a:t> Configure light intensity threshold in code.</a:t>
            </a:r>
          </a:p>
        </p:txBody>
      </p:sp>
    </p:spTree>
    <p:extLst>
      <p:ext uri="{BB962C8B-B14F-4D97-AF65-F5344CB8AC3E}">
        <p14:creationId xmlns:p14="http://schemas.microsoft.com/office/powerpoint/2010/main" val="162158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680" y="224865"/>
            <a:ext cx="8911687" cy="715293"/>
          </a:xfrm>
        </p:spPr>
        <p:txBody>
          <a:bodyPr/>
          <a:lstStyle/>
          <a:p>
            <a:pPr algn="ctr"/>
            <a:r>
              <a:rPr lang="en-US" b="1" dirty="0"/>
              <a:t>Challenges and Solutions</a:t>
            </a:r>
          </a:p>
        </p:txBody>
      </p:sp>
      <p:sp>
        <p:nvSpPr>
          <p:cNvPr id="3" name="Content Placeholder 2"/>
          <p:cNvSpPr>
            <a:spLocks noGrp="1"/>
          </p:cNvSpPr>
          <p:nvPr>
            <p:ph idx="1"/>
          </p:nvPr>
        </p:nvSpPr>
        <p:spPr>
          <a:xfrm>
            <a:off x="2189967" y="1141926"/>
            <a:ext cx="8915400" cy="5323267"/>
          </a:xfrm>
        </p:spPr>
        <p:txBody>
          <a:bodyPr>
            <a:normAutofit fontScale="92500" lnSpcReduction="20000"/>
          </a:bodyPr>
          <a:lstStyle/>
          <a:p>
            <a:pPr marL="0" indent="0">
              <a:buNone/>
            </a:pPr>
            <a:r>
              <a:rPr lang="en-US" b="1" dirty="0" smtClean="0"/>
              <a:t>5.Problem</a:t>
            </a:r>
            <a:r>
              <a:rPr lang="en-US" b="1" dirty="0"/>
              <a:t>: Temperature Reading Inconsistent</a:t>
            </a:r>
            <a:endParaRPr lang="en-US" dirty="0"/>
          </a:p>
          <a:p>
            <a:r>
              <a:rPr lang="en-US" b="1" dirty="0"/>
              <a:t>Cause:</a:t>
            </a:r>
            <a:r>
              <a:rPr lang="en-US" dirty="0"/>
              <a:t> Wiring issues causing inconsistent temperature readings.</a:t>
            </a:r>
          </a:p>
          <a:p>
            <a:r>
              <a:rPr lang="en-US" b="1" dirty="0"/>
              <a:t>Solution:</a:t>
            </a:r>
            <a:r>
              <a:rPr lang="en-US" dirty="0"/>
              <a:t> Check and secure wiring connections.</a:t>
            </a:r>
          </a:p>
          <a:p>
            <a:pPr marL="0" indent="0">
              <a:buNone/>
            </a:pPr>
            <a:endParaRPr lang="en-US" b="1" dirty="0" smtClean="0"/>
          </a:p>
          <a:p>
            <a:pPr marL="0" indent="0">
              <a:buNone/>
            </a:pPr>
            <a:r>
              <a:rPr lang="en-US" b="1" dirty="0" smtClean="0"/>
              <a:t>6.Problem</a:t>
            </a:r>
            <a:r>
              <a:rPr lang="en-US" b="1" dirty="0"/>
              <a:t>: Water Pump Continuously Running</a:t>
            </a:r>
            <a:endParaRPr lang="en-US" dirty="0"/>
          </a:p>
          <a:p>
            <a:r>
              <a:rPr lang="en-US" b="1" dirty="0"/>
              <a:t>Cause:</a:t>
            </a:r>
            <a:r>
              <a:rPr lang="en-US" dirty="0"/>
              <a:t> Faulty logic in the code.</a:t>
            </a:r>
          </a:p>
          <a:p>
            <a:r>
              <a:rPr lang="en-US" b="1" dirty="0"/>
              <a:t>Solution:</a:t>
            </a:r>
            <a:r>
              <a:rPr lang="en-US" dirty="0"/>
              <a:t> Review and adjust pump control logic.</a:t>
            </a:r>
          </a:p>
          <a:p>
            <a:pPr marL="0" indent="0">
              <a:buNone/>
            </a:pPr>
            <a:endParaRPr lang="en-US" b="1" dirty="0" smtClean="0"/>
          </a:p>
          <a:p>
            <a:pPr marL="0" indent="0">
              <a:buNone/>
            </a:pPr>
            <a:r>
              <a:rPr lang="en-US" b="1" dirty="0" smtClean="0"/>
              <a:t>7.Problem</a:t>
            </a:r>
            <a:r>
              <a:rPr lang="en-US" b="1" dirty="0"/>
              <a:t>: No Display Output</a:t>
            </a:r>
            <a:endParaRPr lang="en-US" dirty="0"/>
          </a:p>
          <a:p>
            <a:r>
              <a:rPr lang="en-US" b="1" dirty="0"/>
              <a:t>Cause:</a:t>
            </a:r>
            <a:r>
              <a:rPr lang="en-US" dirty="0"/>
              <a:t> Incorrect LCD display initialization.</a:t>
            </a:r>
          </a:p>
          <a:p>
            <a:r>
              <a:rPr lang="en-US" b="1" dirty="0"/>
              <a:t>Solution:</a:t>
            </a:r>
            <a:r>
              <a:rPr lang="en-US" dirty="0"/>
              <a:t> Ensure proper LCD display initialization in setup code.</a:t>
            </a:r>
          </a:p>
          <a:p>
            <a:pPr marL="0" indent="0">
              <a:buNone/>
            </a:pPr>
            <a:endParaRPr lang="en-US" b="1" dirty="0" smtClean="0"/>
          </a:p>
          <a:p>
            <a:pPr marL="0" indent="0">
              <a:buNone/>
            </a:pPr>
            <a:r>
              <a:rPr lang="en-US" b="1" dirty="0" smtClean="0"/>
              <a:t>8.Problem</a:t>
            </a:r>
            <a:r>
              <a:rPr lang="en-US" b="1" dirty="0"/>
              <a:t>: Erratic System Behavior</a:t>
            </a:r>
            <a:endParaRPr lang="en-US" dirty="0"/>
          </a:p>
          <a:p>
            <a:r>
              <a:rPr lang="en-US" b="1" dirty="0"/>
              <a:t>Cause:</a:t>
            </a:r>
            <a:r>
              <a:rPr lang="en-US" dirty="0"/>
              <a:t> Electrical interference from nearby devices.</a:t>
            </a:r>
          </a:p>
          <a:p>
            <a:r>
              <a:rPr lang="en-US" b="1" dirty="0"/>
              <a:t>Solution:</a:t>
            </a:r>
            <a:r>
              <a:rPr lang="en-US" dirty="0"/>
              <a:t> Minimize interference sources, maintain a clean setup.</a:t>
            </a:r>
          </a:p>
        </p:txBody>
      </p:sp>
    </p:spTree>
    <p:extLst>
      <p:ext uri="{BB962C8B-B14F-4D97-AF65-F5344CB8AC3E}">
        <p14:creationId xmlns:p14="http://schemas.microsoft.com/office/powerpoint/2010/main" val="259088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lstStyle/>
          <a:p>
            <a:pPr algn="ctr"/>
            <a:r>
              <a:rPr lang="en-US" b="1" dirty="0" smtClean="0"/>
              <a:t>Enhancements</a:t>
            </a:r>
            <a:endParaRPr lang="en-US" b="1" dirty="0"/>
          </a:p>
        </p:txBody>
      </p:sp>
      <p:sp>
        <p:nvSpPr>
          <p:cNvPr id="3" name="Content Placeholder 2"/>
          <p:cNvSpPr>
            <a:spLocks noGrp="1"/>
          </p:cNvSpPr>
          <p:nvPr>
            <p:ph idx="1"/>
          </p:nvPr>
        </p:nvSpPr>
        <p:spPr>
          <a:xfrm>
            <a:off x="1854558" y="1519707"/>
            <a:ext cx="9650054" cy="5061397"/>
          </a:xfrm>
        </p:spPr>
        <p:txBody>
          <a:bodyPr>
            <a:normAutofit fontScale="92500" lnSpcReduction="20000"/>
          </a:bodyPr>
          <a:lstStyle/>
          <a:p>
            <a:pPr marL="0" indent="0">
              <a:buNone/>
            </a:pPr>
            <a:r>
              <a:rPr lang="en-US" b="1" dirty="0"/>
              <a:t>1. Integration of Weather Forecast:</a:t>
            </a:r>
            <a:endParaRPr lang="en-US" dirty="0"/>
          </a:p>
          <a:p>
            <a:r>
              <a:rPr lang="en-US" b="1" dirty="0"/>
              <a:t>Potential Enhancement:</a:t>
            </a:r>
            <a:r>
              <a:rPr lang="en-US" dirty="0"/>
              <a:t> Incorporating real-time weather forecast data for more precise irrigation decisions.</a:t>
            </a:r>
          </a:p>
          <a:p>
            <a:r>
              <a:rPr lang="en-US" b="1" dirty="0"/>
              <a:t>Benefits:</a:t>
            </a:r>
            <a:r>
              <a:rPr lang="en-US" dirty="0"/>
              <a:t> Prevent unnecessary irrigation if rain is expected, further optimizing water usage.</a:t>
            </a:r>
          </a:p>
          <a:p>
            <a:pPr marL="0" indent="0">
              <a:buNone/>
            </a:pPr>
            <a:endParaRPr lang="en-US" b="1" dirty="0" smtClean="0"/>
          </a:p>
          <a:p>
            <a:pPr marL="0" indent="0">
              <a:buNone/>
            </a:pPr>
            <a:r>
              <a:rPr lang="en-US" b="1" dirty="0" smtClean="0"/>
              <a:t>2</a:t>
            </a:r>
            <a:r>
              <a:rPr lang="en-US" b="1" dirty="0"/>
              <a:t>. AI-Driven Irrigation:</a:t>
            </a:r>
            <a:endParaRPr lang="en-US" dirty="0"/>
          </a:p>
          <a:p>
            <a:r>
              <a:rPr lang="en-US" b="1" dirty="0"/>
              <a:t>Future Prospect:</a:t>
            </a:r>
            <a:r>
              <a:rPr lang="en-US" dirty="0"/>
              <a:t> Integration of artificial intelligence algorithms for enhanced decision-making.</a:t>
            </a:r>
          </a:p>
          <a:p>
            <a:r>
              <a:rPr lang="en-US" b="1" dirty="0"/>
              <a:t>Advantages:</a:t>
            </a:r>
            <a:r>
              <a:rPr lang="en-US" dirty="0"/>
              <a:t> AI adapts to complex data patterns, fine-tuning irrigation schedules for optimal plant health.</a:t>
            </a:r>
          </a:p>
          <a:p>
            <a:pPr marL="0" indent="0">
              <a:buNone/>
            </a:pPr>
            <a:endParaRPr lang="en-US" b="1" dirty="0" smtClean="0"/>
          </a:p>
          <a:p>
            <a:pPr marL="0" indent="0">
              <a:buNone/>
            </a:pPr>
            <a:r>
              <a:rPr lang="en-US" b="1" dirty="0" smtClean="0"/>
              <a:t>3</a:t>
            </a:r>
            <a:r>
              <a:rPr lang="en-US" b="1" dirty="0"/>
              <a:t>. Soil Nutrient Monitoring:</a:t>
            </a:r>
            <a:endParaRPr lang="en-US" dirty="0"/>
          </a:p>
          <a:p>
            <a:r>
              <a:rPr lang="en-US" b="1" dirty="0"/>
              <a:t>Possible Feature:</a:t>
            </a:r>
            <a:r>
              <a:rPr lang="en-US" dirty="0"/>
              <a:t> Adding sensors to monitor soil nutrient levels, enriching data-driven insights.</a:t>
            </a:r>
          </a:p>
          <a:p>
            <a:r>
              <a:rPr lang="en-US" b="1" dirty="0"/>
              <a:t>Benefits:</a:t>
            </a:r>
            <a:r>
              <a:rPr lang="en-US" dirty="0"/>
              <a:t> Tailored irrigation strategies based on nutrient content for healthier plant growth.</a:t>
            </a:r>
          </a:p>
          <a:p>
            <a:endParaRPr lang="en-US" dirty="0"/>
          </a:p>
        </p:txBody>
      </p:sp>
    </p:spTree>
    <p:extLst>
      <p:ext uri="{BB962C8B-B14F-4D97-AF65-F5344CB8AC3E}">
        <p14:creationId xmlns:p14="http://schemas.microsoft.com/office/powerpoint/2010/main" val="400128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21079"/>
            <a:ext cx="8911687" cy="612262"/>
          </a:xfrm>
        </p:spPr>
        <p:txBody>
          <a:bodyPr>
            <a:normAutofit fontScale="90000"/>
          </a:bodyPr>
          <a:lstStyle/>
          <a:p>
            <a:pPr algn="ctr"/>
            <a:r>
              <a:rPr lang="en-US" b="1" dirty="0"/>
              <a:t>Enhancements</a:t>
            </a:r>
          </a:p>
        </p:txBody>
      </p:sp>
      <p:sp>
        <p:nvSpPr>
          <p:cNvPr id="3" name="Content Placeholder 2"/>
          <p:cNvSpPr>
            <a:spLocks noGrp="1"/>
          </p:cNvSpPr>
          <p:nvPr>
            <p:ph idx="1"/>
          </p:nvPr>
        </p:nvSpPr>
        <p:spPr>
          <a:xfrm>
            <a:off x="1854558" y="1300766"/>
            <a:ext cx="9650054" cy="4868214"/>
          </a:xfrm>
        </p:spPr>
        <p:txBody>
          <a:bodyPr>
            <a:normAutofit fontScale="92500" lnSpcReduction="10000"/>
          </a:bodyPr>
          <a:lstStyle/>
          <a:p>
            <a:pPr marL="0" indent="0">
              <a:buNone/>
            </a:pPr>
            <a:r>
              <a:rPr lang="en-US" b="1" dirty="0"/>
              <a:t>4. Sensor Fusion Technology:</a:t>
            </a:r>
            <a:endParaRPr lang="en-US" dirty="0"/>
          </a:p>
          <a:p>
            <a:r>
              <a:rPr lang="en-US" b="1" dirty="0"/>
              <a:t>Emerging Trend:</a:t>
            </a:r>
            <a:r>
              <a:rPr lang="en-US" dirty="0"/>
              <a:t> Utilizing sensor fusion for cross-referencing data from multiple sensors.</a:t>
            </a:r>
          </a:p>
          <a:p>
            <a:r>
              <a:rPr lang="en-US" b="1" dirty="0"/>
              <a:t>Advantages:</a:t>
            </a:r>
            <a:r>
              <a:rPr lang="en-US" dirty="0"/>
              <a:t> More comprehensive and accurate understanding of soil conditions.</a:t>
            </a:r>
          </a:p>
          <a:p>
            <a:pPr marL="0" indent="0">
              <a:buNone/>
            </a:pPr>
            <a:endParaRPr lang="en-US" b="1" dirty="0" smtClean="0"/>
          </a:p>
          <a:p>
            <a:pPr marL="0" indent="0">
              <a:buNone/>
            </a:pPr>
            <a:r>
              <a:rPr lang="en-US" b="1" dirty="0" smtClean="0"/>
              <a:t>5</a:t>
            </a:r>
            <a:r>
              <a:rPr lang="en-US" b="1" dirty="0"/>
              <a:t>. Adaptive Learning:</a:t>
            </a:r>
            <a:endParaRPr lang="en-US" dirty="0"/>
          </a:p>
          <a:p>
            <a:r>
              <a:rPr lang="en-US" b="1" dirty="0"/>
              <a:t>AI Expansion:</a:t>
            </a:r>
            <a:r>
              <a:rPr lang="en-US" dirty="0"/>
              <a:t> AI-driven system learns from past irrigation decisions, refining strategies over time.</a:t>
            </a:r>
          </a:p>
          <a:p>
            <a:r>
              <a:rPr lang="en-US" b="1" dirty="0"/>
              <a:t>Implications:</a:t>
            </a:r>
            <a:r>
              <a:rPr lang="en-US" dirty="0"/>
              <a:t> Constant improvement in efficiency, customization, and water conservation.</a:t>
            </a:r>
          </a:p>
          <a:p>
            <a:pPr marL="0" indent="0">
              <a:buNone/>
            </a:pPr>
            <a:endParaRPr lang="en-US" b="1" dirty="0" smtClean="0"/>
          </a:p>
          <a:p>
            <a:pPr marL="0" indent="0">
              <a:buNone/>
            </a:pPr>
            <a:r>
              <a:rPr lang="en-US" b="1" dirty="0" smtClean="0"/>
              <a:t>6</a:t>
            </a:r>
            <a:r>
              <a:rPr lang="en-US" b="1" dirty="0"/>
              <a:t>. </a:t>
            </a:r>
            <a:r>
              <a:rPr lang="en-US" b="1" dirty="0" err="1"/>
              <a:t>IoT</a:t>
            </a:r>
            <a:r>
              <a:rPr lang="en-US" b="1" dirty="0"/>
              <a:t> Expansion:</a:t>
            </a:r>
            <a:endParaRPr lang="en-US" dirty="0"/>
          </a:p>
          <a:p>
            <a:r>
              <a:rPr lang="en-US" b="1" dirty="0"/>
              <a:t>Smart Integration:</a:t>
            </a:r>
            <a:r>
              <a:rPr lang="en-US" dirty="0"/>
              <a:t> Extending the system's reach through more connected devices and locations.</a:t>
            </a:r>
          </a:p>
          <a:p>
            <a:r>
              <a:rPr lang="en-US" b="1" dirty="0"/>
              <a:t>Benefits:</a:t>
            </a:r>
            <a:r>
              <a:rPr lang="en-US" dirty="0"/>
              <a:t> Centralized control over larger areas, promoting sustainable water management.</a:t>
            </a:r>
          </a:p>
        </p:txBody>
      </p:sp>
    </p:spTree>
    <p:extLst>
      <p:ext uri="{BB962C8B-B14F-4D97-AF65-F5344CB8AC3E}">
        <p14:creationId xmlns:p14="http://schemas.microsoft.com/office/powerpoint/2010/main" val="178170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417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b="1" dirty="0"/>
              <a:t>The Smart Irrigation System project represents a groundbreaking initiative aimed at revolutionizing precision agriculture through advanced technology integration. This project seeks to address the critical challenges of water scarcity, inefficient irrigation practices, and escalating operational costs faced by modern farming operations. By harnessing the power of </a:t>
            </a:r>
            <a:r>
              <a:rPr lang="en-US" b="1" dirty="0" err="1"/>
              <a:t>IoT</a:t>
            </a:r>
            <a:r>
              <a:rPr lang="en-US" b="1" dirty="0"/>
              <a:t> and data-driven decision-making, the Smart Irrigation System strives to optimize water usage, enhance crop yield, and promote sustainable agricultural practices.</a:t>
            </a:r>
            <a:endParaRPr lang="en-US" dirty="0"/>
          </a:p>
          <a:p>
            <a:endParaRPr lang="en-US" dirty="0"/>
          </a:p>
        </p:txBody>
      </p:sp>
    </p:spTree>
    <p:extLst>
      <p:ext uri="{BB962C8B-B14F-4D97-AF65-F5344CB8AC3E}">
        <p14:creationId xmlns:p14="http://schemas.microsoft.com/office/powerpoint/2010/main" val="55989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Objectives </a:t>
            </a:r>
            <a:r>
              <a:rPr lang="en-US" b="1" dirty="0"/>
              <a:t>of the Project</a:t>
            </a:r>
            <a:endParaRPr lang="en-US" dirty="0"/>
          </a:p>
        </p:txBody>
      </p:sp>
      <p:sp>
        <p:nvSpPr>
          <p:cNvPr id="4" name="Content Placeholder 3"/>
          <p:cNvSpPr>
            <a:spLocks noGrp="1"/>
          </p:cNvSpPr>
          <p:nvPr>
            <p:ph idx="1"/>
          </p:nvPr>
        </p:nvSpPr>
        <p:spPr>
          <a:xfrm>
            <a:off x="2589212" y="1905000"/>
            <a:ext cx="8915400" cy="4006222"/>
          </a:xfrm>
        </p:spPr>
        <p:txBody>
          <a:bodyPr/>
          <a:lstStyle/>
          <a:p>
            <a:r>
              <a:rPr lang="en-US" dirty="0"/>
              <a:t>The </a:t>
            </a:r>
            <a:r>
              <a:rPr lang="en-US" b="1" dirty="0"/>
              <a:t>primary objective </a:t>
            </a:r>
            <a:r>
              <a:rPr lang="en-US" dirty="0"/>
              <a:t>of this project is to develop an advanced Smart Irrigation System :</a:t>
            </a:r>
          </a:p>
          <a:p>
            <a:pPr lvl="0"/>
            <a:r>
              <a:rPr lang="en-US" dirty="0"/>
              <a:t> To optimizes water usage</a:t>
            </a:r>
          </a:p>
          <a:p>
            <a:pPr lvl="0"/>
            <a:r>
              <a:rPr lang="en-US" dirty="0"/>
              <a:t> To enhances crop yield,</a:t>
            </a:r>
          </a:p>
          <a:p>
            <a:pPr lvl="0"/>
            <a:r>
              <a:rPr lang="en-US" dirty="0"/>
              <a:t>To reduces operational costs through the integration of various components, including sensors, microcontrollers, machine learning algorithms, and a web application.</a:t>
            </a:r>
          </a:p>
          <a:p>
            <a:pPr lvl="0"/>
            <a:r>
              <a:rPr lang="en-US" dirty="0"/>
              <a:t>To provide data-driven insights</a:t>
            </a:r>
          </a:p>
          <a:p>
            <a:pPr lvl="0"/>
            <a:r>
              <a:rPr lang="en-US" dirty="0"/>
              <a:t>To control mechanisms for sustainable and efficient irrigation practices in precision agriculture.</a:t>
            </a:r>
          </a:p>
          <a:p>
            <a:endParaRPr lang="en-US" dirty="0"/>
          </a:p>
        </p:txBody>
      </p:sp>
    </p:spTree>
    <p:extLst>
      <p:ext uri="{BB962C8B-B14F-4D97-AF65-F5344CB8AC3E}">
        <p14:creationId xmlns:p14="http://schemas.microsoft.com/office/powerpoint/2010/main" val="421272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263501"/>
            <a:ext cx="8911687" cy="1001054"/>
          </a:xfrm>
        </p:spPr>
        <p:txBody>
          <a:bodyPr/>
          <a:lstStyle/>
          <a:p>
            <a:pPr algn="ctr"/>
            <a:r>
              <a:rPr lang="en-US" b="1" dirty="0" smtClean="0"/>
              <a:t>System</a:t>
            </a:r>
            <a:r>
              <a:rPr lang="en-US" dirty="0" smtClean="0"/>
              <a:t> </a:t>
            </a:r>
            <a:r>
              <a:rPr lang="en-US" b="1" dirty="0" smtClean="0"/>
              <a:t>Design</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335" y="1227245"/>
            <a:ext cx="2934495" cy="2644462"/>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9123" y="1265203"/>
            <a:ext cx="2935132" cy="55934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336" y="3799269"/>
            <a:ext cx="2934494" cy="30587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9093" y="4021078"/>
            <a:ext cx="3131404" cy="283692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9831" y="1227245"/>
            <a:ext cx="3120666" cy="2756525"/>
          </a:xfrm>
          <a:prstGeom prst="rect">
            <a:avLst/>
          </a:prstGeom>
        </p:spPr>
      </p:pic>
      <p:sp>
        <p:nvSpPr>
          <p:cNvPr id="10" name="TextBox 9"/>
          <p:cNvSpPr txBox="1"/>
          <p:nvPr/>
        </p:nvSpPr>
        <p:spPr>
          <a:xfrm>
            <a:off x="207315" y="3190247"/>
            <a:ext cx="3078050" cy="646331"/>
          </a:xfrm>
          <a:prstGeom prst="rect">
            <a:avLst/>
          </a:prstGeom>
          <a:noFill/>
        </p:spPr>
        <p:txBody>
          <a:bodyPr wrap="square" rtlCol="0">
            <a:spAutoFit/>
          </a:bodyPr>
          <a:lstStyle/>
          <a:p>
            <a:r>
              <a:rPr lang="en-US" dirty="0" smtClean="0"/>
              <a:t> submersible digital temperature sensor</a:t>
            </a:r>
            <a:endParaRPr lang="en-US" dirty="0"/>
          </a:p>
        </p:txBody>
      </p:sp>
      <p:sp>
        <p:nvSpPr>
          <p:cNvPr id="11" name="TextBox 10"/>
          <p:cNvSpPr txBox="1"/>
          <p:nvPr/>
        </p:nvSpPr>
        <p:spPr>
          <a:xfrm>
            <a:off x="133129" y="6010279"/>
            <a:ext cx="2162398" cy="646331"/>
          </a:xfrm>
          <a:prstGeom prst="rect">
            <a:avLst/>
          </a:prstGeom>
          <a:noFill/>
        </p:spPr>
        <p:txBody>
          <a:bodyPr wrap="square" rtlCol="0">
            <a:spAutoFit/>
          </a:bodyPr>
          <a:lstStyle/>
          <a:p>
            <a:r>
              <a:rPr lang="en-US" dirty="0" smtClean="0"/>
              <a:t> Light dependent resistor</a:t>
            </a:r>
            <a:endParaRPr lang="en-US" dirty="0"/>
          </a:p>
        </p:txBody>
      </p:sp>
      <p:sp>
        <p:nvSpPr>
          <p:cNvPr id="12" name="TextBox 11"/>
          <p:cNvSpPr txBox="1"/>
          <p:nvPr/>
        </p:nvSpPr>
        <p:spPr>
          <a:xfrm>
            <a:off x="3132037" y="2913248"/>
            <a:ext cx="1564858" cy="923330"/>
          </a:xfrm>
          <a:prstGeom prst="rect">
            <a:avLst/>
          </a:prstGeom>
          <a:noFill/>
        </p:spPr>
        <p:txBody>
          <a:bodyPr wrap="square" rtlCol="0">
            <a:spAutoFit/>
          </a:bodyPr>
          <a:lstStyle/>
          <a:p>
            <a:r>
              <a:rPr lang="en-US" dirty="0" smtClean="0"/>
              <a:t> Soil moisture sensor</a:t>
            </a:r>
            <a:endParaRPr lang="en-US" dirty="0"/>
          </a:p>
        </p:txBody>
      </p:sp>
      <p:sp>
        <p:nvSpPr>
          <p:cNvPr id="13" name="TextBox 12"/>
          <p:cNvSpPr txBox="1"/>
          <p:nvPr/>
        </p:nvSpPr>
        <p:spPr>
          <a:xfrm>
            <a:off x="5035637" y="6333444"/>
            <a:ext cx="1365160" cy="369332"/>
          </a:xfrm>
          <a:prstGeom prst="rect">
            <a:avLst/>
          </a:prstGeom>
          <a:noFill/>
        </p:spPr>
        <p:txBody>
          <a:bodyPr wrap="square" rtlCol="0">
            <a:spAutoFit/>
          </a:bodyPr>
          <a:lstStyle/>
          <a:p>
            <a:r>
              <a:rPr lang="en-US" dirty="0" smtClean="0"/>
              <a:t> Relay</a:t>
            </a:r>
            <a:endParaRPr lang="en-US" dirty="0"/>
          </a:p>
        </p:txBody>
      </p:sp>
      <p:sp>
        <p:nvSpPr>
          <p:cNvPr id="14" name="TextBox 13"/>
          <p:cNvSpPr txBox="1"/>
          <p:nvPr/>
        </p:nvSpPr>
        <p:spPr>
          <a:xfrm>
            <a:off x="6841550" y="6471944"/>
            <a:ext cx="1670278" cy="369332"/>
          </a:xfrm>
          <a:prstGeom prst="rect">
            <a:avLst/>
          </a:prstGeom>
          <a:noFill/>
        </p:spPr>
        <p:txBody>
          <a:bodyPr wrap="square" rtlCol="0">
            <a:spAutoFit/>
          </a:bodyPr>
          <a:lstStyle/>
          <a:p>
            <a:r>
              <a:rPr lang="en-US" dirty="0" smtClean="0"/>
              <a:t> ESP32 board</a:t>
            </a:r>
            <a:endParaRPr lang="en-US"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254" y="1264555"/>
            <a:ext cx="3060958" cy="2756523"/>
          </a:xfrm>
          <a:prstGeom prst="rect">
            <a:avLst/>
          </a:prstGeom>
        </p:spPr>
      </p:pic>
      <p:sp>
        <p:nvSpPr>
          <p:cNvPr id="17" name="TextBox 16"/>
          <p:cNvSpPr txBox="1"/>
          <p:nvPr/>
        </p:nvSpPr>
        <p:spPr>
          <a:xfrm>
            <a:off x="9340527" y="3554569"/>
            <a:ext cx="1713973" cy="369332"/>
          </a:xfrm>
          <a:prstGeom prst="rect">
            <a:avLst/>
          </a:prstGeom>
          <a:noFill/>
        </p:spPr>
        <p:txBody>
          <a:bodyPr wrap="square" rtlCol="0">
            <a:spAutoFit/>
          </a:bodyPr>
          <a:lstStyle/>
          <a:p>
            <a:r>
              <a:rPr lang="en-US" dirty="0" smtClean="0"/>
              <a:t> Water pump</a:t>
            </a:r>
            <a:endParaRPr lang="en-US" dirty="0"/>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253" y="3983770"/>
            <a:ext cx="3109294" cy="2874229"/>
          </a:xfrm>
          <a:prstGeom prst="rect">
            <a:avLst/>
          </a:prstGeom>
        </p:spPr>
      </p:pic>
      <p:sp>
        <p:nvSpPr>
          <p:cNvPr id="19" name="TextBox 18"/>
          <p:cNvSpPr txBox="1"/>
          <p:nvPr/>
        </p:nvSpPr>
        <p:spPr>
          <a:xfrm>
            <a:off x="10728101" y="6358542"/>
            <a:ext cx="1339910" cy="369332"/>
          </a:xfrm>
          <a:prstGeom prst="rect">
            <a:avLst/>
          </a:prstGeom>
          <a:noFill/>
        </p:spPr>
        <p:txBody>
          <a:bodyPr wrap="square" rtlCol="0">
            <a:spAutoFit/>
          </a:bodyPr>
          <a:lstStyle/>
          <a:p>
            <a:r>
              <a:rPr lang="en-US" dirty="0" smtClean="0"/>
              <a:t> LCD</a:t>
            </a:r>
            <a:endParaRPr lang="en-US" dirty="0"/>
          </a:p>
        </p:txBody>
      </p:sp>
    </p:spTree>
    <p:extLst>
      <p:ext uri="{BB962C8B-B14F-4D97-AF65-F5344CB8AC3E}">
        <p14:creationId xmlns:p14="http://schemas.microsoft.com/office/powerpoint/2010/main" val="420842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System</a:t>
            </a:r>
            <a:r>
              <a:rPr lang="en-US" dirty="0" smtClean="0"/>
              <a:t> </a:t>
            </a:r>
            <a:r>
              <a:rPr lang="en-US" b="1" dirty="0" smtClean="0"/>
              <a:t>Design</a:t>
            </a:r>
            <a:endParaRPr lang="en-US" b="1" dirty="0"/>
          </a:p>
        </p:txBody>
      </p:sp>
      <p:sp>
        <p:nvSpPr>
          <p:cNvPr id="3" name="Content Placeholder 2"/>
          <p:cNvSpPr>
            <a:spLocks noGrp="1"/>
          </p:cNvSpPr>
          <p:nvPr>
            <p:ph idx="1"/>
          </p:nvPr>
        </p:nvSpPr>
        <p:spPr>
          <a:xfrm>
            <a:off x="1996225" y="1506828"/>
            <a:ext cx="9508387" cy="4868214"/>
          </a:xfrm>
        </p:spPr>
        <p:txBody>
          <a:bodyPr>
            <a:normAutofit/>
          </a:bodyPr>
          <a:lstStyle/>
          <a:p>
            <a:r>
              <a:rPr lang="en-US" b="1" dirty="0" smtClean="0"/>
              <a:t>Why these </a:t>
            </a:r>
            <a:r>
              <a:rPr lang="en-US" b="1" dirty="0"/>
              <a:t>Sensors</a:t>
            </a:r>
            <a:r>
              <a:rPr lang="en-US" b="1" dirty="0" smtClean="0"/>
              <a:t>:</a:t>
            </a:r>
          </a:p>
          <a:p>
            <a:pPr marL="0" indent="0">
              <a:buNone/>
            </a:pPr>
            <a:endParaRPr lang="en-US" dirty="0"/>
          </a:p>
          <a:p>
            <a:r>
              <a:rPr lang="en-US" b="1" dirty="0" smtClean="0"/>
              <a:t>Soil </a:t>
            </a:r>
            <a:r>
              <a:rPr lang="en-US" b="1" dirty="0"/>
              <a:t>Moisture Sensor:</a:t>
            </a:r>
            <a:r>
              <a:rPr lang="en-US" dirty="0"/>
              <a:t> Placed at strategic points in the soil, </a:t>
            </a:r>
            <a:r>
              <a:rPr lang="en-US" dirty="0" smtClean="0"/>
              <a:t>this sensor </a:t>
            </a:r>
            <a:r>
              <a:rPr lang="en-US" dirty="0"/>
              <a:t>measure the moisture content</a:t>
            </a:r>
            <a:r>
              <a:rPr lang="en-US" dirty="0" smtClean="0"/>
              <a:t>.</a:t>
            </a:r>
            <a:r>
              <a:rPr lang="en-US" dirty="0"/>
              <a:t> This </a:t>
            </a:r>
            <a:r>
              <a:rPr lang="en-US" dirty="0" smtClean="0"/>
              <a:t> </a:t>
            </a:r>
            <a:r>
              <a:rPr lang="en-US" dirty="0"/>
              <a:t>is essential for determining the water needs of the plants </a:t>
            </a:r>
            <a:r>
              <a:rPr lang="en-US" dirty="0" smtClean="0"/>
              <a:t>accurately helping </a:t>
            </a:r>
            <a:r>
              <a:rPr lang="en-US" dirty="0"/>
              <a:t>us answer the question: Is the soil dry enough to warrant </a:t>
            </a:r>
            <a:r>
              <a:rPr lang="en-US" dirty="0" smtClean="0"/>
              <a:t>irrigation</a:t>
            </a:r>
            <a:r>
              <a:rPr lang="en-US" dirty="0"/>
              <a:t>?</a:t>
            </a:r>
            <a:endParaRPr lang="en-US" dirty="0" smtClean="0"/>
          </a:p>
          <a:p>
            <a:r>
              <a:rPr lang="en-US" b="1" dirty="0" smtClean="0"/>
              <a:t>Submersible </a:t>
            </a:r>
            <a:r>
              <a:rPr lang="en-US" b="1" dirty="0"/>
              <a:t>Temperature Sensor:</a:t>
            </a:r>
            <a:r>
              <a:rPr lang="en-US" dirty="0"/>
              <a:t> Submerged in the </a:t>
            </a:r>
            <a:r>
              <a:rPr lang="en-US" dirty="0" smtClean="0"/>
              <a:t>soil, it </a:t>
            </a:r>
            <a:r>
              <a:rPr lang="en-US" dirty="0"/>
              <a:t>provide real-time temperature </a:t>
            </a:r>
            <a:r>
              <a:rPr lang="en-US" dirty="0" smtClean="0"/>
              <a:t>readings which is </a:t>
            </a:r>
            <a:r>
              <a:rPr lang="en-US" dirty="0"/>
              <a:t>crucial for determining plant health and growth patterns</a:t>
            </a:r>
            <a:r>
              <a:rPr lang="en-US" dirty="0" smtClean="0"/>
              <a:t>.</a:t>
            </a:r>
            <a:r>
              <a:rPr lang="en-US" dirty="0"/>
              <a:t> By factoring in soil temperature, our smart irrigation system ensures that plants receive water at the appropriate temperature for optimal growth</a:t>
            </a:r>
            <a:r>
              <a:rPr lang="en-US" dirty="0" smtClean="0"/>
              <a:t>. </a:t>
            </a:r>
            <a:endParaRPr lang="en-US" dirty="0"/>
          </a:p>
          <a:p>
            <a:r>
              <a:rPr lang="en-US" b="1" dirty="0"/>
              <a:t>LDR (Light-Dependent Resistor):</a:t>
            </a:r>
            <a:r>
              <a:rPr lang="en-US" dirty="0"/>
              <a:t> This sensor measures ambient light levels. It aids in assessing sunlight exposure, influencing irrigation schedules by accounting for varying light conditions.</a:t>
            </a:r>
          </a:p>
          <a:p>
            <a:endParaRPr lang="en-US" dirty="0"/>
          </a:p>
        </p:txBody>
      </p:sp>
    </p:spTree>
    <p:extLst>
      <p:ext uri="{BB962C8B-B14F-4D97-AF65-F5344CB8AC3E}">
        <p14:creationId xmlns:p14="http://schemas.microsoft.com/office/powerpoint/2010/main" val="98330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System Operation</a:t>
            </a:r>
            <a:endParaRPr lang="en-US" b="1" dirty="0"/>
          </a:p>
        </p:txBody>
      </p:sp>
      <p:sp>
        <p:nvSpPr>
          <p:cNvPr id="3" name="Content Placeholder 2"/>
          <p:cNvSpPr>
            <a:spLocks noGrp="1"/>
          </p:cNvSpPr>
          <p:nvPr>
            <p:ph idx="1"/>
          </p:nvPr>
        </p:nvSpPr>
        <p:spPr/>
        <p:txBody>
          <a:bodyPr>
            <a:normAutofit lnSpcReduction="10000"/>
          </a:bodyPr>
          <a:lstStyle/>
          <a:p>
            <a:r>
              <a:rPr lang="en-US" b="1" dirty="0"/>
              <a:t>1. Data Analysis and Machine Learning:</a:t>
            </a:r>
          </a:p>
          <a:p>
            <a:endParaRPr lang="en-US" dirty="0"/>
          </a:p>
          <a:p>
            <a:r>
              <a:rPr lang="en-US" b="1" dirty="0"/>
              <a:t>Data Processing: </a:t>
            </a:r>
            <a:r>
              <a:rPr lang="en-US" dirty="0"/>
              <a:t>The central controller receives data from the sensors, including soil moisture, temperature, and light conditions. The collected data is then fed into a machine learning model embedded within the microcontroller.</a:t>
            </a:r>
          </a:p>
          <a:p>
            <a:endParaRPr lang="en-US" dirty="0"/>
          </a:p>
          <a:p>
            <a:r>
              <a:rPr lang="en-US" b="1" dirty="0"/>
              <a:t>Machine Learning Model: </a:t>
            </a:r>
            <a:r>
              <a:rPr lang="en-US" dirty="0"/>
              <a:t>The machine learning model has been trained on historical data to recognize patterns, correlations, and complex relationships between sensor inputs and optimal irrigation practices. It identifies nuanced insights that traditional threshold-based systems might miss.</a:t>
            </a:r>
          </a:p>
        </p:txBody>
      </p:sp>
    </p:spTree>
    <p:extLst>
      <p:ext uri="{BB962C8B-B14F-4D97-AF65-F5344CB8AC3E}">
        <p14:creationId xmlns:p14="http://schemas.microsoft.com/office/powerpoint/2010/main" val="285075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System Operation</a:t>
            </a:r>
            <a:endParaRPr lang="en-US" dirty="0"/>
          </a:p>
        </p:txBody>
      </p:sp>
      <p:sp>
        <p:nvSpPr>
          <p:cNvPr id="3" name="Content Placeholder 2"/>
          <p:cNvSpPr>
            <a:spLocks noGrp="1"/>
          </p:cNvSpPr>
          <p:nvPr>
            <p:ph idx="1"/>
          </p:nvPr>
        </p:nvSpPr>
        <p:spPr/>
        <p:txBody>
          <a:bodyPr>
            <a:normAutofit lnSpcReduction="10000"/>
          </a:bodyPr>
          <a:lstStyle/>
          <a:p>
            <a:r>
              <a:rPr lang="en-US" b="1" dirty="0"/>
              <a:t>2. Real-Time Adjustment and Adaptive Irrigation:</a:t>
            </a:r>
          </a:p>
          <a:p>
            <a:endParaRPr lang="en-US" dirty="0"/>
          </a:p>
          <a:p>
            <a:r>
              <a:rPr lang="en-US" b="1" dirty="0"/>
              <a:t>Informed Frequency and Duration: </a:t>
            </a:r>
            <a:r>
              <a:rPr lang="en-US" dirty="0"/>
              <a:t>The machine learning model, in conjunction with the central controller, determines whether irrigation is needed. It calculates irrigation frequency and duration, considering current sensor data and leveraging insights gained from historical data.</a:t>
            </a:r>
          </a:p>
          <a:p>
            <a:endParaRPr lang="en-US" dirty="0"/>
          </a:p>
          <a:p>
            <a:r>
              <a:rPr lang="en-US" b="1" dirty="0"/>
              <a:t>Adaptive Response: </a:t>
            </a:r>
            <a:r>
              <a:rPr lang="en-US" dirty="0"/>
              <a:t>The system's adaptive nature comes to the forefront. The machine learning model adapts irrigation plans based on real-time conditions. If sudden temperature changes are detected, the model's understanding of plant stress and evaporation rates allows it to adjust irrigation frequency accordingly.</a:t>
            </a:r>
          </a:p>
        </p:txBody>
      </p:sp>
    </p:spTree>
    <p:extLst>
      <p:ext uri="{BB962C8B-B14F-4D97-AF65-F5344CB8AC3E}">
        <p14:creationId xmlns:p14="http://schemas.microsoft.com/office/powerpoint/2010/main" val="473980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Analysis: Leveraging Machine Learning for Optimized Irrigation</a:t>
            </a:r>
            <a:r>
              <a:rPr lang="en-US" dirty="0"/>
              <a:t/>
            </a:r>
            <a:br>
              <a:rPr lang="en-US" dirty="0"/>
            </a:br>
            <a:endParaRPr lang="en-US" dirty="0"/>
          </a:p>
        </p:txBody>
      </p:sp>
      <p:sp>
        <p:nvSpPr>
          <p:cNvPr id="3" name="Content Placeholder 2"/>
          <p:cNvSpPr>
            <a:spLocks noGrp="1"/>
          </p:cNvSpPr>
          <p:nvPr>
            <p:ph idx="1"/>
          </p:nvPr>
        </p:nvSpPr>
        <p:spPr>
          <a:xfrm>
            <a:off x="1712890" y="1905000"/>
            <a:ext cx="9791722" cy="4560194"/>
          </a:xfrm>
        </p:spPr>
        <p:txBody>
          <a:bodyPr>
            <a:normAutofit/>
          </a:bodyPr>
          <a:lstStyle/>
          <a:p>
            <a:r>
              <a:rPr lang="en-US" b="1" dirty="0" smtClean="0"/>
              <a:t>Harnessing </a:t>
            </a:r>
            <a:r>
              <a:rPr lang="en-US" b="1" dirty="0"/>
              <a:t>Data for Efficiency:</a:t>
            </a:r>
            <a:endParaRPr lang="en-US" dirty="0"/>
          </a:p>
          <a:p>
            <a:pPr lvl="1"/>
            <a:r>
              <a:rPr lang="en-US" dirty="0"/>
              <a:t>Sensors collect real-time soil moisture, temperature, and light data.</a:t>
            </a:r>
          </a:p>
          <a:p>
            <a:pPr lvl="1"/>
            <a:r>
              <a:rPr lang="en-US" dirty="0"/>
              <a:t>Central controller processes data and utilizes machine learning insights.</a:t>
            </a:r>
          </a:p>
          <a:p>
            <a:r>
              <a:rPr lang="en-US" b="1" dirty="0"/>
              <a:t>Data-Driven Insights:</a:t>
            </a:r>
            <a:endParaRPr lang="en-US" dirty="0"/>
          </a:p>
          <a:p>
            <a:pPr lvl="1"/>
            <a:r>
              <a:rPr lang="en-US" dirty="0"/>
              <a:t>Dataset informs machine learning model about plant responses.</a:t>
            </a:r>
          </a:p>
          <a:p>
            <a:pPr lvl="1"/>
            <a:r>
              <a:rPr lang="en-US" dirty="0"/>
              <a:t>Patterns in historical data are recognized, aiding decision-making.</a:t>
            </a:r>
          </a:p>
          <a:p>
            <a:r>
              <a:rPr lang="en-US" b="1" dirty="0"/>
              <a:t>Efficiency through Machine Learning:</a:t>
            </a:r>
            <a:endParaRPr lang="en-US" dirty="0"/>
          </a:p>
          <a:p>
            <a:pPr lvl="1"/>
            <a:r>
              <a:rPr lang="en-US" dirty="0"/>
              <a:t>Model predicts optimal moisture levels based on data.</a:t>
            </a:r>
          </a:p>
          <a:p>
            <a:pPr lvl="1"/>
            <a:r>
              <a:rPr lang="en-US" dirty="0"/>
              <a:t>Informed irrigation decisions mitigate over/under-watering.</a:t>
            </a:r>
          </a:p>
          <a:p>
            <a:r>
              <a:rPr lang="en-US" b="1" dirty="0"/>
              <a:t>Tailored Growth Strategies:</a:t>
            </a:r>
            <a:endParaRPr lang="en-US" dirty="0"/>
          </a:p>
          <a:p>
            <a:pPr lvl="1"/>
            <a:r>
              <a:rPr lang="en-US" dirty="0"/>
              <a:t>Machine learning enables customized irrigation plans.</a:t>
            </a:r>
          </a:p>
          <a:p>
            <a:pPr lvl="1"/>
            <a:r>
              <a:rPr lang="en-US" dirty="0"/>
              <a:t>Plants receive water based on individual needs and environmental factors.</a:t>
            </a:r>
          </a:p>
          <a:p>
            <a:endParaRPr lang="en-US" dirty="0"/>
          </a:p>
        </p:txBody>
      </p:sp>
    </p:spTree>
    <p:extLst>
      <p:ext uri="{BB962C8B-B14F-4D97-AF65-F5344CB8AC3E}">
        <p14:creationId xmlns:p14="http://schemas.microsoft.com/office/powerpoint/2010/main" val="86160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 and Connectivity</a:t>
            </a:r>
            <a:endParaRPr lang="en-US" dirty="0"/>
          </a:p>
        </p:txBody>
      </p:sp>
      <p:sp>
        <p:nvSpPr>
          <p:cNvPr id="3" name="Content Placeholder 2"/>
          <p:cNvSpPr>
            <a:spLocks noGrp="1"/>
          </p:cNvSpPr>
          <p:nvPr>
            <p:ph idx="1"/>
          </p:nvPr>
        </p:nvSpPr>
        <p:spPr/>
        <p:txBody>
          <a:bodyPr/>
          <a:lstStyle/>
          <a:p>
            <a:r>
              <a:rPr lang="en-US" b="1" dirty="0"/>
              <a:t>Bluetooth &amp; Web Integration:</a:t>
            </a:r>
            <a:r>
              <a:rPr lang="en-US" dirty="0"/>
              <a:t> Seamlessly connect your smart irrigation system through Bluetooth and a user-friendly web application.</a:t>
            </a:r>
          </a:p>
          <a:p>
            <a:r>
              <a:rPr lang="en-US" b="1" dirty="0"/>
              <a:t>Microcontroller Hub:</a:t>
            </a:r>
            <a:r>
              <a:rPr lang="en-US" dirty="0"/>
              <a:t> The microcontroller serves as the central hub, managing Bluetooth communication and interfacing with the web application.</a:t>
            </a:r>
          </a:p>
          <a:p>
            <a:r>
              <a:rPr lang="en-US" b="1" dirty="0"/>
              <a:t>Sensor-Controller Flow:</a:t>
            </a:r>
            <a:r>
              <a:rPr lang="en-US" dirty="0"/>
              <a:t> Sensors collect data; microcontroller centralizes it, facilitating real-time insights and remote control.</a:t>
            </a:r>
          </a:p>
          <a:p>
            <a:endParaRPr lang="en-US" dirty="0"/>
          </a:p>
        </p:txBody>
      </p:sp>
    </p:spTree>
    <p:extLst>
      <p:ext uri="{BB962C8B-B14F-4D97-AF65-F5344CB8AC3E}">
        <p14:creationId xmlns:p14="http://schemas.microsoft.com/office/powerpoint/2010/main" val="27766448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202</TotalTime>
  <Words>1388</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 Design and Implementation of a Smart Irrigation System for Precision Agriculture </vt:lpstr>
      <vt:lpstr>Introduction</vt:lpstr>
      <vt:lpstr>Objectives of the Project</vt:lpstr>
      <vt:lpstr>System Design</vt:lpstr>
      <vt:lpstr>System Design</vt:lpstr>
      <vt:lpstr>System Operation</vt:lpstr>
      <vt:lpstr>System Operation</vt:lpstr>
      <vt:lpstr>Data Analysis: Leveraging Machine Learning for Optimized Irrigation </vt:lpstr>
      <vt:lpstr>Communication and Connectivity</vt:lpstr>
      <vt:lpstr>Communication and Connectivity</vt:lpstr>
      <vt:lpstr>Benefits</vt:lpstr>
      <vt:lpstr>Benefits</vt:lpstr>
      <vt:lpstr>Challenges and Solutions</vt:lpstr>
      <vt:lpstr>Challenges and Solutions</vt:lpstr>
      <vt:lpstr>Enhancements</vt:lpstr>
      <vt:lpstr>Enhancements</vt:lpstr>
      <vt:lpstr>Conclusion</vt:lpstr>
    </vt:vector>
  </TitlesOfParts>
  <Company>Oprekin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Smart Irrigation System for Precision Agriculture</dc:title>
  <dc:creator>user</dc:creator>
  <cp:lastModifiedBy>user</cp:lastModifiedBy>
  <cp:revision>17</cp:revision>
  <dcterms:created xsi:type="dcterms:W3CDTF">2023-08-14T13:48:11Z</dcterms:created>
  <dcterms:modified xsi:type="dcterms:W3CDTF">2023-08-14T17:10:34Z</dcterms:modified>
</cp:coreProperties>
</file>