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6" r:id="rId2"/>
    <p:sldId id="258" r:id="rId3"/>
    <p:sldId id="257" r:id="rId4"/>
    <p:sldId id="263" r:id="rId5"/>
    <p:sldId id="273" r:id="rId6"/>
    <p:sldId id="274" r:id="rId7"/>
    <p:sldId id="277" r:id="rId8"/>
    <p:sldId id="264" r:id="rId9"/>
    <p:sldId id="260" r:id="rId10"/>
    <p:sldId id="261" r:id="rId11"/>
    <p:sldId id="262" r:id="rId12"/>
    <p:sldId id="265" r:id="rId13"/>
    <p:sldId id="267" r:id="rId14"/>
    <p:sldId id="268"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739DDD-2C0D-4A57-8ED5-9CEC9848DB49}" v="676" dt="2020-12-15T08:54:20.682"/>
    <p1510:client id="{7B6679DF-01D2-4B06-AAB1-9B4E59830E57}" v="346" dt="2020-12-15T08:32:44.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50" d="100"/>
          <a:sy n="50" d="100"/>
        </p:scale>
        <p:origin x="-29" y="10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2" d="100"/>
          <a:sy n="42" d="100"/>
        </p:scale>
        <p:origin x="2501"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FF267-EA81-4E80-BCF4-3BAB0E3DE394}" type="datetimeFigureOut">
              <a:rPr lang="en-US" smtClean="0"/>
              <a:t>12/17/2020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BE941-67C6-467E-9043-016F1BCC1FD3}" type="slidenum">
              <a:rPr lang="en-US" smtClean="0"/>
              <a:t>‹#›</a:t>
            </a:fld>
            <a:endParaRPr lang="en-US" dirty="0"/>
          </a:p>
        </p:txBody>
      </p:sp>
    </p:spTree>
    <p:extLst>
      <p:ext uri="{BB962C8B-B14F-4D97-AF65-F5344CB8AC3E}">
        <p14:creationId xmlns:p14="http://schemas.microsoft.com/office/powerpoint/2010/main" val="29232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BE941-67C6-467E-9043-016F1BCC1FD3}" type="slidenum">
              <a:rPr lang="en-US" smtClean="0"/>
              <a:t>1</a:t>
            </a:fld>
            <a:endParaRPr lang="en-US" dirty="0"/>
          </a:p>
        </p:txBody>
      </p:sp>
    </p:spTree>
    <p:extLst>
      <p:ext uri="{BB962C8B-B14F-4D97-AF65-F5344CB8AC3E}">
        <p14:creationId xmlns:p14="http://schemas.microsoft.com/office/powerpoint/2010/main" val="321131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F82718-8C01-4D4B-997A-258BF3AD3D66}"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B155A-6E52-4DCE-8E55-FF66C5318CA8}"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F82718-8C01-4D4B-997A-258BF3AD3D6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BB155A-6E52-4DCE-8E55-FF66C5318CA8}" type="datetimeFigureOut">
              <a:rPr lang="en-US" smtClean="0"/>
              <a:t>12/17/2020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F82718-8C01-4D4B-997A-258BF3AD3D66}"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8480" y="818147"/>
            <a:ext cx="7862084" cy="1342210"/>
          </a:xfrm>
        </p:spPr>
        <p:txBody>
          <a:bodyPr/>
          <a:lstStyle/>
          <a:p>
            <a:pPr algn="just"/>
            <a:r>
              <a:rPr lang="en-US" dirty="0"/>
              <a:t>Calculus Project</a:t>
            </a:r>
          </a:p>
        </p:txBody>
      </p:sp>
      <p:sp>
        <p:nvSpPr>
          <p:cNvPr id="4" name="Subtitle 2">
            <a:extLst>
              <a:ext uri="{FF2B5EF4-FFF2-40B4-BE49-F238E27FC236}">
                <a16:creationId xmlns:a16="http://schemas.microsoft.com/office/drawing/2014/main" id="{21451E07-9D9C-42C0-9729-9F6E0AE2796F}"/>
              </a:ext>
            </a:extLst>
          </p:cNvPr>
          <p:cNvSpPr txBox="1">
            <a:spLocks/>
          </p:cNvSpPr>
          <p:nvPr/>
        </p:nvSpPr>
        <p:spPr>
          <a:xfrm>
            <a:off x="1099150" y="2302600"/>
            <a:ext cx="8780744" cy="127155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sz="6600" cap="none" dirty="0">
                <a:solidFill>
                  <a:schemeClr val="accent3">
                    <a:lumMod val="60000"/>
                    <a:lumOff val="40000"/>
                  </a:schemeClr>
                </a:solidFill>
                <a:latin typeface="Times New Roman" panose="02020603050405020304" pitchFamily="18" charset="0"/>
                <a:cs typeface="Times New Roman" panose="02020603050405020304" pitchFamily="18" charset="0"/>
              </a:rPr>
              <a:t>Functions from data</a:t>
            </a:r>
            <a:endParaRPr lang="en-US" sz="66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5">
            <a:extLst>
              <a:ext uri="{FF2B5EF4-FFF2-40B4-BE49-F238E27FC236}">
                <a16:creationId xmlns:a16="http://schemas.microsoft.com/office/drawing/2014/main" id="{722FEBC4-A05C-4197-8FE5-EC3E5E40A246}"/>
              </a:ext>
            </a:extLst>
          </p:cNvPr>
          <p:cNvSpPr>
            <a:spLocks noGrp="1"/>
          </p:cNvSpPr>
          <p:nvPr>
            <p:ph type="subTitle" idx="1"/>
          </p:nvPr>
        </p:nvSpPr>
        <p:spPr>
          <a:xfrm>
            <a:off x="3063875" y="3571983"/>
            <a:ext cx="7146925" cy="2839403"/>
          </a:xfrm>
        </p:spPr>
        <p:txBody>
          <a:bodyPr>
            <a:normAutofit/>
          </a:bodyPr>
          <a:lstStyle/>
          <a:p>
            <a:pPr marL="0" indent="0">
              <a:buNone/>
            </a:pPr>
            <a:r>
              <a:rPr lang="en-US" dirty="0"/>
              <a:t>Member:</a:t>
            </a:r>
          </a:p>
          <a:p>
            <a:pPr>
              <a:buAutoNum type="arabicPeriod"/>
            </a:pPr>
            <a:r>
              <a:rPr lang="en-US" dirty="0"/>
              <a:t>Mukand Krishna</a:t>
            </a:r>
          </a:p>
          <a:p>
            <a:pPr>
              <a:buAutoNum type="arabicPeriod"/>
            </a:pPr>
            <a:r>
              <a:rPr lang="en-US" dirty="0"/>
              <a:t>Bahadur Khan</a:t>
            </a:r>
          </a:p>
          <a:p>
            <a:pPr>
              <a:buAutoNum type="arabicPeriod"/>
            </a:pPr>
            <a:r>
              <a:rPr lang="en-US" dirty="0"/>
              <a:t>Abdul Bari</a:t>
            </a:r>
          </a:p>
          <a:p>
            <a:pPr>
              <a:buAutoNum type="arabicPeriod"/>
            </a:pPr>
            <a:r>
              <a:rPr lang="en-US" dirty="0"/>
              <a:t>Muhammad Hassan</a:t>
            </a:r>
          </a:p>
          <a:p>
            <a:pPr>
              <a:buAutoNum type="arabicPeriod"/>
            </a:pPr>
            <a:r>
              <a:rPr lang="en-US" dirty="0"/>
              <a:t>Bhavnesh Deep</a:t>
            </a:r>
          </a:p>
        </p:txBody>
      </p:sp>
    </p:spTree>
    <p:extLst>
      <p:ext uri="{BB962C8B-B14F-4D97-AF65-F5344CB8AC3E}">
        <p14:creationId xmlns:p14="http://schemas.microsoft.com/office/powerpoint/2010/main" val="25804376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2121" y="313393"/>
            <a:ext cx="11763432" cy="2145141"/>
          </a:xfrm>
        </p:spPr>
        <p:txBody>
          <a:bodyPr/>
          <a:lstStyle/>
          <a:p>
            <a:pPr marL="0" indent="0">
              <a:buNone/>
            </a:pPr>
            <a:r>
              <a:rPr lang="en-US" b="1" dirty="0"/>
              <a:t>Question 7:</a:t>
            </a:r>
          </a:p>
          <a:p>
            <a:pPr marL="0" indent="0">
              <a:buNone/>
            </a:pPr>
            <a:r>
              <a:rPr lang="en-US" b="1" dirty="0"/>
              <a:t>Explanation:</a:t>
            </a:r>
          </a:p>
          <a:p>
            <a:pPr marL="0" indent="0">
              <a:buNone/>
            </a:pPr>
            <a:r>
              <a:rPr lang="en-US" dirty="0"/>
              <a:t>In this question, we were given a exponential function that was non linear regression and asked to linearized it and then use the data to make a new model that suits the linearized model. Then find the values of a and b</a:t>
            </a:r>
          </a:p>
          <a:p>
            <a:pPr marL="0" indent="0">
              <a:buNone/>
            </a:pPr>
            <a:r>
              <a:rPr lang="en-US" dirty="0"/>
              <a:t>In the second part it was asked to make a scatter graph plane model.</a:t>
            </a:r>
          </a:p>
        </p:txBody>
      </p:sp>
      <p:sp>
        <p:nvSpPr>
          <p:cNvPr id="4" name="Content Placeholder 3"/>
          <p:cNvSpPr>
            <a:spLocks noGrp="1"/>
          </p:cNvSpPr>
          <p:nvPr>
            <p:ph sz="half" idx="2"/>
          </p:nvPr>
        </p:nvSpPr>
        <p:spPr>
          <a:xfrm>
            <a:off x="292121" y="2458534"/>
            <a:ext cx="11763432" cy="4200245"/>
          </a:xfrm>
        </p:spPr>
        <p:txBody>
          <a:bodyPr/>
          <a:lstStyle/>
          <a:p>
            <a:pPr>
              <a:buAutoNum type="alphaUcPeriod"/>
            </a:pPr>
            <a:r>
              <a:rPr lang="en-US" b="1" dirty="0"/>
              <a:t>Steps:</a:t>
            </a:r>
            <a:endParaRPr lang="en-US" dirty="0"/>
          </a:p>
          <a:p>
            <a:r>
              <a:rPr lang="en-US" dirty="0"/>
              <a:t>First of all the given equation was linearized by taking log on the both sides. Then new variables were taken as z = ln y and w = x</a:t>
            </a:r>
          </a:p>
          <a:p>
            <a:r>
              <a:rPr lang="en-US" dirty="0"/>
              <a:t>After doing this, a new data was made as the first data which was non linear regression taking place btw y and x plot but now it was z and w. Z being </a:t>
            </a:r>
            <a:r>
              <a:rPr lang="en-US" dirty="0" err="1"/>
              <a:t>lny</a:t>
            </a:r>
            <a:r>
              <a:rPr lang="en-US" dirty="0"/>
              <a:t>, so the values of y changed with the Calculated values through taking natural log.</a:t>
            </a:r>
          </a:p>
          <a:p>
            <a:r>
              <a:rPr lang="en-US" dirty="0"/>
              <a:t>For finding the values of a and b, I used a formula that took many new values that I got from Using the help of summation for regression. Then I substituted the values.</a:t>
            </a:r>
          </a:p>
          <a:p>
            <a:r>
              <a:rPr lang="en-US" dirty="0"/>
              <a:t>After that I got two equations. After equating them, I got ln(a) and the value of b.</a:t>
            </a:r>
          </a:p>
          <a:p>
            <a:r>
              <a:rPr lang="en-US" dirty="0"/>
              <a:t>Then I had to remove the ln as I didn’t Need that. I used calculator for finding the value of a.</a:t>
            </a:r>
          </a:p>
          <a:p>
            <a:pPr marL="0" indent="0">
              <a:buNone/>
            </a:pPr>
            <a:r>
              <a:rPr lang="en-US" b="1" dirty="0"/>
              <a:t>Part 2:</a:t>
            </a:r>
            <a:r>
              <a:rPr lang="en-US" dirty="0"/>
              <a:t>     </a:t>
            </a:r>
            <a:r>
              <a:rPr lang="en-US" u="sng" dirty="0"/>
              <a:t>Scatter graph has been made of the new model which was linearized now.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330" y="1647343"/>
            <a:ext cx="7359091" cy="4943947"/>
          </a:xfrm>
          <a:prstGeom prst="rect">
            <a:avLst/>
          </a:prstGeom>
        </p:spPr>
      </p:pic>
      <p:sp>
        <p:nvSpPr>
          <p:cNvPr id="7" name="Title 6"/>
          <p:cNvSpPr>
            <a:spLocks noGrp="1"/>
          </p:cNvSpPr>
          <p:nvPr>
            <p:ph type="title"/>
          </p:nvPr>
        </p:nvSpPr>
        <p:spPr>
          <a:xfrm>
            <a:off x="646111" y="452718"/>
            <a:ext cx="10735530" cy="1194625"/>
          </a:xfrm>
        </p:spPr>
        <p:txBody>
          <a:bodyPr/>
          <a:lstStyle/>
          <a:p>
            <a:pPr algn="ctr"/>
            <a:r>
              <a:rPr lang="en-US"/>
              <a:t>Graph for Exercise 7 #Part 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15558"/>
            <a:ext cx="9404723" cy="1400530"/>
          </a:xfrm>
        </p:spPr>
        <p:txBody>
          <a:bodyPr/>
          <a:lstStyle/>
          <a:p>
            <a:r>
              <a:rPr lang="en-US" sz="1900" b="1" dirty="0">
                <a:latin typeface="Times New Roman" panose="02020603050405020304" pitchFamily="18" charset="0"/>
                <a:cs typeface="Times New Roman" panose="02020603050405020304" pitchFamily="18" charset="0"/>
              </a:rPr>
              <a:t>Question#8</a:t>
            </a:r>
            <a:br>
              <a:rPr lang="en-US" sz="1900" b="1" dirty="0">
                <a:latin typeface="Times New Roman" panose="02020603050405020304" pitchFamily="18" charset="0"/>
                <a:cs typeface="Times New Roman" panose="02020603050405020304" pitchFamily="18" charset="0"/>
              </a:rPr>
            </a:br>
            <a:r>
              <a:rPr lang="en-US" sz="1900" b="1" u="sng" dirty="0">
                <a:latin typeface="Times New Roman" panose="02020603050405020304" pitchFamily="18" charset="0"/>
                <a:cs typeface="Times New Roman" panose="02020603050405020304" pitchFamily="18" charset="0"/>
              </a:rPr>
              <a:t>Figure 6</a:t>
            </a:r>
            <a:r>
              <a:rPr lang="en-US" sz="1900" dirty="0">
                <a:latin typeface="Times New Roman" panose="02020603050405020304" pitchFamily="18" charset="0"/>
                <a:cs typeface="Times New Roman" panose="02020603050405020304" pitchFamily="18" charset="0"/>
              </a:rPr>
              <a:t> shows the relationship between the time T that it takes for each planet in our solar system to make one revolution around the Sun and the mean distance d between the planet and the Sun during one revolution.</a:t>
            </a: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74319" y="1716088"/>
            <a:ext cx="11673841" cy="4892040"/>
          </a:xfrm>
        </p:spPr>
        <p:txBody>
          <a:bodyPr>
            <a:normAutofit/>
          </a:bodyPr>
          <a:lstStyle/>
          <a:p>
            <a:pPr marL="0" indent="0" algn="just">
              <a:buNone/>
            </a:pPr>
            <a:r>
              <a:rPr lang="en-US" sz="1900" dirty="0">
                <a:latin typeface="Times New Roman" panose="02020603050405020304" pitchFamily="18" charset="0"/>
                <a:cs typeface="Times New Roman" panose="02020603050405020304" pitchFamily="18" charset="0"/>
              </a:rPr>
              <a:t>There are </a:t>
            </a:r>
            <a:r>
              <a:rPr lang="en-US" sz="1900" b="1" u="sng" dirty="0">
                <a:latin typeface="Times New Roman" panose="02020603050405020304" pitchFamily="18" charset="0"/>
                <a:cs typeface="Times New Roman" panose="02020603050405020304" pitchFamily="18" charset="0"/>
              </a:rPr>
              <a:t>four parts of Q#8</a:t>
            </a:r>
            <a:r>
              <a:rPr lang="en-US" sz="1900" dirty="0">
                <a:latin typeface="Times New Roman" panose="02020603050405020304" pitchFamily="18" charset="0"/>
                <a:cs typeface="Times New Roman" panose="02020603050405020304" pitchFamily="18" charset="0"/>
              </a:rPr>
              <a:t>  which are answered below.</a:t>
            </a:r>
          </a:p>
          <a:p>
            <a:pPr marL="0" indent="0" algn="just">
              <a:buNone/>
            </a:pPr>
            <a:r>
              <a:rPr lang="en-US" sz="1900" b="1" dirty="0">
                <a:latin typeface="Times New Roman" panose="02020603050405020304" pitchFamily="18" charset="0"/>
                <a:cs typeface="Times New Roman" panose="02020603050405020304" pitchFamily="18" charset="0"/>
              </a:rPr>
              <a:t>(A) </a:t>
            </a:r>
            <a:r>
              <a:rPr lang="en-US" sz="1900" dirty="0">
                <a:latin typeface="Times New Roman" panose="02020603050405020304" pitchFamily="18" charset="0"/>
                <a:cs typeface="Times New Roman" panose="02020603050405020304" pitchFamily="18" charset="0"/>
              </a:rPr>
              <a:t>The model suggested by the graph is </a:t>
            </a:r>
            <a:r>
              <a:rPr lang="en-US" sz="1900" b="1" dirty="0">
                <a:latin typeface="Times New Roman" panose="02020603050405020304" pitchFamily="18" charset="0"/>
                <a:cs typeface="Times New Roman" panose="02020603050405020304" pitchFamily="18" charset="0"/>
              </a:rPr>
              <a:t>POWER FUNCTION MODEL.</a:t>
            </a:r>
            <a:endParaRPr lang="en-US" sz="1900" dirty="0">
              <a:latin typeface="Times New Roman" panose="02020603050405020304" pitchFamily="18" charset="0"/>
              <a:cs typeface="Times New Roman" panose="02020603050405020304" pitchFamily="18" charset="0"/>
            </a:endParaRPr>
          </a:p>
          <a:p>
            <a:pPr marL="0" indent="0" algn="just">
              <a:buNone/>
            </a:pPr>
            <a:r>
              <a:rPr lang="en-US" sz="1900" b="1" u="sng" dirty="0">
                <a:latin typeface="Times New Roman" panose="02020603050405020304" pitchFamily="18" charset="0"/>
                <a:cs typeface="Times New Roman" panose="02020603050405020304" pitchFamily="18" charset="0"/>
              </a:rPr>
              <a:t>(B)</a:t>
            </a:r>
            <a:r>
              <a:rPr lang="en-US" sz="1900" dirty="0">
                <a:latin typeface="Times New Roman" panose="02020603050405020304" pitchFamily="18" charset="0"/>
                <a:cs typeface="Times New Roman" panose="02020603050405020304" pitchFamily="18" charset="0"/>
              </a:rPr>
              <a:t> In 1</a:t>
            </a:r>
            <a:r>
              <a:rPr lang="en-US" sz="1900" baseline="30000" dirty="0">
                <a:latin typeface="Times New Roman" panose="02020603050405020304" pitchFamily="18" charset="0"/>
                <a:cs typeface="Times New Roman" panose="02020603050405020304" pitchFamily="18" charset="0"/>
              </a:rPr>
              <a:t>st </a:t>
            </a:r>
            <a:r>
              <a:rPr lang="en-US" sz="1900" dirty="0">
                <a:latin typeface="Times New Roman" panose="02020603050405020304" pitchFamily="18" charset="0"/>
                <a:cs typeface="Times New Roman" panose="02020603050405020304" pitchFamily="18" charset="0"/>
              </a:rPr>
              <a:t>the </a:t>
            </a:r>
            <a:r>
              <a:rPr lang="en-US" sz="1900" b="1" u="sng" dirty="0">
                <a:latin typeface="Times New Roman" panose="02020603050405020304" pitchFamily="18" charset="0"/>
                <a:cs typeface="Times New Roman" panose="02020603050405020304" pitchFamily="18" charset="0"/>
              </a:rPr>
              <a:t>Sum</a:t>
            </a:r>
            <a:r>
              <a:rPr lang="en-US" sz="1900" dirty="0">
                <a:latin typeface="Times New Roman" panose="02020603050405020304" pitchFamily="18" charset="0"/>
                <a:cs typeface="Times New Roman" panose="02020603050405020304" pitchFamily="18" charset="0"/>
              </a:rPr>
              <a:t> of planets’ distances and  time of revolution around the sun is calculated.</a:t>
            </a:r>
          </a:p>
          <a:p>
            <a:pPr marL="0" indent="0" algn="just">
              <a:buNone/>
            </a:pPr>
            <a:r>
              <a:rPr lang="en-US" sz="1900" dirty="0">
                <a:latin typeface="Times New Roman" panose="02020603050405020304" pitchFamily="18" charset="0"/>
                <a:cs typeface="Times New Roman" panose="02020603050405020304" pitchFamily="18" charset="0"/>
              </a:rPr>
              <a:t>In 2</a:t>
            </a:r>
            <a:r>
              <a:rPr lang="en-US" sz="1900" baseline="30000" dirty="0">
                <a:latin typeface="Times New Roman" panose="02020603050405020304" pitchFamily="18" charset="0"/>
                <a:cs typeface="Times New Roman" panose="02020603050405020304" pitchFamily="18" charset="0"/>
              </a:rPr>
              <a:t>nd</a:t>
            </a:r>
            <a:r>
              <a:rPr lang="en-US" sz="1900" dirty="0">
                <a:latin typeface="Times New Roman" panose="02020603050405020304" pitchFamily="18" charset="0"/>
                <a:cs typeface="Times New Roman" panose="02020603050405020304" pitchFamily="18" charset="0"/>
              </a:rPr>
              <a:t> the </a:t>
            </a:r>
            <a:r>
              <a:rPr lang="en-US" sz="1900" b="1" u="sng" dirty="0">
                <a:latin typeface="Times New Roman" panose="02020603050405020304" pitchFamily="18" charset="0"/>
                <a:cs typeface="Times New Roman" panose="02020603050405020304" pitchFamily="18" charset="0"/>
              </a:rPr>
              <a:t>Mean</a:t>
            </a:r>
            <a:r>
              <a:rPr lang="en-US" sz="1900" dirty="0">
                <a:latin typeface="Times New Roman" panose="02020603050405020304" pitchFamily="18" charset="0"/>
                <a:cs typeface="Times New Roman" panose="02020603050405020304" pitchFamily="18" charset="0"/>
              </a:rPr>
              <a:t> of the distances and time of revolution has been taken.</a:t>
            </a:r>
          </a:p>
          <a:p>
            <a:pPr marL="0" indent="0" algn="just">
              <a:buNone/>
            </a:pPr>
            <a:r>
              <a:rPr lang="en-US" sz="1900" dirty="0">
                <a:latin typeface="Times New Roman" panose="02020603050405020304" pitchFamily="18" charset="0"/>
                <a:cs typeface="Times New Roman" panose="02020603050405020304" pitchFamily="18" charset="0"/>
              </a:rPr>
              <a:t>In 3</a:t>
            </a:r>
            <a:r>
              <a:rPr lang="en-US" sz="1900" baseline="30000" dirty="0">
                <a:latin typeface="Times New Roman" panose="02020603050405020304" pitchFamily="18" charset="0"/>
                <a:cs typeface="Times New Roman" panose="02020603050405020304" pitchFamily="18" charset="0"/>
              </a:rPr>
              <a:t>rd</a:t>
            </a:r>
            <a:r>
              <a:rPr lang="en-US" sz="1900"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Summation</a:t>
            </a:r>
            <a:r>
              <a:rPr lang="en-US" sz="1900" dirty="0">
                <a:latin typeface="Times New Roman" panose="02020603050405020304" pitchFamily="18" charset="0"/>
                <a:cs typeface="Times New Roman" panose="02020603050405020304" pitchFamily="18" charset="0"/>
              </a:rPr>
              <a:t> of X and Y values are calculated. Standard  deviation of x and y values is calculated.</a:t>
            </a:r>
          </a:p>
          <a:p>
            <a:pPr marL="0" indent="0" algn="just">
              <a:buNone/>
            </a:pPr>
            <a:r>
              <a:rPr lang="en-US" sz="1900" dirty="0">
                <a:latin typeface="Times New Roman" panose="02020603050405020304" pitchFamily="18" charset="0"/>
                <a:cs typeface="Times New Roman" panose="02020603050405020304" pitchFamily="18" charset="0"/>
              </a:rPr>
              <a:t>In 4</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R</a:t>
            </a:r>
            <a:r>
              <a:rPr lang="en-US" sz="1900" dirty="0">
                <a:latin typeface="Times New Roman" panose="02020603050405020304" pitchFamily="18" charset="0"/>
                <a:cs typeface="Times New Roman" panose="02020603050405020304" pitchFamily="18" charset="0"/>
              </a:rPr>
              <a:t> is calculated by formula.</a:t>
            </a:r>
          </a:p>
          <a:p>
            <a:pPr marL="0" indent="0" algn="just">
              <a:buNone/>
            </a:pPr>
            <a:r>
              <a:rPr lang="en-US" sz="1900" dirty="0">
                <a:latin typeface="Times New Roman" panose="02020603050405020304" pitchFamily="18" charset="0"/>
                <a:cs typeface="Times New Roman" panose="02020603050405020304" pitchFamily="18" charset="0"/>
              </a:rPr>
              <a:t>In 5</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Slope (m)</a:t>
            </a:r>
            <a:r>
              <a:rPr lang="en-US" sz="1900" dirty="0">
                <a:latin typeface="Times New Roman" panose="02020603050405020304" pitchFamily="18" charset="0"/>
                <a:cs typeface="Times New Roman" panose="02020603050405020304" pitchFamily="18" charset="0"/>
              </a:rPr>
              <a:t> is calculated  by multiplying the coefficient with division of standard deviation of x and y values.</a:t>
            </a:r>
          </a:p>
          <a:p>
            <a:pPr marL="0" indent="0" algn="just">
              <a:buNone/>
            </a:pPr>
            <a:r>
              <a:rPr lang="en-US" sz="1900" dirty="0">
                <a:latin typeface="Times New Roman" panose="02020603050405020304" pitchFamily="18" charset="0"/>
                <a:cs typeface="Times New Roman" panose="02020603050405020304" pitchFamily="18" charset="0"/>
              </a:rPr>
              <a:t>Finally, </a:t>
            </a:r>
            <a:r>
              <a:rPr lang="en-US" sz="1900" b="1" u="sng" dirty="0">
                <a:latin typeface="Times New Roman" panose="02020603050405020304" pitchFamily="18" charset="0"/>
                <a:cs typeface="Times New Roman" panose="02020603050405020304" pitchFamily="18" charset="0"/>
              </a:rPr>
              <a:t>regression line</a:t>
            </a:r>
            <a:r>
              <a:rPr lang="en-US" sz="1900" dirty="0">
                <a:latin typeface="Times New Roman" panose="02020603050405020304" pitchFamily="18" charset="0"/>
                <a:cs typeface="Times New Roman" panose="02020603050405020304" pitchFamily="18" charset="0"/>
              </a:rPr>
              <a:t> is calculated by putting all these values.</a:t>
            </a:r>
          </a:p>
          <a:p>
            <a:pPr marL="0" indent="0" algn="just">
              <a:buNone/>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77301" y="5013960"/>
            <a:ext cx="2381250" cy="1528482"/>
          </a:xfrm>
          <a:prstGeom prst="rect">
            <a:avLst/>
          </a:prstGeom>
          <a:solidFill>
            <a:schemeClr val="tx1"/>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960" y="5013960"/>
            <a:ext cx="2439341" cy="13405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F4ED7-7BAA-4A1E-8790-3F472139DA0C}"/>
              </a:ext>
            </a:extLst>
          </p:cNvPr>
          <p:cNvSpPr>
            <a:spLocks noGrp="1"/>
          </p:cNvSpPr>
          <p:nvPr>
            <p:ph type="title"/>
          </p:nvPr>
        </p:nvSpPr>
        <p:spPr>
          <a:xfrm>
            <a:off x="1154953" y="1319462"/>
            <a:ext cx="4812709" cy="5145505"/>
          </a:xfrm>
        </p:spPr>
        <p:txBody>
          <a:bodyPr/>
          <a:lstStyle/>
          <a:p>
            <a:pPr algn="just"/>
            <a:r>
              <a:rPr lang="en-US" sz="2100" b="1" dirty="0">
                <a:latin typeface="Times New Roman" panose="02020603050405020304" pitchFamily="18" charset="0"/>
                <a:cs typeface="Times New Roman" panose="02020603050405020304" pitchFamily="18" charset="0"/>
              </a:rPr>
              <a:t>(C) </a:t>
            </a:r>
            <a:r>
              <a:rPr lang="en-US" sz="2100" dirty="0">
                <a:latin typeface="Times New Roman" panose="02020603050405020304" pitchFamily="18" charset="0"/>
                <a:cs typeface="Times New Roman" panose="02020603050405020304" pitchFamily="18" charset="0"/>
              </a:rPr>
              <a:t>The T is expressed as function of d</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1</a:t>
            </a:r>
            <a:r>
              <a:rPr lang="en-US" sz="2100" baseline="30000" dirty="0">
                <a:latin typeface="Times New Roman" panose="02020603050405020304" pitchFamily="18" charset="0"/>
                <a:cs typeface="Times New Roman" panose="02020603050405020304" pitchFamily="18" charset="0"/>
              </a:rPr>
              <a:t>st</a:t>
            </a:r>
            <a:r>
              <a:rPr lang="en-US" sz="2100" dirty="0">
                <a:latin typeface="Times New Roman" panose="02020603050405020304" pitchFamily="18" charset="0"/>
                <a:cs typeface="Times New Roman" panose="02020603050405020304" pitchFamily="18" charset="0"/>
              </a:rPr>
              <a:t> the gradient is calculated.</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The x and y values of Earth is taken (0,0).</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The x and y values of Pluto are (1.6,2.4).</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Through </a:t>
            </a:r>
            <a:r>
              <a:rPr lang="en-US" sz="2100" b="1" u="sng" dirty="0">
                <a:latin typeface="Times New Roman" panose="02020603050405020304" pitchFamily="18" charset="0"/>
                <a:cs typeface="Times New Roman" panose="02020603050405020304" pitchFamily="18" charset="0"/>
              </a:rPr>
              <a:t>Slope line equation</a:t>
            </a:r>
            <a:r>
              <a:rPr lang="en-US" sz="2100" dirty="0">
                <a:latin typeface="Times New Roman" panose="02020603050405020304" pitchFamily="18" charset="0"/>
                <a:cs typeface="Times New Roman" panose="02020603050405020304" pitchFamily="18" charset="0"/>
              </a:rPr>
              <a:t> we get,</a:t>
            </a:r>
            <a:br>
              <a:rPr lang="en-US" sz="2100" dirty="0">
                <a:latin typeface="Times New Roman" panose="02020603050405020304" pitchFamily="18" charset="0"/>
                <a:cs typeface="Times New Roman" panose="02020603050405020304" pitchFamily="18" charset="0"/>
              </a:rPr>
            </a:br>
            <a:r>
              <a:rPr lang="en-US" sz="2100" b="1" u="sng" dirty="0">
                <a:latin typeface="Times New Roman" panose="02020603050405020304" pitchFamily="18" charset="0"/>
                <a:cs typeface="Times New Roman" panose="02020603050405020304" pitchFamily="18" charset="0"/>
              </a:rPr>
              <a:t>LOG T = 3/2* LOG d</a:t>
            </a:r>
            <a:r>
              <a:rPr lang="en-US" sz="2100" dirty="0">
                <a:latin typeface="Times New Roman" panose="02020603050405020304" pitchFamily="18" charset="0"/>
                <a:cs typeface="Times New Roman" panose="02020603050405020304" pitchFamily="18" charset="0"/>
              </a:rPr>
              <a:t>.</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Finally, we get the T as function of d.</a:t>
            </a:r>
            <a:br>
              <a:rPr lang="en-US" sz="2100" dirty="0">
                <a:latin typeface="Times New Roman" panose="02020603050405020304" pitchFamily="18" charset="0"/>
                <a:cs typeface="Times New Roman" panose="02020603050405020304" pitchFamily="18" charset="0"/>
              </a:rPr>
            </a:br>
            <a:r>
              <a:rPr lang="en-US" sz="2100" b="1" dirty="0">
                <a:latin typeface="Times New Roman" panose="02020603050405020304" pitchFamily="18" charset="0"/>
                <a:cs typeface="Times New Roman" panose="02020603050405020304" pitchFamily="18" charset="0"/>
              </a:rPr>
              <a:t>(D) K</a:t>
            </a:r>
            <a:r>
              <a:rPr lang="en-US" sz="2100" b="1" i="0" dirty="0">
                <a:solidFill>
                  <a:schemeClr val="tx1"/>
                </a:solidFill>
                <a:effectLst/>
                <a:latin typeface="Times New Roman" panose="02020603050405020304" pitchFamily="18" charset="0"/>
                <a:cs typeface="Times New Roman" panose="02020603050405020304" pitchFamily="18" charset="0"/>
              </a:rPr>
              <a:t>epler's Third Law </a:t>
            </a:r>
            <a:r>
              <a:rPr lang="en-US" sz="2100" b="0" i="0" dirty="0">
                <a:solidFill>
                  <a:schemeClr val="tx1"/>
                </a:solidFill>
                <a:effectLst/>
                <a:latin typeface="Times New Roman" panose="02020603050405020304" pitchFamily="18" charset="0"/>
                <a:cs typeface="Times New Roman" panose="02020603050405020304" pitchFamily="18" charset="0"/>
              </a:rPr>
              <a:t>: the squares of the orbital periods of the planets are directly proportional to the cubes of the semi major axes of their orbits. It implies that the period for a planet to orbit the Sun increases rapidly with the radius of its orbit.</a:t>
            </a:r>
            <a:endParaRPr lang="en-US" sz="2100" dirty="0"/>
          </a:p>
        </p:txBody>
      </p:sp>
      <p:sp>
        <p:nvSpPr>
          <p:cNvPr id="10" name="Content Placeholder 9"/>
          <p:cNvSpPr>
            <a:spLocks noGrp="1"/>
          </p:cNvSpPr>
          <p:nvPr>
            <p:ph type="body" sz="half" idx="2"/>
          </p:nvPr>
        </p:nvSpPr>
        <p:spPr>
          <a:xfrm>
            <a:off x="6096000" y="856247"/>
            <a:ext cx="5213684" cy="5145506"/>
          </a:xfrm>
        </p:spPr>
        <p:txBody>
          <a:bodyPr anchor="t">
            <a:normAutofit/>
          </a:bodyPr>
          <a:lstStyle/>
          <a:p>
            <a:pPr marL="0" indent="0">
              <a:buNone/>
            </a:pPr>
            <a:r>
              <a:rPr lang="en-US" sz="3200" b="1" dirty="0">
                <a:latin typeface="Times New Roman" panose="02020603050405020304" pitchFamily="18" charset="0"/>
                <a:cs typeface="Times New Roman" panose="02020603050405020304" pitchFamily="18" charset="0"/>
              </a:rPr>
              <a:t>         Modeling cooling</a:t>
            </a:r>
          </a:p>
          <a:p>
            <a:pPr marL="0" indent="0" algn="just">
              <a:buNone/>
            </a:pPr>
            <a:r>
              <a:rPr lang="en-US" sz="2000" dirty="0">
                <a:latin typeface="Times New Roman" panose="02020603050405020304" pitchFamily="18" charset="0"/>
                <a:cs typeface="Times New Roman" panose="02020603050405020304" pitchFamily="18" charset="0"/>
              </a:rPr>
              <a:t>Here is the example that if coffee is let to cool and its temperature is approaching the rooms’ temperature. The difference between the temperature of the liquid and the temperature of the room has an exponential model.</a:t>
            </a:r>
          </a:p>
          <a:p>
            <a:pPr marL="0" indent="0" algn="just">
              <a:buNone/>
            </a:pPr>
            <a:r>
              <a:rPr lang="fr-FR" sz="2000" b="1" u="sng" dirty="0">
                <a:latin typeface="Times New Roman" panose="02020603050405020304" pitchFamily="18" charset="0"/>
                <a:cs typeface="Times New Roman" panose="02020603050405020304" pitchFamily="18" charset="0"/>
              </a:rPr>
              <a:t>T − Ta = (To − Ta)e^−kt</a:t>
            </a:r>
            <a:r>
              <a:rPr lang="en-US" sz="2000" dirty="0">
                <a:latin typeface="Times New Roman" panose="02020603050405020304" pitchFamily="18" charset="0"/>
                <a:cs typeface="Times New Roman" panose="02020603050405020304" pitchFamily="18" charset="0"/>
              </a:rPr>
              <a:t> equation which is called </a:t>
            </a:r>
            <a:r>
              <a:rPr lang="en-US" sz="2000" b="1" u="sng" dirty="0">
                <a:latin typeface="Times New Roman" panose="02020603050405020304" pitchFamily="18" charset="0"/>
                <a:cs typeface="Times New Roman" panose="02020603050405020304" pitchFamily="18" charset="0"/>
              </a:rPr>
              <a:t>Newton’s Law of Cooling. K</a:t>
            </a:r>
            <a:r>
              <a:rPr lang="en-US" sz="2000" dirty="0">
                <a:latin typeface="Times New Roman" panose="02020603050405020304" pitchFamily="18" charset="0"/>
                <a:cs typeface="Times New Roman" panose="02020603050405020304" pitchFamily="18" charset="0"/>
              </a:rPr>
              <a:t>  is a positive constant whose value depends on the physical characteristics of the liquid. This equation states that the difference between the temperature of the liquid and the temperature of the room has an exponential model.</a:t>
            </a:r>
          </a:p>
          <a:p>
            <a:pPr marL="0" indent="0">
              <a:buNone/>
            </a:pPr>
            <a:endParaRPr lang="en-US"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92795" y="504384"/>
            <a:ext cx="3348636" cy="958987"/>
          </a:xfrm>
        </p:spPr>
        <p:txBody>
          <a:bodyPr/>
          <a:lstStyle/>
          <a:p>
            <a:r>
              <a:rPr lang="en-US" b="1" dirty="0"/>
              <a:t>Question#9</a:t>
            </a:r>
          </a:p>
        </p:txBody>
      </p:sp>
      <p:sp>
        <p:nvSpPr>
          <p:cNvPr id="3" name="Content Placeholder 2">
            <a:extLst>
              <a:ext uri="{FF2B5EF4-FFF2-40B4-BE49-F238E27FC236}">
                <a16:creationId xmlns:a16="http://schemas.microsoft.com/office/drawing/2014/main" id="{A376BA4A-45AF-4847-A3AC-254B4E0FC5F2}"/>
              </a:ext>
            </a:extLst>
          </p:cNvPr>
          <p:cNvSpPr>
            <a:spLocks noGrp="1"/>
          </p:cNvSpPr>
          <p:nvPr>
            <p:ph idx="1"/>
          </p:nvPr>
        </p:nvSpPr>
        <p:spPr>
          <a:xfrm>
            <a:off x="1235044" y="1755778"/>
            <a:ext cx="9721911" cy="4195481"/>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pl-PL" b="0" i="0" u="none" strike="noStrike" dirty="0">
                <a:effectLst/>
                <a:latin typeface="Times New Roman" panose="02020603050405020304" pitchFamily="18" charset="0"/>
                <a:cs typeface="Times New Roman" panose="02020603050405020304" pitchFamily="18" charset="0"/>
              </a:rPr>
              <a:t>T - Ta = ( To - Ta ) e^(-kt)</a:t>
            </a:r>
            <a:r>
              <a:rPr lang="en-US" dirty="0">
                <a:latin typeface="Times New Roman" panose="02020603050405020304" pitchFamily="18" charset="0"/>
                <a:cs typeface="Times New Roman" panose="02020603050405020304" pitchFamily="18" charset="0"/>
              </a:rPr>
              <a:t>, by using this equation. It is given that that room is placed with a constant temperature of 27 °C .As given in the table that when t =1 , temperature in the room is 82.2 °C and when t=4, temperature in room is 75 °C.</a:t>
            </a:r>
          </a:p>
          <a:p>
            <a:pPr marL="0" indent="0" algn="just">
              <a:buNone/>
            </a:pPr>
            <a:r>
              <a:rPr lang="en-US" dirty="0">
                <a:latin typeface="Times New Roman" panose="02020603050405020304" pitchFamily="18" charset="0"/>
                <a:cs typeface="Times New Roman" panose="02020603050405020304" pitchFamily="18" charset="0"/>
              </a:rPr>
              <a:t>Putting these values we get 2 equations, by dividing these equations we get the value of </a:t>
            </a:r>
            <a:r>
              <a:rPr lang="en-US" b="1" dirty="0">
                <a:latin typeface="Times New Roman" panose="02020603050405020304" pitchFamily="18" charset="0"/>
                <a:cs typeface="Times New Roman" panose="02020603050405020304" pitchFamily="18" charset="0"/>
              </a:rPr>
              <a:t>K, </a:t>
            </a:r>
            <a:r>
              <a:rPr lang="en-US" dirty="0">
                <a:latin typeface="Times New Roman" panose="02020603050405020304" pitchFamily="18" charset="0"/>
                <a:cs typeface="Times New Roman" panose="02020603050405020304" pitchFamily="18" charset="0"/>
              </a:rPr>
              <a:t>putting the value of K in equation in which we were given constant temperature.</a:t>
            </a:r>
          </a:p>
          <a:p>
            <a:pPr marL="0" indent="0" algn="just" rtl="0">
              <a:spcBef>
                <a:spcPts val="0"/>
              </a:spcBef>
              <a:spcAft>
                <a:spcPts val="0"/>
              </a:spcAft>
              <a:buNone/>
            </a:pPr>
            <a:r>
              <a:rPr lang="de-DE" b="0" i="0" u="none" strike="noStrike" dirty="0">
                <a:effectLst/>
                <a:latin typeface="Times New Roman" panose="02020603050405020304" pitchFamily="18" charset="0"/>
                <a:cs typeface="Times New Roman" panose="02020603050405020304" pitchFamily="18" charset="0"/>
              </a:rPr>
              <a:t>T = 27 + ( To - 27 ) e^( (1/3) (ln 0.87) t ) Thus, we find the temperature T  as function of elapsed time t</a:t>
            </a:r>
          </a:p>
          <a:p>
            <a:pPr marL="0" indent="0" algn="just" rtl="0">
              <a:spcBef>
                <a:spcPts val="0"/>
              </a:spcBef>
              <a:spcAft>
                <a:spcPts val="0"/>
              </a:spcAft>
              <a:buNone/>
            </a:pPr>
            <a:r>
              <a:rPr lang="de-DE" b="1" dirty="0">
                <a:latin typeface="Times New Roman" panose="02020603050405020304" pitchFamily="18" charset="0"/>
                <a:cs typeface="Times New Roman" panose="02020603050405020304" pitchFamily="18" charset="0"/>
              </a:rPr>
              <a:t>(B) </a:t>
            </a:r>
            <a:r>
              <a:rPr lang="de-DE" b="0" i="0" u="none" strike="noStrike" dirty="0">
                <a:effectLst/>
                <a:latin typeface="Times New Roman" panose="02020603050405020304" pitchFamily="18" charset="0"/>
                <a:cs typeface="Times New Roman" panose="02020603050405020304" pitchFamily="18" charset="0"/>
              </a:rPr>
              <a:t>When t = 4, T = 75 , putting these value in equation T = 27 + ( To - 27 ) e^( (1/3) (ln 0.87) t ) we get </a:t>
            </a:r>
            <a:r>
              <a:rPr lang="en-US" b="0" i="0" u="none" strike="noStrike" dirty="0">
                <a:effectLst/>
                <a:latin typeface="Times New Roman" panose="02020603050405020304" pitchFamily="18" charset="0"/>
                <a:cs typeface="Times New Roman" panose="02020603050405020304" pitchFamily="18" charset="0"/>
              </a:rPr>
              <a:t>To = 84.8°C </a:t>
            </a:r>
            <a:r>
              <a:rPr lang="en-US" dirty="0">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rPr>
              <a:t>This is the initial temperature of the coffee.</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 </a:t>
            </a:r>
            <a:r>
              <a:rPr lang="en-US" b="0" i="0" u="none" strike="noStrike" dirty="0">
                <a:effectLst/>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a:t>
            </a:r>
            <a:r>
              <a:rPr lang="en-US" b="1" i="0" u="none" strike="noStrike" dirty="0">
                <a:effectLst/>
                <a:latin typeface="Times New Roman" panose="02020603050405020304" pitchFamily="18" charset="0"/>
                <a:cs typeface="Times New Roman" panose="02020603050405020304" pitchFamily="18" charset="0"/>
              </a:rPr>
              <a:t>ime</a:t>
            </a:r>
            <a:r>
              <a:rPr lang="en-US" b="0" i="0" u="none" strike="noStrike" dirty="0">
                <a:effectLst/>
                <a:latin typeface="Times New Roman" panose="02020603050405020304" pitchFamily="18" charset="0"/>
                <a:cs typeface="Times New Roman" panose="02020603050405020304" pitchFamily="18" charset="0"/>
              </a:rPr>
              <a:t> at which the temperature would be 5 degree from the room temperature at that point T is 32 is 52.726 min.</a:t>
            </a:r>
            <a:endParaRPr lang="de-DE" b="1"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0BEB-BAC7-422D-B2D4-FFD826280FBF}"/>
              </a:ext>
            </a:extLst>
          </p:cNvPr>
          <p:cNvSpPr>
            <a:spLocks noGrp="1"/>
          </p:cNvSpPr>
          <p:nvPr>
            <p:ph type="title"/>
          </p:nvPr>
        </p:nvSpPr>
        <p:spPr>
          <a:xfrm>
            <a:off x="2316481" y="1443318"/>
            <a:ext cx="5410199" cy="2534322"/>
          </a:xfrm>
        </p:spPr>
        <p:txBody>
          <a:bodyPr/>
          <a:lstStyle/>
          <a:p>
            <a:pPr algn="ctr"/>
            <a:r>
              <a:rPr lang="en-US" sz="6000" dirty="0">
                <a:latin typeface="Times New Roman" panose="02020603050405020304" pitchFamily="18" charset="0"/>
                <a:cs typeface="Times New Roman" panose="02020603050405020304" pitchFamily="18" charset="0"/>
              </a:rPr>
              <a:t>THE  END </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609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7996" y="388549"/>
            <a:ext cx="8048709" cy="1400530"/>
          </a:xfrm>
        </p:spPr>
        <p:txBody>
          <a:bodyPr/>
          <a:lstStyle/>
          <a:p>
            <a:r>
              <a:rPr lang="en-US" b="1" dirty="0"/>
              <a:t>Fitting curves to data and</a:t>
            </a:r>
            <a:br>
              <a:rPr lang="en-US" b="1" dirty="0"/>
            </a:br>
            <a:r>
              <a:rPr lang="en-US" b="1" dirty="0"/>
              <a:t>Finding mathematical model</a:t>
            </a:r>
          </a:p>
        </p:txBody>
      </p:sp>
      <p:sp>
        <p:nvSpPr>
          <p:cNvPr id="3" name="Content Placeholder 2"/>
          <p:cNvSpPr>
            <a:spLocks noGrp="1"/>
          </p:cNvSpPr>
          <p:nvPr>
            <p:ph sz="half" idx="1"/>
          </p:nvPr>
        </p:nvSpPr>
        <p:spPr>
          <a:xfrm>
            <a:off x="480112" y="2237039"/>
            <a:ext cx="4853539" cy="2944178"/>
          </a:xfrm>
        </p:spPr>
        <p:txBody>
          <a:bodyPr>
            <a:normAutofit/>
          </a:bodyPr>
          <a:lstStyle/>
          <a:p>
            <a:pPr marL="0" indent="0" algn="just">
              <a:buNone/>
            </a:pPr>
            <a:r>
              <a:rPr lang="en-US" dirty="0"/>
              <a:t>The relationship between two variables x and y can be calculated by equation </a:t>
            </a:r>
            <a:r>
              <a:rPr lang="en-US" b="1" i="1" dirty="0"/>
              <a:t>y=f(x) </a:t>
            </a:r>
            <a:r>
              <a:rPr lang="en-US" dirty="0"/>
              <a:t>called </a:t>
            </a:r>
            <a:r>
              <a:rPr lang="en-US" b="1" i="1" dirty="0"/>
              <a:t>mathematical model. If </a:t>
            </a:r>
            <a:r>
              <a:rPr lang="en-US" dirty="0"/>
              <a:t>relationship between x and y is known to be linear but that accuracy limitations in the measuring devices produce a scatter plot. A good approach is to look for a linear equation </a:t>
            </a:r>
            <a:r>
              <a:rPr lang="en-US" b="1" i="1" dirty="0"/>
              <a:t>y = mx + b</a:t>
            </a:r>
            <a:r>
              <a:rPr lang="en-US" dirty="0"/>
              <a:t> whose graph more accurately describes the linear relationship.</a:t>
            </a:r>
            <a:endParaRPr lang="en-US" b="1" i="1" dirty="0"/>
          </a:p>
        </p:txBody>
      </p:sp>
      <p:sp>
        <p:nvSpPr>
          <p:cNvPr id="4" name="Content Placeholder 3"/>
          <p:cNvSpPr>
            <a:spLocks noGrp="1"/>
          </p:cNvSpPr>
          <p:nvPr>
            <p:ph sz="half" idx="2"/>
          </p:nvPr>
        </p:nvSpPr>
        <p:spPr>
          <a:xfrm>
            <a:off x="5792351" y="2072134"/>
            <a:ext cx="5919537" cy="3526561"/>
          </a:xfrm>
        </p:spPr>
        <p:txBody>
          <a:bodyPr>
            <a:normAutofit/>
          </a:bodyPr>
          <a:lstStyle/>
          <a:p>
            <a:r>
              <a:rPr lang="en-US" dirty="0"/>
              <a:t>Figure </a:t>
            </a:r>
            <a:r>
              <a:rPr lang="en-US" b="1" i="1" u="sng" dirty="0"/>
              <a:t>1a</a:t>
            </a:r>
            <a:r>
              <a:rPr lang="en-US" dirty="0"/>
              <a:t> suggests that the relationship between x and y is </a:t>
            </a:r>
            <a:r>
              <a:rPr lang="en-US" b="1" i="1" u="sng" dirty="0"/>
              <a:t>linear</a:t>
            </a:r>
            <a:r>
              <a:rPr lang="en-US" dirty="0"/>
              <a:t>, so in absence of additional information we will use linear model y = mx + b.</a:t>
            </a:r>
          </a:p>
          <a:p>
            <a:r>
              <a:rPr lang="en-US" dirty="0"/>
              <a:t>Scatter plot of U.S. population growth in </a:t>
            </a:r>
            <a:r>
              <a:rPr lang="en-US" b="1" i="1" u="sng" dirty="0"/>
              <a:t>Figure 2</a:t>
            </a:r>
            <a:r>
              <a:rPr lang="en-US" dirty="0"/>
              <a:t>  suggests </a:t>
            </a:r>
            <a:r>
              <a:rPr lang="en-US" b="1" i="1" u="sng" dirty="0"/>
              <a:t>nonlinear relationship</a:t>
            </a:r>
            <a:r>
              <a:rPr lang="en-US" dirty="0"/>
              <a:t>, so we look for a nonlinear function for the model. There are theories in the study of population growth which suggest that in absence of environmental constraints, populations of people can be modeled by equations </a:t>
            </a:r>
            <a:r>
              <a:rPr lang="en-US" b="1" i="1" u="sng" dirty="0"/>
              <a:t> P = Poe**kt</a:t>
            </a:r>
            <a:r>
              <a:rPr lang="en-US" dirty="0"/>
              <a:t> , so in this case we look this equation to model the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964230" y="373785"/>
            <a:ext cx="9155130" cy="1808242"/>
          </a:xfrm>
        </p:spPr>
        <p:txBody>
          <a:bodyPr>
            <a:normAutofit/>
          </a:bodyPr>
          <a:lstStyle/>
          <a:p>
            <a:pPr marL="0" indent="0" algn="just">
              <a:buNone/>
            </a:pPr>
            <a:r>
              <a:rPr lang="en-US" sz="4400" b="1" dirty="0">
                <a:latin typeface="Times New Roman" panose="02020603050405020304" pitchFamily="18" charset="0"/>
                <a:cs typeface="Times New Roman" panose="02020603050405020304" pitchFamily="18" charset="0"/>
              </a:rPr>
              <a:t>       </a:t>
            </a:r>
            <a:r>
              <a:rPr lang="en-US" sz="4200"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Linear modeling</a:t>
            </a:r>
            <a:r>
              <a:rPr lang="en-US" sz="44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Common method for finding a linear model is  </a:t>
            </a:r>
            <a:r>
              <a:rPr lang="en-US" sz="1800" b="1" i="1" u="sng" dirty="0">
                <a:latin typeface="Times New Roman" panose="02020603050405020304" pitchFamily="18" charset="0"/>
                <a:cs typeface="Times New Roman" panose="02020603050405020304" pitchFamily="18" charset="0"/>
              </a:rPr>
              <a:t>line y = mx +b</a:t>
            </a:r>
            <a:r>
              <a:rPr lang="en-US" sz="1800" dirty="0">
                <a:latin typeface="Times New Roman" panose="02020603050405020304" pitchFamily="18" charset="0"/>
                <a:cs typeface="Times New Roman" panose="02020603050405020304" pitchFamily="18" charset="0"/>
              </a:rPr>
              <a:t> in which the sum of the squares of the residuals is as small as possible. This is called the </a:t>
            </a:r>
            <a:r>
              <a:rPr lang="en-US" sz="1800" b="1" i="1" dirty="0">
                <a:latin typeface="Times New Roman" panose="02020603050405020304" pitchFamily="18" charset="0"/>
                <a:cs typeface="Times New Roman" panose="02020603050405020304" pitchFamily="18" charset="0"/>
              </a:rPr>
              <a:t>least-squares line of best fit or the regression line</a:t>
            </a:r>
            <a:r>
              <a:rPr lang="en-US" sz="1800" dirty="0">
                <a:latin typeface="Times New Roman" panose="02020603050405020304" pitchFamily="18" charset="0"/>
                <a:cs typeface="Times New Roman" panose="02020603050405020304" pitchFamily="18" charset="0"/>
              </a:rPr>
              <a:t>.</a:t>
            </a:r>
          </a:p>
        </p:txBody>
      </p:sp>
      <p:sp>
        <p:nvSpPr>
          <p:cNvPr id="5" name="Text Placeholder 4"/>
          <p:cNvSpPr>
            <a:spLocks noGrp="1"/>
          </p:cNvSpPr>
          <p:nvPr>
            <p:ph type="body" sz="half" idx="2"/>
          </p:nvPr>
        </p:nvSpPr>
        <p:spPr>
          <a:xfrm>
            <a:off x="964230" y="2259367"/>
            <a:ext cx="4138942" cy="2552665"/>
          </a:xfrm>
        </p:spPr>
        <p:txBody>
          <a:bodyPr>
            <a:normAutofit/>
          </a:bodyPr>
          <a:lstStyle/>
          <a:p>
            <a:pPr marL="285750" indent="-285750" algn="just">
              <a:buFont typeface="Wingdings" panose="05000000000000000000" pitchFamily="2" charset="2"/>
              <a:buChar char="v"/>
            </a:pPr>
            <a:r>
              <a:rPr lang="en-US" sz="1600" b="1" i="1" u="sng" dirty="0"/>
              <a:t>Question#1</a:t>
            </a:r>
            <a:r>
              <a:rPr lang="en-US" sz="1600" dirty="0"/>
              <a:t> </a:t>
            </a:r>
          </a:p>
          <a:p>
            <a:pPr algn="just"/>
            <a:r>
              <a:rPr lang="en-US" sz="1700" dirty="0"/>
              <a:t>As we have two lines we had their x and y values. The differences of two points for both x and y values which are called </a:t>
            </a:r>
            <a:r>
              <a:rPr lang="en-US" sz="1700" b="1" i="1" u="sng" dirty="0"/>
              <a:t>residuals</a:t>
            </a:r>
            <a:r>
              <a:rPr lang="en-US" sz="1700" dirty="0"/>
              <a:t>. Take square of residuals we obtained and as </a:t>
            </a:r>
            <a:r>
              <a:rPr lang="en-US" sz="1700" b="1" i="1" u="sng" dirty="0"/>
              <a:t>sum of sq of residuals of line#2 is small</a:t>
            </a:r>
            <a:r>
              <a:rPr lang="en-US" sz="1700" dirty="0"/>
              <a:t>, so line#2 is regression line in figure 4.</a:t>
            </a:r>
            <a:endParaRPr lang="en-US" sz="1700" b="1" i="1" u="sng" dirty="0"/>
          </a:p>
          <a:p>
            <a:endParaRPr lang="en-US" sz="1600" dirty="0"/>
          </a:p>
        </p:txBody>
      </p:sp>
      <p:sp>
        <p:nvSpPr>
          <p:cNvPr id="7" name="Title 6"/>
          <p:cNvSpPr>
            <a:spLocks noGrp="1"/>
          </p:cNvSpPr>
          <p:nvPr>
            <p:ph type="title"/>
          </p:nvPr>
        </p:nvSpPr>
        <p:spPr>
          <a:xfrm>
            <a:off x="5385007" y="2302474"/>
            <a:ext cx="6529137" cy="3534446"/>
          </a:xfrm>
        </p:spPr>
        <p:txBody>
          <a:bodyPr anchor="t">
            <a:noAutofit/>
          </a:bodyPr>
          <a:lstStyle/>
          <a:p>
            <a:pPr marL="285750" indent="-285750" algn="just">
              <a:buFont typeface="Wingdings" panose="05000000000000000000" pitchFamily="2" charset="2"/>
              <a:buChar char="v"/>
            </a:pPr>
            <a:r>
              <a:rPr lang="en-US" sz="1600" b="1" i="1" u="sng" dirty="0"/>
              <a:t>Question#2:</a:t>
            </a:r>
            <a:br>
              <a:rPr lang="en-US" sz="1600" b="1" i="1" u="sng" dirty="0"/>
            </a:br>
            <a:r>
              <a:rPr lang="en-US" sz="1800" dirty="0"/>
              <a:t> we used 2 methods. </a:t>
            </a:r>
            <a:br>
              <a:rPr lang="en-US" sz="1800" dirty="0"/>
            </a:br>
            <a:r>
              <a:rPr lang="en-US" sz="1800" dirty="0"/>
              <a:t>In </a:t>
            </a:r>
            <a:r>
              <a:rPr lang="en-US" sz="1800" b="1" i="1" u="sng" dirty="0"/>
              <a:t>1</a:t>
            </a:r>
            <a:r>
              <a:rPr lang="en-US" sz="1800" b="1" i="1" u="sng" baseline="30000" dirty="0"/>
              <a:t>st</a:t>
            </a:r>
            <a:r>
              <a:rPr lang="en-US" sz="1800" b="1" i="1" u="sng" dirty="0"/>
              <a:t> method</a:t>
            </a:r>
            <a:r>
              <a:rPr lang="en-US" sz="1800" dirty="0"/>
              <a:t> we calculated regression line using calculator. </a:t>
            </a:r>
            <a:br>
              <a:rPr lang="en-US" sz="1800" dirty="0"/>
            </a:br>
            <a:r>
              <a:rPr lang="en-US" sz="1800" dirty="0"/>
              <a:t>In </a:t>
            </a:r>
            <a:r>
              <a:rPr lang="en-US" sz="1800" b="1" i="1" u="sng" dirty="0"/>
              <a:t>2</a:t>
            </a:r>
            <a:r>
              <a:rPr lang="en-US" sz="1800" b="1" i="1" u="sng" baseline="30000" dirty="0"/>
              <a:t>nd</a:t>
            </a:r>
            <a:r>
              <a:rPr lang="en-US" sz="1800" b="1" i="1" u="sng" dirty="0"/>
              <a:t> method</a:t>
            </a:r>
            <a:r>
              <a:rPr lang="en-US" sz="1800" dirty="0"/>
              <a:t> we took the</a:t>
            </a:r>
            <a:r>
              <a:rPr lang="en-US" sz="1800" b="1" i="1" u="sng" dirty="0"/>
              <a:t> Mean Values</a:t>
            </a:r>
            <a:r>
              <a:rPr lang="en-US" sz="1800" dirty="0"/>
              <a:t> of X and Y. Then we calculated </a:t>
            </a:r>
            <a:r>
              <a:rPr lang="en-US" sz="1800" b="1" i="1" u="sng" dirty="0"/>
              <a:t>STANDARD DEVIATIONS </a:t>
            </a:r>
            <a:r>
              <a:rPr lang="en-US" sz="1800" dirty="0"/>
              <a:t>of Both X and Y using the mean values of x and y and number of values. Then by using standard deviations and mean values we calculated </a:t>
            </a:r>
            <a:r>
              <a:rPr lang="en-US" sz="1800" b="1" i="1" u="sng" dirty="0"/>
              <a:t>CO-RELATION COEFFICIENT</a:t>
            </a:r>
            <a:r>
              <a:rPr lang="en-US" sz="1800" dirty="0"/>
              <a:t> i.e., </a:t>
            </a:r>
            <a:r>
              <a:rPr lang="en-US" sz="1800" b="1" i="1" u="sng" dirty="0"/>
              <a:t>R</a:t>
            </a:r>
            <a:r>
              <a:rPr lang="en-US" sz="1800" dirty="0"/>
              <a:t>. We find </a:t>
            </a:r>
            <a:r>
              <a:rPr lang="en-US" sz="1800" b="1" i="1" u="sng" dirty="0"/>
              <a:t>Slope</a:t>
            </a:r>
            <a:r>
              <a:rPr lang="en-US" sz="1800" dirty="0"/>
              <a:t> by R and standard deviation of x and y. Using the values we regression line equation of the form. </a:t>
            </a:r>
            <a:endParaRPr lang="en-US" sz="1800" b="1" i="1" u="sng"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701" y="4812032"/>
            <a:ext cx="1991102" cy="1500159"/>
          </a:xfrm>
          <a:prstGeom prst="rect">
            <a:avLst/>
          </a:prstGeom>
          <a:solidFill>
            <a:schemeClr val="tx1"/>
          </a:solidFill>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 y="4971663"/>
            <a:ext cx="2439341" cy="13405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572" y="1293448"/>
            <a:ext cx="8266135" cy="1013819"/>
          </a:xfrm>
        </p:spPr>
        <p:txBody>
          <a:bodyPr/>
          <a:lstStyle/>
          <a:p>
            <a:r>
              <a:rPr lang="en-US" sz="4400" b="1" dirty="0"/>
              <a:t>How good is linear model</a:t>
            </a:r>
          </a:p>
        </p:txBody>
      </p:sp>
      <p:sp>
        <p:nvSpPr>
          <p:cNvPr id="4" name="Text Placeholder 3"/>
          <p:cNvSpPr>
            <a:spLocks noGrp="1"/>
          </p:cNvSpPr>
          <p:nvPr>
            <p:ph type="body" idx="1"/>
          </p:nvPr>
        </p:nvSpPr>
        <p:spPr>
          <a:xfrm>
            <a:off x="1154955" y="2258291"/>
            <a:ext cx="8825658" cy="3379490"/>
          </a:xfrm>
        </p:spPr>
        <p:txBody>
          <a:bodyPr>
            <a:noAutofit/>
          </a:bodyPr>
          <a:lstStyle/>
          <a:p>
            <a:pPr marL="0" indent="0" algn="just">
              <a:buNone/>
            </a:pPr>
            <a:r>
              <a:rPr lang="en-US" sz="1700" dirty="0">
                <a:latin typeface="Times New Roman" panose="02020603050405020304" pitchFamily="18" charset="0"/>
                <a:cs typeface="Times New Roman" panose="02020603050405020304" pitchFamily="18" charset="0"/>
              </a:rPr>
              <a:t>.</a:t>
            </a:r>
            <a:endParaRPr lang="en-US" sz="1700" dirty="0"/>
          </a:p>
        </p:txBody>
      </p:sp>
      <p:sp>
        <p:nvSpPr>
          <p:cNvPr id="6" name="TextBox 5">
            <a:extLst>
              <a:ext uri="{FF2B5EF4-FFF2-40B4-BE49-F238E27FC236}">
                <a16:creationId xmlns:a16="http://schemas.microsoft.com/office/drawing/2014/main" id="{21E72FA1-BBA4-475D-B96C-06DCC5250331}"/>
              </a:ext>
            </a:extLst>
          </p:cNvPr>
          <p:cNvSpPr txBox="1"/>
          <p:nvPr/>
        </p:nvSpPr>
        <p:spPr>
          <a:xfrm>
            <a:off x="1217502" y="2691069"/>
            <a:ext cx="8576276" cy="3477875"/>
          </a:xfrm>
          <a:prstGeom prst="rect">
            <a:avLst/>
          </a:prstGeom>
          <a:noFill/>
        </p:spPr>
        <p:txBody>
          <a:bodyPr wrap="square">
            <a:spAutoFit/>
          </a:bodyPr>
          <a:lstStyle/>
          <a:p>
            <a:pPr marL="0" indent="0" algn="just">
              <a:buNone/>
            </a:pPr>
            <a:r>
              <a:rPr lang="en-US" sz="2000" dirty="0">
                <a:latin typeface="Times New Roman" panose="02020603050405020304" pitchFamily="18" charset="0"/>
                <a:cs typeface="Times New Roman" panose="02020603050405020304" pitchFamily="18" charset="0"/>
              </a:rPr>
              <a:t>It is possible to compute a regression line, even in cases where the data have no apparent linear pattern. Thus, it is important to have some quantitative method of determining that </a:t>
            </a:r>
            <a:r>
              <a:rPr lang="en-US" sz="2000" b="1" u="sng" dirty="0">
                <a:latin typeface="Times New Roman" panose="02020603050405020304" pitchFamily="18" charset="0"/>
                <a:cs typeface="Times New Roman" panose="02020603050405020304" pitchFamily="18" charset="0"/>
              </a:rPr>
              <a:t>linear model is appropriate</a:t>
            </a:r>
            <a:r>
              <a:rPr lang="en-US" sz="2000" dirty="0">
                <a:latin typeface="Times New Roman" panose="02020603050405020304" pitchFamily="18" charset="0"/>
                <a:cs typeface="Times New Roman" panose="02020603050405020304" pitchFamily="18" charset="0"/>
              </a:rPr>
              <a:t> for data. The common measure of linearity in data is called the </a:t>
            </a:r>
            <a:r>
              <a:rPr lang="en-US" sz="2000" b="1" i="1" u="sng" dirty="0">
                <a:latin typeface="Times New Roman" panose="02020603050405020304" pitchFamily="18" charset="0"/>
                <a:cs typeface="Times New Roman" panose="02020603050405020304" pitchFamily="18" charset="0"/>
              </a:rPr>
              <a:t>CO-RELATION COEFFICIENT</a:t>
            </a:r>
            <a:r>
              <a:rPr lang="en-US" sz="2000" dirty="0">
                <a:latin typeface="Times New Roman" panose="02020603050405020304" pitchFamily="18" charset="0"/>
                <a:cs typeface="Times New Roman" panose="02020603050405020304" pitchFamily="18" charset="0"/>
              </a:rPr>
              <a:t>  i.e., </a:t>
            </a:r>
            <a:r>
              <a:rPr lang="en-US" sz="2000" b="1" i="1" u="sng"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The value of </a:t>
            </a:r>
            <a:r>
              <a:rPr lang="en-US" sz="2000" b="1" i="1" u="sng"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has same sign as slope of regression line. If </a:t>
            </a:r>
            <a:r>
              <a:rPr lang="en-US" sz="2000" b="1" i="1" u="sng" dirty="0">
                <a:latin typeface="Times New Roman" panose="02020603050405020304" pitchFamily="18" charset="0"/>
                <a:cs typeface="Times New Roman" panose="02020603050405020304" pitchFamily="18" charset="0"/>
              </a:rPr>
              <a:t>r = ±1</a:t>
            </a:r>
            <a:r>
              <a:rPr lang="en-US" sz="2000" dirty="0">
                <a:latin typeface="Times New Roman" panose="02020603050405020304" pitchFamily="18" charset="0"/>
                <a:cs typeface="Times New Roman" panose="02020603050405020304" pitchFamily="18" charset="0"/>
              </a:rPr>
              <a:t>, then the data points all lie on a line, so a </a:t>
            </a:r>
            <a:r>
              <a:rPr lang="en-US" sz="2000" b="1" i="1" u="sng" dirty="0">
                <a:latin typeface="Times New Roman" panose="02020603050405020304" pitchFamily="18" charset="0"/>
                <a:cs typeface="Times New Roman" panose="02020603050405020304" pitchFamily="18" charset="0"/>
              </a:rPr>
              <a:t>linear model is a perfect fit</a:t>
            </a:r>
            <a:r>
              <a:rPr lang="en-US" sz="2000" dirty="0">
                <a:latin typeface="Times New Roman" panose="02020603050405020304" pitchFamily="18" charset="0"/>
                <a:cs typeface="Times New Roman" panose="02020603050405020304" pitchFamily="18" charset="0"/>
              </a:rPr>
              <a:t> for the data. If </a:t>
            </a:r>
            <a:r>
              <a:rPr lang="en-US" sz="2000" b="1" i="1" u="sng" dirty="0">
                <a:latin typeface="Times New Roman" panose="02020603050405020304" pitchFamily="18" charset="0"/>
                <a:cs typeface="Times New Roman" panose="02020603050405020304" pitchFamily="18" charset="0"/>
              </a:rPr>
              <a:t>r = 0</a:t>
            </a:r>
            <a:r>
              <a:rPr lang="en-US" sz="2000" dirty="0">
                <a:latin typeface="Times New Roman" panose="02020603050405020304" pitchFamily="18" charset="0"/>
                <a:cs typeface="Times New Roman" panose="02020603050405020304" pitchFamily="18" charset="0"/>
              </a:rPr>
              <a:t>, then the data points exhibit no linear tendency, so a linear model is inappropriate for the data The closer r is to ±1, the more tightly the data points hug the regression line and the more appropriate the regression line is as a model; the closer r is to 0, the more scattered the points and the less appropriate the regression line is as a model</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171" y="41564"/>
            <a:ext cx="2336392" cy="879764"/>
          </a:xfrm>
        </p:spPr>
        <p:txBody>
          <a:bodyPr/>
          <a:lstStyle/>
          <a:p>
            <a:r>
              <a:rPr lang="en-US" b="1" dirty="0">
                <a:solidFill>
                  <a:schemeClr val="tx1"/>
                </a:solidFill>
              </a:rPr>
              <a:t>Exercise # 3</a:t>
            </a:r>
          </a:p>
        </p:txBody>
      </p:sp>
      <p:sp>
        <p:nvSpPr>
          <p:cNvPr id="3" name="Content Placeholder 2"/>
          <p:cNvSpPr>
            <a:spLocks noGrp="1"/>
          </p:cNvSpPr>
          <p:nvPr>
            <p:ph idx="1"/>
          </p:nvPr>
        </p:nvSpPr>
        <p:spPr>
          <a:xfrm>
            <a:off x="337308" y="1170710"/>
            <a:ext cx="11439055" cy="3179618"/>
          </a:xfrm>
        </p:spPr>
        <p:txBody>
          <a:bodyPr anchor="t">
            <a:normAutofit/>
          </a:bodyPr>
          <a:lstStyle/>
          <a:p>
            <a:pPr marL="0" indent="0">
              <a:buNone/>
            </a:pPr>
            <a:r>
              <a:rPr lang="en-US" b="1" dirty="0">
                <a:solidFill>
                  <a:srgbClr val="FF0000"/>
                </a:solidFill>
                <a:latin typeface="Times New Roman" panose="02020603050405020304" pitchFamily="18" charset="0"/>
                <a:ea typeface="+mj-lt"/>
                <a:cs typeface="Times New Roman" panose="02020603050405020304" pitchFamily="18" charset="0"/>
              </a:rPr>
              <a:t>Casio fx991ez class wiz</a:t>
            </a:r>
            <a:r>
              <a:rPr lang="en-US" dirty="0">
                <a:latin typeface="Times New Roman" panose="02020603050405020304" pitchFamily="18" charset="0"/>
                <a:ea typeface="+mj-lt"/>
                <a:cs typeface="Times New Roman" panose="02020603050405020304" pitchFamily="18" charset="0"/>
              </a:rPr>
              <a:t> does not produce a correlation coefficient when it calculates the regression line.</a:t>
            </a:r>
            <a:endParaRPr lang="en-US" dirty="0">
              <a:latin typeface="Times New Roman" panose="02020603050405020304" pitchFamily="18" charset="0"/>
              <a:cs typeface="Times New Roman" panose="02020603050405020304" pitchFamily="18" charset="0"/>
            </a:endParaRPr>
          </a:p>
          <a:p>
            <a:pPr>
              <a:buClr>
                <a:srgbClr val="8AD0D6"/>
              </a:buClr>
            </a:pPr>
            <a:r>
              <a:rPr lang="en-US" dirty="0">
                <a:latin typeface="Times New Roman" panose="02020603050405020304" pitchFamily="18" charset="0"/>
                <a:ea typeface="+mj-lt"/>
                <a:cs typeface="Times New Roman" panose="02020603050405020304" pitchFamily="18" charset="0"/>
              </a:rPr>
              <a:t>The regression line needs to be manually calculated from calculator by following method: </a:t>
            </a:r>
            <a:endParaRPr lang="en-US" dirty="0">
              <a:latin typeface="Times New Roman" panose="02020603050405020304" pitchFamily="18" charset="0"/>
              <a:cs typeface="Times New Roman" panose="02020603050405020304" pitchFamily="18" charset="0"/>
            </a:endParaRPr>
          </a:p>
          <a:p>
            <a:pPr>
              <a:buClr>
                <a:srgbClr val="8AD0D6"/>
              </a:buClr>
            </a:pPr>
            <a:r>
              <a:rPr lang="en-US" dirty="0">
                <a:latin typeface="Times New Roman" panose="02020603050405020304" pitchFamily="18" charset="0"/>
                <a:cs typeface="Times New Roman" panose="02020603050405020304" pitchFamily="18" charset="0"/>
              </a:rPr>
              <a:t>The answer for this question varies from table to table so due to lack of table in q3 we go with table of q2 </a:t>
            </a:r>
          </a:p>
          <a:p>
            <a:pPr marL="0" indent="0">
              <a:buClr>
                <a:srgbClr val="8AD0D6"/>
              </a:buClr>
              <a:buNone/>
            </a:pPr>
            <a:r>
              <a:rPr lang="en-US" b="1" dirty="0">
                <a:latin typeface="Times New Roman" panose="02020603050405020304" pitchFamily="18" charset="0"/>
                <a:cs typeface="Times New Roman" panose="02020603050405020304" pitchFamily="18" charset="0"/>
              </a:rPr>
              <a:t>	And Steps are as under</a:t>
            </a:r>
            <a:r>
              <a:rPr lang="en-US" dirty="0">
                <a:latin typeface="Times New Roman" panose="02020603050405020304" pitchFamily="18" charset="0"/>
                <a:cs typeface="Times New Roman" panose="02020603050405020304" pitchFamily="18" charset="0"/>
              </a:rPr>
              <a:t> </a:t>
            </a:r>
          </a:p>
          <a:p>
            <a:pPr>
              <a:buClr>
                <a:srgbClr val="8AD0D6"/>
              </a:buClr>
            </a:pPr>
            <a:r>
              <a:rPr lang="en-US" dirty="0">
                <a:latin typeface="Times New Roman" panose="02020603050405020304" pitchFamily="18" charset="0"/>
                <a:ea typeface="+mj-lt"/>
                <a:cs typeface="Times New Roman" panose="02020603050405020304" pitchFamily="18" charset="0"/>
              </a:rPr>
              <a:t>MODE + 6 (Stat) + 2 (a+bx)</a:t>
            </a:r>
            <a:endParaRPr lang="en-US" dirty="0">
              <a:latin typeface="Times New Roman" panose="02020603050405020304" pitchFamily="18" charset="0"/>
              <a:cs typeface="Times New Roman" panose="02020603050405020304" pitchFamily="18" charset="0"/>
            </a:endParaRPr>
          </a:p>
          <a:p>
            <a:pPr>
              <a:buClr>
                <a:srgbClr val="8AD0D6"/>
              </a:buClr>
            </a:pPr>
            <a:r>
              <a:rPr lang="en-US" dirty="0">
                <a:latin typeface="Times New Roman" panose="02020603050405020304" pitchFamily="18" charset="0"/>
                <a:ea typeface="+mj-lt"/>
                <a:cs typeface="Times New Roman" panose="02020603050405020304" pitchFamily="18" charset="0"/>
              </a:rPr>
              <a:t>Values of x and y in table</a:t>
            </a:r>
            <a:endParaRPr lang="en-US" dirty="0">
              <a:latin typeface="Times New Roman" panose="02020603050405020304" pitchFamily="18" charset="0"/>
              <a:cs typeface="Times New Roman" panose="02020603050405020304" pitchFamily="18" charset="0"/>
            </a:endParaRPr>
          </a:p>
          <a:p>
            <a:pPr>
              <a:buClr>
                <a:srgbClr val="8AD0D6"/>
              </a:buClr>
            </a:pPr>
            <a:r>
              <a:rPr lang="en-US" dirty="0">
                <a:latin typeface="Times New Roman" panose="02020603050405020304" pitchFamily="18" charset="0"/>
                <a:cs typeface="Times New Roman" panose="02020603050405020304" pitchFamily="18" charset="0"/>
              </a:rPr>
              <a:t>Answer will be after solving the table through calculator is </a:t>
            </a:r>
            <a:r>
              <a:rPr lang="en-US" b="1" dirty="0">
                <a:latin typeface="Times New Roman" panose="02020603050405020304" pitchFamily="18" charset="0"/>
                <a:ea typeface="+mj-lt"/>
                <a:cs typeface="Times New Roman" panose="02020603050405020304" pitchFamily="18" charset="0"/>
              </a:rPr>
              <a:t>0.990</a:t>
            </a:r>
            <a:endParaRPr lang="en-US" b="1" dirty="0">
              <a:latin typeface="Times New Roman" panose="02020603050405020304" pitchFamily="18" charset="0"/>
              <a:cs typeface="Times New Roman" panose="02020603050405020304" pitchFamily="18" charset="0"/>
            </a:endParaRPr>
          </a:p>
          <a:p>
            <a:pPr>
              <a:buClr>
                <a:srgbClr val="8AD0D6"/>
              </a:buClr>
            </a:pPr>
            <a:endParaRPr lang="en-US" dirty="0"/>
          </a:p>
          <a:p>
            <a:pPr>
              <a:buClr>
                <a:srgbClr val="8AD0D6"/>
              </a:buClr>
            </a:pPr>
            <a:endParaRPr lang="en-US" dirty="0"/>
          </a:p>
          <a:p>
            <a:pPr marL="0" indent="0" algn="just">
              <a:buClr>
                <a:srgbClr val="8AD0D6"/>
              </a:buClr>
              <a:buNone/>
            </a:pPr>
            <a:endParaRPr lang="en-US" dirty="0"/>
          </a:p>
        </p:txBody>
      </p:sp>
      <p:pic>
        <p:nvPicPr>
          <p:cNvPr id="4" name="Picture 4" descr="Table, calendar&#10;&#10;Description automatically generated">
            <a:extLst>
              <a:ext uri="{FF2B5EF4-FFF2-40B4-BE49-F238E27FC236}">
                <a16:creationId xmlns:a16="http://schemas.microsoft.com/office/drawing/2014/main" id="{8F851565-AA09-465D-B0F6-BA32E14E5E74}"/>
              </a:ext>
            </a:extLst>
          </p:cNvPr>
          <p:cNvPicPr>
            <a:picLocks noChangeAspect="1"/>
          </p:cNvPicPr>
          <p:nvPr/>
        </p:nvPicPr>
        <p:blipFill>
          <a:blip r:embed="rId2"/>
          <a:stretch>
            <a:fillRect/>
          </a:stretch>
        </p:blipFill>
        <p:spPr>
          <a:xfrm>
            <a:off x="3039171" y="4599710"/>
            <a:ext cx="3781425" cy="8901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4963" y="601015"/>
            <a:ext cx="2253264" cy="602674"/>
          </a:xfrm>
        </p:spPr>
        <p:txBody>
          <a:bodyPr/>
          <a:lstStyle/>
          <a:p>
            <a:r>
              <a:rPr lang="en-US" b="1" dirty="0">
                <a:solidFill>
                  <a:schemeClr val="tx1"/>
                </a:solidFill>
              </a:rPr>
              <a:t>Question#4</a:t>
            </a:r>
          </a:p>
        </p:txBody>
      </p:sp>
      <p:sp>
        <p:nvSpPr>
          <p:cNvPr id="3" name="Content Placeholder 2"/>
          <p:cNvSpPr>
            <a:spLocks noGrp="1"/>
          </p:cNvSpPr>
          <p:nvPr>
            <p:ph idx="1"/>
          </p:nvPr>
        </p:nvSpPr>
        <p:spPr>
          <a:xfrm>
            <a:off x="611818" y="1427020"/>
            <a:ext cx="8825887" cy="2715489"/>
          </a:xfrm>
        </p:spPr>
        <p:txBody>
          <a:bodyPr anchor="t">
            <a:normAutofit/>
          </a:bodyPr>
          <a:lstStyle/>
          <a:p>
            <a:pPr marL="0" indent="0" algn="just">
              <a:buNone/>
            </a:pPr>
            <a:r>
              <a:rPr lang="en-US" sz="2000" dirty="0">
                <a:latin typeface="Times New Roman" panose="02020603050405020304" pitchFamily="18" charset="0"/>
                <a:cs typeface="Times New Roman" panose="02020603050405020304" pitchFamily="18" charset="0"/>
              </a:rPr>
              <a:t>The Q4 Is basically interconnected with Q2 there breakdown I'm going to write is related to q2 </a:t>
            </a:r>
          </a:p>
          <a:p>
            <a:pPr marL="0" indent="0" algn="just">
              <a:buNone/>
            </a:pPr>
            <a:r>
              <a:rPr lang="en-US" sz="2000" dirty="0">
                <a:latin typeface="Times New Roman" panose="02020603050405020304" pitchFamily="18" charset="0"/>
                <a:cs typeface="Times New Roman" panose="02020603050405020304" pitchFamily="18" charset="0"/>
              </a:rPr>
              <a:t>The Values I given in picture are the values which is taken from q2.</a:t>
            </a:r>
          </a:p>
          <a:p>
            <a:pPr marL="0" indent="0" algn="just">
              <a:buClr>
                <a:srgbClr val="8AD0D6"/>
              </a:buClr>
              <a:buNone/>
            </a:pPr>
            <a:r>
              <a:rPr lang="en-US" sz="2000" dirty="0">
                <a:latin typeface="Times New Roman" panose="02020603050405020304" pitchFamily="18" charset="0"/>
                <a:cs typeface="Times New Roman" panose="02020603050405020304" pitchFamily="18" charset="0"/>
              </a:rPr>
              <a:t>The solution for q4 is first of all we can find the square root of all x , y values and then we apply the formula of </a:t>
            </a:r>
            <a:r>
              <a:rPr lang="en-US" sz="2000" dirty="0">
                <a:latin typeface="Times New Roman" panose="02020603050405020304" pitchFamily="18" charset="0"/>
                <a:ea typeface="+mj-lt"/>
                <a:cs typeface="Times New Roman" panose="02020603050405020304" pitchFamily="18" charset="0"/>
              </a:rPr>
              <a:t>correlation coefficient which is given below in picture </a:t>
            </a:r>
            <a:endParaRPr lang="en-US" sz="2000" dirty="0">
              <a:latin typeface="Times New Roman" panose="02020603050405020304" pitchFamily="18" charset="0"/>
              <a:cs typeface="Times New Roman" panose="02020603050405020304" pitchFamily="18" charset="0"/>
            </a:endParaRPr>
          </a:p>
          <a:p>
            <a:pPr marL="0" indent="0" algn="just">
              <a:buClr>
                <a:srgbClr val="8AD0D6"/>
              </a:buClr>
              <a:buNone/>
            </a:pPr>
            <a:r>
              <a:rPr lang="en-US" sz="2000" dirty="0">
                <a:latin typeface="Times New Roman" panose="02020603050405020304" pitchFamily="18" charset="0"/>
                <a:cs typeface="Times New Roman" panose="02020603050405020304" pitchFamily="18" charset="0"/>
              </a:rPr>
              <a:t>After putting all the values and doing the sum of all answers of x and y values we will get the answer </a:t>
            </a:r>
            <a:r>
              <a:rPr lang="en-US" sz="2000" b="1" dirty="0">
                <a:latin typeface="Times New Roman" panose="02020603050405020304" pitchFamily="18" charset="0"/>
                <a:cs typeface="Times New Roman" panose="02020603050405020304" pitchFamily="18" charset="0"/>
              </a:rPr>
              <a:t>0.990</a:t>
            </a:r>
          </a:p>
        </p:txBody>
      </p:sp>
      <p:pic>
        <p:nvPicPr>
          <p:cNvPr id="5" name="Picture 5" descr="Text, letter&#10;&#10;Description automatically generated">
            <a:extLst>
              <a:ext uri="{FF2B5EF4-FFF2-40B4-BE49-F238E27FC236}">
                <a16:creationId xmlns:a16="http://schemas.microsoft.com/office/drawing/2014/main" id="{CC7396A2-4C51-4036-B98C-144A01FA5028}"/>
              </a:ext>
            </a:extLst>
          </p:cNvPr>
          <p:cNvPicPr>
            <a:picLocks noChangeAspect="1"/>
          </p:cNvPicPr>
          <p:nvPr/>
        </p:nvPicPr>
        <p:blipFill>
          <a:blip r:embed="rId2"/>
          <a:stretch>
            <a:fillRect/>
          </a:stretch>
        </p:blipFill>
        <p:spPr>
          <a:xfrm>
            <a:off x="5946565" y="4544291"/>
            <a:ext cx="1285875" cy="1409700"/>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56BF678A-20C8-43DA-BE2C-3E37A6EA2677}"/>
              </a:ext>
            </a:extLst>
          </p:cNvPr>
          <p:cNvPicPr>
            <a:picLocks noChangeAspect="1"/>
          </p:cNvPicPr>
          <p:nvPr/>
        </p:nvPicPr>
        <p:blipFill>
          <a:blip r:embed="rId3"/>
          <a:stretch>
            <a:fillRect/>
          </a:stretch>
        </p:blipFill>
        <p:spPr>
          <a:xfrm>
            <a:off x="2939995" y="4843971"/>
            <a:ext cx="2743200" cy="810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9A67-F7EC-480A-ADC9-584CEE721761}"/>
              </a:ext>
            </a:extLst>
          </p:cNvPr>
          <p:cNvSpPr>
            <a:spLocks noGrp="1"/>
          </p:cNvSpPr>
          <p:nvPr>
            <p:ph type="title"/>
          </p:nvPr>
        </p:nvSpPr>
        <p:spPr>
          <a:xfrm>
            <a:off x="1154953" y="131619"/>
            <a:ext cx="8859754" cy="727363"/>
          </a:xfrm>
        </p:spPr>
        <p:txBody>
          <a:bodyPr/>
          <a:lstStyle/>
          <a:p>
            <a:r>
              <a:rPr lang="en-US" b="1" dirty="0"/>
              <a:t>GRAPH FOR EXCERSICE 4</a:t>
            </a:r>
          </a:p>
        </p:txBody>
      </p:sp>
      <p:pic>
        <p:nvPicPr>
          <p:cNvPr id="5" name="Picture 5" descr="Chart, line chart, scatter chart&#10;&#10;Description automatically generated">
            <a:extLst>
              <a:ext uri="{FF2B5EF4-FFF2-40B4-BE49-F238E27FC236}">
                <a16:creationId xmlns:a16="http://schemas.microsoft.com/office/drawing/2014/main" id="{BE4A0D98-E3F0-44AC-B582-C33D5AFCBBB6}"/>
              </a:ext>
            </a:extLst>
          </p:cNvPr>
          <p:cNvPicPr>
            <a:picLocks noGrp="1" noChangeAspect="1"/>
          </p:cNvPicPr>
          <p:nvPr>
            <p:ph idx="1"/>
          </p:nvPr>
        </p:nvPicPr>
        <p:blipFill>
          <a:blip r:embed="rId2"/>
          <a:stretch>
            <a:fillRect/>
          </a:stretch>
        </p:blipFill>
        <p:spPr>
          <a:xfrm>
            <a:off x="3100694" y="937779"/>
            <a:ext cx="5460422" cy="4996295"/>
          </a:xfrm>
        </p:spPr>
      </p:pic>
    </p:spTree>
    <p:extLst>
      <p:ext uri="{BB962C8B-B14F-4D97-AF65-F5344CB8AC3E}">
        <p14:creationId xmlns:p14="http://schemas.microsoft.com/office/powerpoint/2010/main" val="288314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134602"/>
            <a:ext cx="9404723" cy="934122"/>
          </a:xfrm>
        </p:spPr>
        <p:txBody>
          <a:bodyPr/>
          <a:lstStyle/>
          <a:p>
            <a:r>
              <a:rPr lang="en-US" sz="1800" b="1" dirty="0"/>
              <a:t>Question#5</a:t>
            </a:r>
            <a:br>
              <a:rPr lang="en-US" sz="1800" b="1" dirty="0"/>
            </a:br>
            <a:r>
              <a:rPr lang="en-US" sz="1800" dirty="0"/>
              <a:t>There is table giving us the </a:t>
            </a:r>
            <a:r>
              <a:rPr lang="en-US" sz="1800" b="1" dirty="0"/>
              <a:t>Indiana Polis</a:t>
            </a:r>
            <a:r>
              <a:rPr lang="en-US" sz="1800" dirty="0"/>
              <a:t> qualifying speeds S from 1994 to 2011</a:t>
            </a:r>
            <a:br>
              <a:rPr lang="en-US" sz="1800" dirty="0"/>
            </a:br>
            <a:r>
              <a:rPr lang="en-US" sz="1800" dirty="0"/>
              <a:t>There are four parts of the Q#4.</a:t>
            </a:r>
            <a:br>
              <a:rPr lang="en-US" sz="1800" dirty="0"/>
            </a:br>
            <a:endParaRPr lang="en-US" sz="1800" b="1" dirty="0"/>
          </a:p>
        </p:txBody>
      </p:sp>
      <p:sp>
        <p:nvSpPr>
          <p:cNvPr id="5" name="Content Placeholder 4"/>
          <p:cNvSpPr>
            <a:spLocks noGrp="1"/>
          </p:cNvSpPr>
          <p:nvPr>
            <p:ph sz="half" idx="1"/>
          </p:nvPr>
        </p:nvSpPr>
        <p:spPr>
          <a:xfrm>
            <a:off x="952132" y="1309332"/>
            <a:ext cx="4396339" cy="4584065"/>
          </a:xfrm>
        </p:spPr>
        <p:txBody>
          <a:bodyPr>
            <a:normAutofit/>
          </a:bodyPr>
          <a:lstStyle/>
          <a:p>
            <a:pPr marL="0" indent="0" algn="just">
              <a:buNone/>
            </a:pPr>
            <a:r>
              <a:rPr lang="en-US" b="1" dirty="0"/>
              <a:t>(A)</a:t>
            </a:r>
            <a:r>
              <a:rPr lang="en-US" dirty="0"/>
              <a:t> Regression line and correlation coefficient is calculated by these steps.</a:t>
            </a:r>
          </a:p>
          <a:p>
            <a:pPr marL="400050" indent="-400050" algn="just">
              <a:buAutoNum type="romanLcParenBoth"/>
            </a:pPr>
            <a:r>
              <a:rPr lang="en-US" dirty="0"/>
              <a:t>The mean values of x and y are calculated. </a:t>
            </a:r>
          </a:p>
          <a:p>
            <a:pPr marL="400050" indent="-400050" algn="just">
              <a:buAutoNum type="romanLcParenBoth"/>
            </a:pPr>
            <a:r>
              <a:rPr lang="en-US" dirty="0"/>
              <a:t>The sum of the squared of x and y values and product of paired values of x and y.</a:t>
            </a:r>
          </a:p>
          <a:p>
            <a:pPr marL="400050" indent="-400050" algn="just">
              <a:buAutoNum type="romanLcParenBoth"/>
            </a:pPr>
            <a:r>
              <a:rPr lang="en-US" dirty="0"/>
              <a:t>Putting all values in equation we calculated regression line. </a:t>
            </a:r>
          </a:p>
          <a:p>
            <a:pPr marL="0" indent="0" algn="just">
              <a:buNone/>
            </a:pPr>
            <a:endParaRPr lang="en-US" dirty="0"/>
          </a:p>
        </p:txBody>
      </p:sp>
      <p:pic>
        <p:nvPicPr>
          <p:cNvPr id="9"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130" y="4602480"/>
            <a:ext cx="4396342" cy="2087880"/>
          </a:xfrm>
          <a:prstGeom prst="rect">
            <a:avLst/>
          </a:prstGeom>
        </p:spPr>
      </p:pic>
      <p:sp>
        <p:nvSpPr>
          <p:cNvPr id="11" name="Content Placeholder 10"/>
          <p:cNvSpPr>
            <a:spLocks noGrp="1"/>
          </p:cNvSpPr>
          <p:nvPr>
            <p:ph sz="half" idx="2"/>
          </p:nvPr>
        </p:nvSpPr>
        <p:spPr>
          <a:xfrm>
            <a:off x="5654493" y="2056092"/>
            <a:ext cx="4396341" cy="4584065"/>
          </a:xfrm>
        </p:spPr>
        <p:txBody>
          <a:bodyPr>
            <a:normAutofit/>
          </a:bodyPr>
          <a:lstStyle/>
          <a:p>
            <a:pPr marL="0" indent="0">
              <a:buNone/>
            </a:pPr>
            <a:r>
              <a:rPr lang="en-US" b="1" dirty="0"/>
              <a:t>(B) </a:t>
            </a:r>
            <a:r>
              <a:rPr lang="en-US" dirty="0"/>
              <a:t>Yes, linear model is reasonable for the data. As the value of r we get is close to +1. So, more data points lie on the line.</a:t>
            </a:r>
          </a:p>
          <a:p>
            <a:pPr marL="0" indent="0">
              <a:buNone/>
            </a:pPr>
            <a:r>
              <a:rPr lang="en-US" b="1" dirty="0"/>
              <a:t>(C)</a:t>
            </a:r>
          </a:p>
          <a:p>
            <a:pPr marL="0" indent="0">
              <a:buNone/>
            </a:pPr>
            <a:r>
              <a:rPr lang="en-US" b="1" dirty="0"/>
              <a:t> </a:t>
            </a:r>
          </a:p>
          <a:p>
            <a:pPr marL="0" indent="0">
              <a:buNone/>
            </a:pPr>
            <a:r>
              <a:rPr lang="en-US" b="1" dirty="0"/>
              <a:t>(D) </a:t>
            </a:r>
            <a:r>
              <a:rPr lang="en-US" dirty="0"/>
              <a:t>The assumptions we made in part c are:</a:t>
            </a:r>
          </a:p>
          <a:p>
            <a:pPr marL="400050" indent="-400050">
              <a:buAutoNum type="romanLcParenBoth"/>
            </a:pPr>
            <a:r>
              <a:rPr lang="en-US" dirty="0"/>
              <a:t>Time taken is zero.</a:t>
            </a:r>
          </a:p>
          <a:p>
            <a:pPr marL="400050" indent="-400050">
              <a:buAutoNum type="romanLcParenBoth"/>
            </a:pPr>
            <a:r>
              <a:rPr lang="en-US" dirty="0"/>
              <a:t>The </a:t>
            </a:r>
            <a:r>
              <a:rPr lang="en-US" b="1" dirty="0"/>
              <a:t>Correlation</a:t>
            </a:r>
            <a:r>
              <a:rPr lang="en-US" dirty="0"/>
              <a:t> exists.</a:t>
            </a:r>
          </a:p>
          <a:p>
            <a:pPr marL="400050" indent="-400050">
              <a:buAutoNum type="romanLcParenBoth"/>
            </a:pPr>
            <a:r>
              <a:rPr lang="en-US" dirty="0"/>
              <a:t>This is a </a:t>
            </a:r>
            <a:r>
              <a:rPr lang="en-US" b="1" dirty="0"/>
              <a:t>linear mode</a:t>
            </a:r>
            <a:r>
              <a:rPr lang="en-US" dirty="0"/>
              <a:t>l as value of r is close to +1. So, data points lie on regression line.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2718"/>
            <a:ext cx="6918960" cy="820229"/>
          </a:xfrm>
        </p:spPr>
        <p:txBody>
          <a:bodyPr/>
          <a:lstStyle/>
          <a:p>
            <a:r>
              <a:rPr lang="en-US" b="1" dirty="0"/>
              <a:t>Non linear Models</a:t>
            </a:r>
          </a:p>
        </p:txBody>
      </p:sp>
      <p:sp>
        <p:nvSpPr>
          <p:cNvPr id="3" name="Content Placeholder 2"/>
          <p:cNvSpPr>
            <a:spLocks noGrp="1"/>
          </p:cNvSpPr>
          <p:nvPr>
            <p:ph sz="half" idx="1"/>
          </p:nvPr>
        </p:nvSpPr>
        <p:spPr>
          <a:xfrm>
            <a:off x="903635" y="1356004"/>
            <a:ext cx="9287865" cy="2096263"/>
          </a:xfrm>
        </p:spPr>
        <p:txBody>
          <a:bodyPr>
            <a:normAutofit fontScale="85000" lnSpcReduction="10000"/>
          </a:bodyPr>
          <a:lstStyle/>
          <a:p>
            <a:r>
              <a:rPr lang="en-US" dirty="0"/>
              <a:t>Non linear Models are regressions plotted in the graph that do not follow the linear order. These models are divided into three type of regressions</a:t>
            </a:r>
          </a:p>
          <a:p>
            <a:r>
              <a:rPr lang="en-US" dirty="0"/>
              <a:t>1. Exponential Regression: When we have got a exponent in a function then the model Is non linear regression. </a:t>
            </a:r>
          </a:p>
          <a:p>
            <a:r>
              <a:rPr lang="en-US" dirty="0"/>
              <a:t>2.  Logarithmic Regression: When we have a logarithmic term in the equation of a function.</a:t>
            </a:r>
          </a:p>
          <a:p>
            <a:r>
              <a:rPr lang="en-US" dirty="0"/>
              <a:t>3. Power Regression: set of (xi, yi) data will have a power function model if the transformed data (log xi, log yi have a linear model</a:t>
            </a:r>
          </a:p>
        </p:txBody>
      </p:sp>
      <p:sp>
        <p:nvSpPr>
          <p:cNvPr id="4" name="Content Placeholder 3"/>
          <p:cNvSpPr>
            <a:spLocks noGrp="1"/>
          </p:cNvSpPr>
          <p:nvPr>
            <p:ph sz="half" idx="2"/>
          </p:nvPr>
        </p:nvSpPr>
        <p:spPr>
          <a:xfrm>
            <a:off x="903635" y="3688081"/>
            <a:ext cx="9784216" cy="2976282"/>
          </a:xfrm>
        </p:spPr>
        <p:txBody>
          <a:bodyPr>
            <a:normAutofit fontScale="85000" lnSpcReduction="10000"/>
          </a:bodyPr>
          <a:lstStyle/>
          <a:p>
            <a:pPr marL="0" indent="0">
              <a:buNone/>
            </a:pPr>
            <a:r>
              <a:rPr lang="en-US" sz="1900" b="1" dirty="0"/>
              <a:t>Question 6:</a:t>
            </a:r>
            <a:r>
              <a:rPr lang="en-US" dirty="0"/>
              <a:t> </a:t>
            </a:r>
          </a:p>
          <a:p>
            <a:pPr marL="0" indent="0">
              <a:buNone/>
            </a:pPr>
            <a:r>
              <a:rPr lang="en-US" dirty="0"/>
              <a:t>Explanation: In this exercise there were 4 questions given to solve the non linear regressions.</a:t>
            </a:r>
          </a:p>
          <a:p>
            <a:pPr>
              <a:buAutoNum type="arabicPeriod"/>
            </a:pPr>
            <a:r>
              <a:rPr lang="en-US" dirty="0"/>
              <a:t>In this an exponential function was given. After taking ln on both sides the equation was made linearized.</a:t>
            </a:r>
          </a:p>
          <a:p>
            <a:pPr>
              <a:buAutoNum type="arabicPeriod"/>
            </a:pPr>
            <a:r>
              <a:rPr lang="en-US" dirty="0"/>
              <a:t>In this a logarithmic function from given but after also taking log from the both side we got a linearized equation and after plotting new values we got a linearized model.</a:t>
            </a:r>
          </a:p>
          <a:p>
            <a:pPr>
              <a:buAutoNum type="arabicPeriod"/>
            </a:pPr>
            <a:r>
              <a:rPr lang="en-US" dirty="0"/>
              <a:t>In this question, a power function was given but to solve this I had to use </a:t>
            </a:r>
            <a:r>
              <a:rPr lang="en-US" dirty="0" err="1"/>
              <a:t>lny</a:t>
            </a:r>
            <a:r>
              <a:rPr lang="en-US" dirty="0"/>
              <a:t> and </a:t>
            </a:r>
            <a:r>
              <a:rPr lang="en-US" dirty="0" err="1"/>
              <a:t>lnx</a:t>
            </a:r>
            <a:r>
              <a:rPr lang="en-US" dirty="0"/>
              <a:t> as it depend on both variables then I solved it by using logarithmic rules and made it linearized model.</a:t>
            </a:r>
          </a:p>
          <a:p>
            <a:pPr>
              <a:buAutoNum type="arabicPeriod"/>
            </a:pPr>
            <a:r>
              <a:rPr lang="en-US" dirty="0"/>
              <a:t>The last question was about the methods used, I just summarized them all and show that the natural and common logarithm had what difference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287</TotalTime>
  <Words>2079</Words>
  <Application>Microsoft Office PowerPoint</Application>
  <PresentationFormat>Widescreen</PresentationFormat>
  <Paragraphs>91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Ion</vt:lpstr>
      <vt:lpstr>Calculus Project</vt:lpstr>
      <vt:lpstr>Fitting curves to data and Finding mathematical model</vt:lpstr>
      <vt:lpstr>Question#2:  we used 2 methods.  In 1st method we calculated regression line using calculator.  In 2nd method we took the Mean Values of X and Y. Then we calculated STANDARD DEVIATIONS of Both X and Y using the mean values of x and y and number of values. Then by using standard deviations and mean values we calculated CO-RELATION COEFFICIENT i.e., R. We find Slope by R and standard deviation of x and y. Using the values we regression line equation of the form. </vt:lpstr>
      <vt:lpstr>How good is linear model</vt:lpstr>
      <vt:lpstr>Exercise # 3</vt:lpstr>
      <vt:lpstr>Question#4</vt:lpstr>
      <vt:lpstr>GRAPH FOR EXCERSICE 4</vt:lpstr>
      <vt:lpstr>Question#5 There is table giving us the Indiana Polis qualifying speeds S from 1994 to 2011 There are four parts of the Q#4. </vt:lpstr>
      <vt:lpstr>Non linear Models</vt:lpstr>
      <vt:lpstr>PowerPoint Presentation</vt:lpstr>
      <vt:lpstr>Graph for Exercise 7 #Part B</vt:lpstr>
      <vt:lpstr>Question#8 Figure 6 shows the relationship between the time T that it takes for each planet in our solar system to make one revolution around the Sun and the mean distance d between the planet and the Sun during one revolution. </vt:lpstr>
      <vt:lpstr>(C) The T is expressed as function of d 1st the gradient is calculated. The x and y values of Earth is taken (0,0). The x and y values of Pluto are (1.6,2.4). Through Slope line equation we get, LOG T = 3/2* LOG d. Finally, we get the T as function of d. (D) Kepler's Third Law : the squares of the orbital periods of the planets are directly proportional to the cubes of the semi major axes of their orbits. It implies that the period for a planet to orbit the Sun increases rapidly with the radius of its orbit.</vt:lpstr>
      <vt:lpstr>Question#9</vt:lpstr>
      <vt:lpstr>THE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Calculus Project</dc:title>
  <dc:creator>mukand rathi</dc:creator>
  <cp:lastModifiedBy>mukand rathi</cp:lastModifiedBy>
  <cp:revision>187</cp:revision>
  <dcterms:created xsi:type="dcterms:W3CDTF">2020-12-10T07:03:00Z</dcterms:created>
  <dcterms:modified xsi:type="dcterms:W3CDTF">2020-12-17T20:13:15Z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