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62" r:id="rId3"/>
    <p:sldId id="263" r:id="rId4"/>
    <p:sldId id="264" r:id="rId5"/>
    <p:sldId id="265"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4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EC7C-1D66-4277-AB73-8964CF639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53DE7-077A-43E5-ADCC-4A0ECA6C4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BD5A2F-4E1C-46F3-A5A8-D647BD69CDC8}"/>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5" name="Footer Placeholder 4">
            <a:extLst>
              <a:ext uri="{FF2B5EF4-FFF2-40B4-BE49-F238E27FC236}">
                <a16:creationId xmlns:a16="http://schemas.microsoft.com/office/drawing/2014/main" id="{1A0D4709-A57F-403A-81A1-2449DE48CF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6662C1-86FA-4949-9197-2954EDFE0C13}"/>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207479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C1F2-E68E-4DB3-B616-DD95E216DF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AB1DD4-7530-4900-9287-C8B407BFC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EE475-9E82-4CEC-8B0C-9463D525929A}"/>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5" name="Footer Placeholder 4">
            <a:extLst>
              <a:ext uri="{FF2B5EF4-FFF2-40B4-BE49-F238E27FC236}">
                <a16:creationId xmlns:a16="http://schemas.microsoft.com/office/drawing/2014/main" id="{8F24C000-6E49-45D8-85D2-A4BEF8A911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EBC61B-D7F1-41A8-B118-630A0CD5C5B1}"/>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2247243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E09E0-01E8-4858-8F70-5503F8D7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367DD3-A99D-460D-BA13-A57F97432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B66A4-B954-438C-ACC4-604CE2E9C5F4}"/>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5" name="Footer Placeholder 4">
            <a:extLst>
              <a:ext uri="{FF2B5EF4-FFF2-40B4-BE49-F238E27FC236}">
                <a16:creationId xmlns:a16="http://schemas.microsoft.com/office/drawing/2014/main" id="{BE00D18D-0596-4DFA-9932-8DBD0FAC8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60E673-7DDD-4F41-9656-2ACD1EEA5264}"/>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123717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93C7-B6BA-45DE-9006-082FAC897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0C63D-E164-4FAD-8880-74B8A8AD1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0318E-C2E9-41DE-A8DB-5ED2D051AD4E}"/>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5" name="Footer Placeholder 4">
            <a:extLst>
              <a:ext uri="{FF2B5EF4-FFF2-40B4-BE49-F238E27FC236}">
                <a16:creationId xmlns:a16="http://schemas.microsoft.com/office/drawing/2014/main" id="{8C99541D-7881-4F4E-9AC6-3E768C671F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3D8382-EE16-4C88-B2F6-7492877B0E0A}"/>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247417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B4BE-B684-4944-A421-5931E8BF2C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E67D0-D2DD-432B-991D-DD0873CD0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50E15-B265-4C56-8C9F-914EA90DF6FB}"/>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5" name="Footer Placeholder 4">
            <a:extLst>
              <a:ext uri="{FF2B5EF4-FFF2-40B4-BE49-F238E27FC236}">
                <a16:creationId xmlns:a16="http://schemas.microsoft.com/office/drawing/2014/main" id="{5ADE7105-D778-4A8A-828B-AFE7DDBECE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AA5601-4366-436A-AF0F-FEEA362B40C2}"/>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43191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3E2D-26CE-42EA-938F-CB9C2A3EC9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A9423-B254-43D6-9F99-EA7FA6355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3A3B2-2C6A-4E90-AEF4-C4DE92488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B3827-207D-4BCB-B89D-E298B84A8E07}"/>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6" name="Footer Placeholder 5">
            <a:extLst>
              <a:ext uri="{FF2B5EF4-FFF2-40B4-BE49-F238E27FC236}">
                <a16:creationId xmlns:a16="http://schemas.microsoft.com/office/drawing/2014/main" id="{123499E4-10FD-4151-9BA5-973E09747D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803AE5-D08F-4F87-889A-61BE2F3A474C}"/>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175720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D122-7F42-4C2F-8B90-65CDE756F3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AF34E7-18C8-42B3-BF19-D1AD1EA98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41616-66F2-4EFF-AE3C-F853A203F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91A8EC-A8F1-4550-A8F9-EBCDB7451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AA1E3B-5B46-451F-978C-57E64B6D7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8842C-9889-44B9-BD2D-3F312FBAC548}"/>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8" name="Footer Placeholder 7">
            <a:extLst>
              <a:ext uri="{FF2B5EF4-FFF2-40B4-BE49-F238E27FC236}">
                <a16:creationId xmlns:a16="http://schemas.microsoft.com/office/drawing/2014/main" id="{E60020A2-91A0-4C95-A0E3-DAC7B6FB87D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9CE2964-9A24-42A8-8254-3B6D49511273}"/>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123268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5A68-2A0B-4E8B-8D1D-135CB39553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09C7D-165F-4AA3-8D35-DA75043BC91B}"/>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4" name="Footer Placeholder 3">
            <a:extLst>
              <a:ext uri="{FF2B5EF4-FFF2-40B4-BE49-F238E27FC236}">
                <a16:creationId xmlns:a16="http://schemas.microsoft.com/office/drawing/2014/main" id="{B7E71BE0-D926-499F-B206-96E7000D57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53D985-37D3-4C89-8657-A944DCA707DE}"/>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363907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0E898-E0E8-4F3A-BFD5-172262C353B6}"/>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3" name="Footer Placeholder 2">
            <a:extLst>
              <a:ext uri="{FF2B5EF4-FFF2-40B4-BE49-F238E27FC236}">
                <a16:creationId xmlns:a16="http://schemas.microsoft.com/office/drawing/2014/main" id="{EF55BB78-1C4D-412A-8389-0B17454867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DFAB3F-B571-4DA3-BED0-EB3501773DEE}"/>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282136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F87F-1A7F-497C-89BA-3CADC5048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3A30F3-9E3B-4ECD-87CB-4D1AA90D5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5C567-F943-4A98-81C3-E8BB1D888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4FAE3-8F68-4C94-9958-8140706DBDDF}"/>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6" name="Footer Placeholder 5">
            <a:extLst>
              <a:ext uri="{FF2B5EF4-FFF2-40B4-BE49-F238E27FC236}">
                <a16:creationId xmlns:a16="http://schemas.microsoft.com/office/drawing/2014/main" id="{E319B977-370A-4477-951F-3EED09F8B5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3AABF0-F790-45BF-A9CF-8A564B8C4366}"/>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286451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E740-EA94-43B9-8C9C-1E2BA0278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2B5C3E-6BDF-40F6-8417-A9CC1A8B4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9F5BB-4164-4ACB-BBAD-ED65D541A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64EF7-2360-40B7-81A0-FE6E46E598D4}"/>
              </a:ext>
            </a:extLst>
          </p:cNvPr>
          <p:cNvSpPr>
            <a:spLocks noGrp="1"/>
          </p:cNvSpPr>
          <p:nvPr>
            <p:ph type="dt" sz="half" idx="10"/>
          </p:nvPr>
        </p:nvSpPr>
        <p:spPr/>
        <p:txBody>
          <a:bodyPr/>
          <a:lstStyle/>
          <a:p>
            <a:fld id="{2DB41A7A-22ED-48C8-8D13-CE9E7ED7588B}" type="datetimeFigureOut">
              <a:rPr lang="en-US" smtClean="0"/>
              <a:t>12/23/2020</a:t>
            </a:fld>
            <a:endParaRPr lang="en-US" dirty="0"/>
          </a:p>
        </p:txBody>
      </p:sp>
      <p:sp>
        <p:nvSpPr>
          <p:cNvPr id="6" name="Footer Placeholder 5">
            <a:extLst>
              <a:ext uri="{FF2B5EF4-FFF2-40B4-BE49-F238E27FC236}">
                <a16:creationId xmlns:a16="http://schemas.microsoft.com/office/drawing/2014/main" id="{A4FF57A1-10CF-47C1-B621-300AE88B85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2632D0-49A8-41DD-AD2F-5A0BB13E7C92}"/>
              </a:ext>
            </a:extLst>
          </p:cNvPr>
          <p:cNvSpPr>
            <a:spLocks noGrp="1"/>
          </p:cNvSpPr>
          <p:nvPr>
            <p:ph type="sldNum" sz="quarter" idx="12"/>
          </p:nvPr>
        </p:nvSpPr>
        <p:spPr/>
        <p:txBody>
          <a:bodyPr/>
          <a:lstStyle/>
          <a:p>
            <a:fld id="{B5BDA49D-D362-4165-B444-C293781EF4BF}" type="slidenum">
              <a:rPr lang="en-US" smtClean="0"/>
              <a:t>‹#›</a:t>
            </a:fld>
            <a:endParaRPr lang="en-US" dirty="0"/>
          </a:p>
        </p:txBody>
      </p:sp>
    </p:spTree>
    <p:extLst>
      <p:ext uri="{BB962C8B-B14F-4D97-AF65-F5344CB8AC3E}">
        <p14:creationId xmlns:p14="http://schemas.microsoft.com/office/powerpoint/2010/main" val="183286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8ECFC-929E-4F8C-B62E-8A6463B85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7CE46-5CC3-4F90-91D1-18F724B08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32D5D-D847-4CC1-861A-E06BA091B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41A7A-22ED-48C8-8D13-CE9E7ED7588B}" type="datetimeFigureOut">
              <a:rPr lang="en-US" smtClean="0"/>
              <a:t>12/23/2020</a:t>
            </a:fld>
            <a:endParaRPr lang="en-US" dirty="0"/>
          </a:p>
        </p:txBody>
      </p:sp>
      <p:sp>
        <p:nvSpPr>
          <p:cNvPr id="5" name="Footer Placeholder 4">
            <a:extLst>
              <a:ext uri="{FF2B5EF4-FFF2-40B4-BE49-F238E27FC236}">
                <a16:creationId xmlns:a16="http://schemas.microsoft.com/office/drawing/2014/main" id="{0F397185-B84D-40C1-9867-D6EEB1360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0D7D37-42A9-4F60-A4B6-4584370FA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DA49D-D362-4165-B444-C293781EF4BF}" type="slidenum">
              <a:rPr lang="en-US" smtClean="0"/>
              <a:t>‹#›</a:t>
            </a:fld>
            <a:endParaRPr lang="en-US" dirty="0"/>
          </a:p>
        </p:txBody>
      </p:sp>
    </p:spTree>
    <p:extLst>
      <p:ext uri="{BB962C8B-B14F-4D97-AF65-F5344CB8AC3E}">
        <p14:creationId xmlns:p14="http://schemas.microsoft.com/office/powerpoint/2010/main" val="317242242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enotes.com/topics/lord-of-the-flies/characters/Jack?en_action=hh_answer_body_click&amp;en_label=%2Fhomework-help%2Flord-flies-what-message-golding-try-convey-how-261962%23answer-919908&amp;en_category=internal_campaign" TargetMode="External"/><Relationship Id="rId2" Type="http://schemas.openxmlformats.org/officeDocument/2006/relationships/hyperlink" Target="https://www.enotes.com/topics/lord-of-the-flies/characters/Ralph?en_action=hh_answer_body_click&amp;en_label=%2Fhomework-help%2Flord-flies-what-message-golding-try-convey-how-261962%23answer-919908&amp;en_category=internal_campaig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FB9A-F53C-471E-AB90-3A18D536AC20}"/>
              </a:ext>
            </a:extLst>
          </p:cNvPr>
          <p:cNvSpPr>
            <a:spLocks noGrp="1"/>
          </p:cNvSpPr>
          <p:nvPr>
            <p:ph type="ctrTitle"/>
          </p:nvPr>
        </p:nvSpPr>
        <p:spPr>
          <a:xfrm>
            <a:off x="1081386" y="561086"/>
            <a:ext cx="7424941" cy="1286877"/>
          </a:xfrm>
        </p:spPr>
        <p:txBody>
          <a:bodyPr>
            <a:normAutofit fontScale="90000"/>
          </a:bodyPr>
          <a:lstStyle/>
          <a:p>
            <a:pPr algn="just"/>
            <a:r>
              <a:rPr lang="en-US" sz="9600" dirty="0">
                <a:solidFill>
                  <a:schemeClr val="tx1">
                    <a:lumMod val="95000"/>
                    <a:lumOff val="5000"/>
                  </a:schemeClr>
                </a:solidFill>
              </a:rPr>
              <a:t>Lord of the flies</a:t>
            </a:r>
          </a:p>
        </p:txBody>
      </p:sp>
      <p:sp>
        <p:nvSpPr>
          <p:cNvPr id="3" name="TextBox 2"/>
          <p:cNvSpPr txBox="1"/>
          <p:nvPr/>
        </p:nvSpPr>
        <p:spPr>
          <a:xfrm>
            <a:off x="1490459" y="2658980"/>
            <a:ext cx="7565674" cy="2677656"/>
          </a:xfrm>
          <a:prstGeom prst="rect">
            <a:avLst/>
          </a:prstGeom>
          <a:noFill/>
        </p:spPr>
        <p:txBody>
          <a:bodyPr wrap="square" rtlCol="0">
            <a:spAutoFit/>
          </a:bodyPr>
          <a:lstStyle/>
          <a:p>
            <a:pPr algn="just"/>
            <a:r>
              <a:rPr lang="en-US" sz="2800" b="1" dirty="0"/>
              <a:t>BSCS SECTION A2 (LAB)</a:t>
            </a:r>
          </a:p>
          <a:p>
            <a:pPr algn="just"/>
            <a:r>
              <a:rPr lang="en-US" sz="2800" b="1" dirty="0"/>
              <a:t>Group Members:</a:t>
            </a:r>
          </a:p>
          <a:p>
            <a:pPr algn="just"/>
            <a:r>
              <a:rPr lang="en-US" sz="2800" dirty="0"/>
              <a:t>1. Mukand Krishna (20k-0409)</a:t>
            </a:r>
          </a:p>
          <a:p>
            <a:pPr algn="just"/>
            <a:r>
              <a:rPr lang="en-US" sz="2800" dirty="0"/>
              <a:t>2. Anas Ali (20k-0471)</a:t>
            </a:r>
          </a:p>
          <a:p>
            <a:pPr algn="just"/>
            <a:r>
              <a:rPr lang="en-US" sz="2800" dirty="0"/>
              <a:t>3. Bahadur Khan (20k-1081)</a:t>
            </a:r>
          </a:p>
          <a:p>
            <a:pPr algn="just"/>
            <a:r>
              <a:rPr lang="en-US" sz="2800" dirty="0"/>
              <a:t>4. Sumsam Ali (20k-1075)</a:t>
            </a:r>
          </a:p>
        </p:txBody>
      </p:sp>
    </p:spTree>
    <p:extLst>
      <p:ext uri="{BB962C8B-B14F-4D97-AF65-F5344CB8AC3E}">
        <p14:creationId xmlns:p14="http://schemas.microsoft.com/office/powerpoint/2010/main" val="332352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8B2F21-41A5-4A42-965E-53DEE534F801}"/>
              </a:ext>
            </a:extLst>
          </p:cNvPr>
          <p:cNvSpPr/>
          <p:nvPr/>
        </p:nvSpPr>
        <p:spPr>
          <a:xfrm>
            <a:off x="2055875" y="1352261"/>
            <a:ext cx="7706311" cy="4401205"/>
          </a:xfrm>
          <a:prstGeom prst="rect">
            <a:avLst/>
          </a:prstGeom>
        </p:spPr>
        <p:txBody>
          <a:bodyPr wrap="square">
            <a:spAutoFit/>
          </a:bodyPr>
          <a:lstStyle/>
          <a:p>
            <a:pPr algn="ctr"/>
            <a:r>
              <a:rPr lang="en-US" sz="4000" dirty="0">
                <a:solidFill>
                  <a:schemeClr val="accent1">
                    <a:lumMod val="50000"/>
                  </a:schemeClr>
                </a:solidFill>
              </a:rPr>
              <a:t>THE CONCLUSION</a:t>
            </a:r>
          </a:p>
          <a:p>
            <a:r>
              <a:rPr lang="en-US" sz="2400" dirty="0"/>
              <a:t> </a:t>
            </a:r>
          </a:p>
          <a:p>
            <a:pPr marL="285750" indent="-285750">
              <a:buFont typeface="Wingdings" panose="05000000000000000000" pitchFamily="2" charset="2"/>
              <a:buChar char="Ø"/>
            </a:pPr>
            <a:r>
              <a:rPr lang="en-US" sz="2400" dirty="0"/>
              <a:t>Respects others irrespective of religion, caste, color or creed</a:t>
            </a:r>
          </a:p>
          <a:p>
            <a:pPr marL="285750" indent="-285750">
              <a:buFont typeface="Wingdings" panose="05000000000000000000" pitchFamily="2" charset="2"/>
              <a:buChar char="Ø"/>
            </a:pPr>
            <a:r>
              <a:rPr lang="en-US" sz="2400" dirty="0"/>
              <a:t>Maintains peace; i.e. To not hurt each other in terms of health and societal crimes. </a:t>
            </a:r>
          </a:p>
          <a:p>
            <a:pPr marL="285750" indent="-285750">
              <a:buFont typeface="Wingdings" panose="05000000000000000000" pitchFamily="2" charset="2"/>
              <a:buChar char="Ø"/>
            </a:pPr>
            <a:r>
              <a:rPr lang="en-US" sz="2400" dirty="0"/>
              <a:t>Basic morals of what is right and what is wrong may be innately present in us since the first modern human.</a:t>
            </a:r>
          </a:p>
          <a:p>
            <a:pPr marL="285750" indent="-285750">
              <a:buFont typeface="Wingdings" panose="05000000000000000000" pitchFamily="2" charset="2"/>
              <a:buChar char="Ø"/>
            </a:pPr>
            <a:r>
              <a:rPr lang="en-US" sz="2400" dirty="0"/>
              <a:t>Just like humans have evolved, the word civilized has evolved too.</a:t>
            </a:r>
          </a:p>
          <a:p>
            <a:pPr marL="285750" indent="-285750">
              <a:buFont typeface="Wingdings" panose="05000000000000000000" pitchFamily="2" charset="2"/>
              <a:buChar char="Ø"/>
            </a:pPr>
            <a:endParaRPr lang="en-US" sz="2400" dirty="0"/>
          </a:p>
        </p:txBody>
      </p:sp>
    </p:spTree>
    <p:extLst>
      <p:ext uri="{BB962C8B-B14F-4D97-AF65-F5344CB8AC3E}">
        <p14:creationId xmlns:p14="http://schemas.microsoft.com/office/powerpoint/2010/main" val="93654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716"/>
            <a:ext cx="12358255" cy="872836"/>
          </a:xfrm>
        </p:spPr>
        <p:txBody>
          <a:bodyPr>
            <a:normAutofit/>
          </a:bodyPr>
          <a:lstStyle/>
          <a:p>
            <a:pPr algn="ctr"/>
            <a:r>
              <a:rPr lang="en-US" sz="2400" b="1" dirty="0"/>
              <a:t>To what extent do the boys in Lord of the Flies embody the English stereotype of savages</a:t>
            </a:r>
            <a:endParaRPr lang="en-US" sz="2400" dirty="0"/>
          </a:p>
        </p:txBody>
      </p:sp>
      <p:sp>
        <p:nvSpPr>
          <p:cNvPr id="3" name="Content Placeholder 2"/>
          <p:cNvSpPr>
            <a:spLocks noGrp="1"/>
          </p:cNvSpPr>
          <p:nvPr>
            <p:ph idx="1"/>
          </p:nvPr>
        </p:nvSpPr>
        <p:spPr>
          <a:xfrm>
            <a:off x="422562" y="1648691"/>
            <a:ext cx="11513127" cy="4784193"/>
          </a:xfrm>
        </p:spPr>
        <p:txBody>
          <a:bodyPr>
            <a:normAutofit/>
          </a:bodyPr>
          <a:lstStyle/>
          <a:p>
            <a:pPr lvl="0"/>
            <a:r>
              <a:rPr lang="en-US" sz="2200" dirty="0">
                <a:latin typeface="Times New Roman" panose="02020603050405020304" pitchFamily="18" charset="0"/>
                <a:cs typeface="Times New Roman" panose="02020603050405020304" pitchFamily="18" charset="0"/>
              </a:rPr>
              <a:t>The English made judgments about people's wealth, age, attitude, and lifestyle based solely on their appearance, even before we consider their behavior. Golding, knowing this, dresses the boys in ways that will trigger a visceral response in his readers. In the beginning, when the boys are still in possession of their civilized veneer, they are dressed in school uniforms, clothes that make readers think of lessons, rules, and authority. Almost immediately, however, these symbols of order come under attack. The boys strip to swim or for the sheer anarchic fun of being naked. They allow their neatly trimmed hair and nails to grow unchecked. They forget hygiene. Their clothes, their teeth, and their bodies become dirty.</a:t>
            </a:r>
          </a:p>
          <a:p>
            <a:pPr marL="0" indent="0">
              <a:buNone/>
            </a:pPr>
            <a:r>
              <a:rPr lang="en-US" sz="2200" dirty="0">
                <a:latin typeface="Times New Roman" panose="02020603050405020304" pitchFamily="18" charset="0"/>
                <a:cs typeface="Times New Roman" panose="02020603050405020304" pitchFamily="18" charset="0"/>
              </a:rPr>
              <a:t> </a:t>
            </a:r>
          </a:p>
          <a:p>
            <a:pPr lvl="0"/>
            <a:r>
              <a:rPr lang="en-US" sz="2200" dirty="0">
                <a:latin typeface="Times New Roman" panose="02020603050405020304" pitchFamily="18" charset="0"/>
                <a:cs typeface="Times New Roman" panose="02020603050405020304" pitchFamily="18" charset="0"/>
              </a:rPr>
              <a:t>The signal fire itself comes to represent the boys’ grasp on the idea of civilization: as long as it burns, they retain some hope that they will be rescued and returned to society, but as they become increasingly obsessed with power and killing, they lose interest in the fire. The burned-out fire symbolizes the boys’ disconnection from the structures of society. Englishmen also considered that those people with no connection with the civilized and more dominant part of people were savage.</a:t>
            </a:r>
          </a:p>
          <a:p>
            <a:pPr marL="0" indent="0">
              <a:buNone/>
            </a:pPr>
            <a:endParaRPr lang="en-US" dirty="0"/>
          </a:p>
          <a:p>
            <a:endParaRPr lang="en-US" dirty="0"/>
          </a:p>
        </p:txBody>
      </p:sp>
    </p:spTree>
    <p:extLst>
      <p:ext uri="{BB962C8B-B14F-4D97-AF65-F5344CB8AC3E}">
        <p14:creationId xmlns:p14="http://schemas.microsoft.com/office/powerpoint/2010/main" val="417038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6883" y="1088310"/>
            <a:ext cx="10115407" cy="4681379"/>
          </a:xfrm>
        </p:spPr>
        <p:txBody>
          <a:bodyPr>
            <a:noAutofit/>
          </a:bodyPr>
          <a:lstStyle/>
          <a:p>
            <a:pPr lvl="0" algn="just"/>
            <a:r>
              <a:rPr lang="en-US" sz="2600" dirty="0">
                <a:latin typeface="Times New Roman" panose="02020603050405020304" pitchFamily="18" charset="0"/>
                <a:cs typeface="Times New Roman" panose="02020603050405020304" pitchFamily="18" charset="0"/>
              </a:rPr>
              <a:t>The difference is that civilization has many rules and savagery only one: might makes right. Repeatedly, Englishness is equated with civilization, with rational behavior and with rules. Even Jack, initially, espouses this view, stating the need for rules after the boys adopt a parliamentary structure for their meetings. "After all, we're not savages. We're English we've got to do the right things". Yet within hours of the making of the rules, Jack is breaking. According to Englishmen, the savagery was also an instinct of those who had no rules and lived for themselves.</a:t>
            </a:r>
          </a:p>
          <a:p>
            <a:pPr marL="0" indent="0" algn="just">
              <a:buNone/>
            </a:pPr>
            <a:r>
              <a:rPr lang="en-US" sz="2600" dirty="0">
                <a:latin typeface="Times New Roman" panose="02020603050405020304" pitchFamily="18" charset="0"/>
                <a:cs typeface="Times New Roman" panose="02020603050405020304" pitchFamily="18" charset="0"/>
              </a:rPr>
              <a:t> </a:t>
            </a:r>
          </a:p>
          <a:p>
            <a:pPr lvl="0" algn="just"/>
            <a:r>
              <a:rPr lang="en-US" sz="2600" dirty="0">
                <a:latin typeface="Times New Roman" panose="02020603050405020304" pitchFamily="18" charset="0"/>
                <a:cs typeface="Times New Roman" panose="02020603050405020304" pitchFamily="18" charset="0"/>
              </a:rPr>
              <a:t>Golding's answer, of course, is yes. We are savages, all of us, kept in check by the fragile safeguards of rules, customs, and the belief in something better than we are. Without these things, the boys revert to an older, darker way of life. The English men also made them follow the rules.</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7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16" y="182007"/>
            <a:ext cx="11843511" cy="675956"/>
          </a:xfrm>
        </p:spPr>
        <p:txBody>
          <a:bodyPr anchor="t">
            <a:normAutofit fontScale="90000"/>
          </a:bodyPr>
          <a:lstStyle/>
          <a:p>
            <a:pPr algn="ctr"/>
            <a:r>
              <a:rPr lang="en-US" b="1" dirty="0"/>
              <a:t>In what way(s) do they differ from the stereotype?</a:t>
            </a:r>
            <a:br>
              <a:rPr lang="en-US" dirty="0"/>
            </a:br>
            <a:endParaRPr lang="en-US" dirty="0"/>
          </a:p>
        </p:txBody>
      </p:sp>
      <p:sp>
        <p:nvSpPr>
          <p:cNvPr id="3" name="Content Placeholder 2"/>
          <p:cNvSpPr>
            <a:spLocks noGrp="1"/>
          </p:cNvSpPr>
          <p:nvPr>
            <p:ph idx="1"/>
          </p:nvPr>
        </p:nvSpPr>
        <p:spPr>
          <a:xfrm>
            <a:off x="584016" y="1146721"/>
            <a:ext cx="11023968" cy="5986182"/>
          </a:xfrm>
        </p:spPr>
        <p:txBody>
          <a:bodyPr>
            <a:normAutofit fontScale="92500" lnSpcReduction="10000"/>
          </a:bodyPr>
          <a:lstStyle/>
          <a:p>
            <a:pPr lvl="0"/>
            <a:r>
              <a:rPr lang="en-US" dirty="0"/>
              <a:t>The Victorian perspective was that "savages" were inferior to industrialized peoples and that civilization must be imposed on them for their own good, whether they liked it or not. Western regarded unindustrialized culture as being composed of "noble savages.", but according  to Golding the boys though they had no industrialized area were not savage they developed savagery with time </a:t>
            </a:r>
          </a:p>
          <a:p>
            <a:pPr marL="0" lvl="0" indent="0">
              <a:buNone/>
            </a:pPr>
            <a:r>
              <a:rPr lang="en-US" dirty="0"/>
              <a:t> </a:t>
            </a:r>
          </a:p>
          <a:p>
            <a:pPr lvl="0"/>
            <a:r>
              <a:rPr lang="en-US" dirty="0"/>
              <a:t>West differentiated people on basis on skin and origin. But Golding didn’t mention any of the boys skin though according to him savagery depended on appearance but his regard to this was not of the basis of racism.</a:t>
            </a:r>
          </a:p>
          <a:p>
            <a:pPr marL="0" indent="0">
              <a:buNone/>
            </a:pPr>
            <a:endParaRPr lang="en-US" dirty="0"/>
          </a:p>
          <a:p>
            <a:pPr lvl="0"/>
            <a:r>
              <a:rPr lang="en-US" dirty="0"/>
              <a:t>Golding in the last chapters shows boys being indulge in killing one another and showing dominancy over each other. Golding considers this instinct as part of savagery while Britain which attained rule over many colonies considered this dominancy to be good and not a part of savagery. The people under dominancy should serve the dominant people</a:t>
            </a:r>
          </a:p>
          <a:p>
            <a:endParaRPr lang="en-US" dirty="0"/>
          </a:p>
        </p:txBody>
      </p:sp>
    </p:spTree>
    <p:extLst>
      <p:ext uri="{BB962C8B-B14F-4D97-AF65-F5344CB8AC3E}">
        <p14:creationId xmlns:p14="http://schemas.microsoft.com/office/powerpoint/2010/main" val="293542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978" y="374072"/>
            <a:ext cx="9578830" cy="6109855"/>
          </a:xfrm>
        </p:spPr>
        <p:txBody>
          <a:bodyPr>
            <a:normAutofit fontScale="92500" lnSpcReduction="10000"/>
          </a:bodyPr>
          <a:lstStyle/>
          <a:p>
            <a:endParaRPr lang="en-US" dirty="0"/>
          </a:p>
          <a:p>
            <a:pPr lvl="0" algn="just"/>
            <a:r>
              <a:rPr lang="en-US" dirty="0">
                <a:latin typeface="Times New Roman" panose="02020603050405020304" pitchFamily="18" charset="0"/>
                <a:cs typeface="Times New Roman" panose="02020603050405020304" pitchFamily="18" charset="0"/>
              </a:rPr>
              <a:t>European followed Charles Darwin’s theory fittest creatures survived it’s hegemony seemed to be everywhere. In Golding's era it could be claimed that “the sun never set on the British Empire.", when Piggy suggests that they find a way to improve their chances of being rescued, the boys ignore him; only when the stronger and more charismatic Ralph suggests the same thing do they agree to make the signal fire.</a:t>
            </a:r>
          </a:p>
          <a:p>
            <a:pPr marL="0" indent="0" algn="just">
              <a:buNone/>
            </a:pP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 English were cruel as it can be noted that Boys of Golding's generation and even later read stories thick with adventurous conquest, threats of torture or execution by "savages," and the worshipful admiration and servitude of "good" people of color for the stalwart white heroes. Though the savages endured all the torture, the English men kept considering them savage and gentle people were those who enforced that cruelty i.e. The Englishmen. But according to Golding cruelty was an instinct of savages.</a:t>
            </a:r>
          </a:p>
          <a:p>
            <a:endParaRPr lang="en-US" dirty="0"/>
          </a:p>
        </p:txBody>
      </p:sp>
    </p:spTree>
    <p:extLst>
      <p:ext uri="{BB962C8B-B14F-4D97-AF65-F5344CB8AC3E}">
        <p14:creationId xmlns:p14="http://schemas.microsoft.com/office/powerpoint/2010/main" val="66341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A205-A4C4-4FB3-84F2-B1A21241480A}"/>
              </a:ext>
            </a:extLst>
          </p:cNvPr>
          <p:cNvSpPr>
            <a:spLocks noGrp="1"/>
          </p:cNvSpPr>
          <p:nvPr>
            <p:ph type="title"/>
          </p:nvPr>
        </p:nvSpPr>
        <p:spPr>
          <a:xfrm>
            <a:off x="919485" y="421543"/>
            <a:ext cx="9878370" cy="1158606"/>
          </a:xfrm>
        </p:spPr>
        <p:txBody>
          <a:bodyPr>
            <a:normAutofit/>
          </a:bodyPr>
          <a:lstStyle/>
          <a:p>
            <a:r>
              <a:rPr lang="en-US" sz="3200" b="1"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What does it mean that Golding merges the savage and the civilized in the very same boys?</a:t>
            </a:r>
            <a:endParaRPr lang="en-US" sz="2000" b="1"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FE18A142-1DFC-4459-A16D-82B9FF2F0E1E}"/>
              </a:ext>
            </a:extLst>
          </p:cNvPr>
          <p:cNvSpPr>
            <a:spLocks noGrp="1"/>
          </p:cNvSpPr>
          <p:nvPr>
            <p:ph type="body" idx="1"/>
          </p:nvPr>
        </p:nvSpPr>
        <p:spPr>
          <a:xfrm>
            <a:off x="1270892" y="2012410"/>
            <a:ext cx="9878370" cy="4424047"/>
          </a:xfrm>
        </p:spPr>
        <p:txBody>
          <a:bodyPr>
            <a:normAutofit/>
          </a:bodyPr>
          <a:lstStyle/>
          <a:p>
            <a:pPr marL="342900" indent="-342900">
              <a:buFont typeface="Wingdings" panose="05000000000000000000" pitchFamily="2" charset="2"/>
              <a:buChar char="Ø"/>
            </a:pP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Golding’s assumption : constraints of morality and society are learned, they are not primal instincts. </a:t>
            </a:r>
          </a:p>
          <a:p>
            <a:pPr marL="342900" indent="-342900">
              <a:buFont typeface="Arial" panose="020B0604020202020204" pitchFamily="34" charset="0"/>
              <a:buChar char="•"/>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human tendency to obey rules</a:t>
            </a:r>
            <a:r>
              <a:rPr lang="en-US" sz="24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follow orders is imposed by a system of control which is a not a fundamental part of human nature.</a:t>
            </a:r>
          </a:p>
          <a:p>
            <a:endPar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the beginning of story, the boys are in possession of their civilized veneer.</a:t>
            </a:r>
            <a:endParaRPr lang="en-US" sz="24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hey are dressed in school uniforms that make readers think of lessons, rules, and authority. However, these symbols of order come under attack.</a:t>
            </a:r>
          </a:p>
          <a:p>
            <a:pPr marR="0" lvl="0" algn="just">
              <a:spcBef>
                <a:spcPts val="0"/>
              </a:spcBef>
              <a:spcAft>
                <a:spcPts val="0"/>
              </a:spcAft>
            </a:pP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rPr>
              <a:t>The question arises "Are we savages or what?“</a:t>
            </a:r>
          </a:p>
          <a:p>
            <a:pPr marL="342900" marR="0" lvl="0" indent="-342900" algn="just">
              <a:spcBef>
                <a:spcPts val="0"/>
              </a:spcBef>
              <a:spcAft>
                <a:spcPts val="0"/>
              </a:spcAft>
              <a:buFont typeface="Arial" panose="020B0604020202020204" pitchFamily="34" charset="0"/>
              <a:buChar char="•"/>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rPr>
              <a:t>According to Golding the answer  is yes.  Why?</a:t>
            </a:r>
          </a:p>
          <a:p>
            <a:pPr marL="342900" marR="0" lvl="0" indent="-342900" algn="just">
              <a:spcBef>
                <a:spcPts val="0"/>
              </a:spcBef>
              <a:spcAft>
                <a:spcPts val="0"/>
              </a:spcAft>
              <a:buFont typeface="Arial" panose="020B0604020202020204" pitchFamily="34" charset="0"/>
              <a:buChar char="•"/>
            </a:pPr>
            <a:endPar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spcBef>
                <a:spcPts val="0"/>
              </a:spcBef>
              <a:spcAft>
                <a:spcPts val="0"/>
              </a:spcAft>
            </a:pPr>
            <a:endPar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1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84F650-1144-46B8-A529-6A640A8636DD}"/>
              </a:ext>
            </a:extLst>
          </p:cNvPr>
          <p:cNvSpPr>
            <a:spLocks noGrp="1"/>
          </p:cNvSpPr>
          <p:nvPr>
            <p:ph idx="1"/>
          </p:nvPr>
        </p:nvSpPr>
        <p:spPr>
          <a:xfrm>
            <a:off x="1543608" y="1095583"/>
            <a:ext cx="9525444" cy="5032501"/>
          </a:xfrm>
        </p:spPr>
        <p:txBody>
          <a:bodyPr>
            <a:normAutofit/>
          </a:bodyPr>
          <a:lstStyle/>
          <a:p>
            <a:pPr>
              <a:buFont typeface="Wingdings" panose="05000000000000000000" pitchFamily="2" charset="2"/>
              <a:buChar char="Ø"/>
            </a:pP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rPr>
              <a:t>Golding shows that</a:t>
            </a:r>
            <a:r>
              <a:rPr lang="en-US" sz="2400" b="1" i="1" u="sng"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rPr>
              <a:t>humans primal instincts</a:t>
            </a:r>
            <a:r>
              <a:rPr lang="en-US" sz="2400" b="1" u="sng"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rPr>
              <a:t>make them behave savagely.</a:t>
            </a:r>
          </a:p>
          <a:p>
            <a:pPr>
              <a:buFont typeface="Arial" panose="020B0604020202020204" pitchFamily="34" charset="0"/>
              <a:buChar char="•"/>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Instincts, including denial, revenge, tribal loyalty, and greed now threaten our very existence.</a:t>
            </a:r>
          </a:p>
          <a:p>
            <a:pPr marL="0" indent="0">
              <a:buNone/>
            </a:pP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Ø"/>
            </a:pP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Golding depicts the boys' transformation into savages</a:t>
            </a:r>
            <a:r>
              <a:rPr lang="en-US" sz="2400" b="1"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For example, their refusal to follow </a:t>
            </a: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tooltip="Ralph">
                  <a:extLst>
                    <a:ext uri="{A12FA001-AC4F-418D-AE19-62706E023703}">
                      <ahyp:hlinkClr xmlns:ahyp="http://schemas.microsoft.com/office/drawing/2018/hyperlinkcolor" val="tx"/>
                    </a:ext>
                  </a:extLst>
                </a:hlinkClick>
              </a:rPr>
              <a:t>Ralph</a:t>
            </a: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 orders, </a:t>
            </a: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400" u="sng" dirty="0">
                <a:solidFill>
                  <a:schemeClr val="tx1">
                    <a:lumMod val="95000"/>
                    <a:lumOff val="5000"/>
                  </a:schemeClr>
                </a:solidFill>
                <a:effectLst/>
                <a:latin typeface="Times New Roman" panose="02020603050405020304" pitchFamily="18" charset="0"/>
                <a:ea typeface="Times New Roman" panose="02020603050405020304" pitchFamily="18" charset="0"/>
                <a:hlinkClick r:id="rId3" tooltip="Jack">
                  <a:extLst>
                    <a:ext uri="{A12FA001-AC4F-418D-AE19-62706E023703}">
                      <ahyp:hlinkClr xmlns:ahyp="http://schemas.microsoft.com/office/drawing/2018/hyperlinkcolor" val="tx"/>
                    </a:ext>
                  </a:extLst>
                </a:hlinkClick>
              </a:rPr>
              <a:t>Jack</a:t>
            </a: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rPr>
              <a:t> undermines his authority.</a:t>
            </a:r>
          </a:p>
          <a:p>
            <a:pPr marL="0" marR="0" lvl="0" indent="0" algn="just">
              <a:spcBef>
                <a:spcPts val="0"/>
              </a:spcBef>
              <a:spcAft>
                <a:spcPts val="0"/>
              </a:spcAft>
              <a:buNone/>
            </a:pP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buFont typeface="Wingdings" panose="05000000000000000000" pitchFamily="2" charset="2"/>
              <a:buChar char="Ø"/>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conclude, it can be said that human beings are inherently savage or            wicked who embrace their primitive instincts if left to their own 	devices.  We are also civilized when we abide by the rules and regulations which are imposed by government of any particular region.</a:t>
            </a:r>
          </a:p>
          <a:p>
            <a:pPr marL="0" indent="0" algn="just">
              <a:buNone/>
            </a:pPr>
            <a:endPar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118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AD35D-BF26-435C-B92E-6BF40B2D2D3C}"/>
              </a:ext>
            </a:extLst>
          </p:cNvPr>
          <p:cNvSpPr/>
          <p:nvPr/>
        </p:nvSpPr>
        <p:spPr>
          <a:xfrm>
            <a:off x="1284425" y="491202"/>
            <a:ext cx="10426311" cy="923330"/>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BEING CIIVLISED?</a:t>
            </a:r>
          </a:p>
        </p:txBody>
      </p:sp>
      <p:sp>
        <p:nvSpPr>
          <p:cNvPr id="3" name="TextBox 2">
            <a:extLst>
              <a:ext uri="{FF2B5EF4-FFF2-40B4-BE49-F238E27FC236}">
                <a16:creationId xmlns:a16="http://schemas.microsoft.com/office/drawing/2014/main" id="{A43A755D-3A2C-4D9E-AB6A-52B8D55539C7}"/>
              </a:ext>
            </a:extLst>
          </p:cNvPr>
          <p:cNvSpPr txBox="1"/>
          <p:nvPr/>
        </p:nvSpPr>
        <p:spPr>
          <a:xfrm>
            <a:off x="1284425" y="1779887"/>
            <a:ext cx="9890974" cy="3877985"/>
          </a:xfrm>
          <a:prstGeom prst="rect">
            <a:avLst/>
          </a:prstGeom>
          <a:noFill/>
        </p:spPr>
        <p:txBody>
          <a:bodyPr wrap="square" rtlCol="0">
            <a:spAutoFit/>
          </a:bodyPr>
          <a:lstStyle/>
          <a:p>
            <a:r>
              <a:rPr lang="en-US" sz="3600" dirty="0"/>
              <a:t>The common perspective</a:t>
            </a:r>
          </a:p>
          <a:p>
            <a:endParaRPr lang="en-US" dirty="0"/>
          </a:p>
          <a:p>
            <a:pPr marL="285750" indent="-285750">
              <a:buFont typeface="Wingdings" panose="05000000000000000000" pitchFamily="2" charset="2"/>
              <a:buChar char="Ø"/>
            </a:pPr>
            <a:r>
              <a:rPr lang="en-US" sz="2000" dirty="0"/>
              <a:t>Set of standards and rules that a society or culture expects  you to adopt when you participate in their activities .</a:t>
            </a:r>
          </a:p>
          <a:p>
            <a:pPr marL="285750" indent="-285750">
              <a:buFont typeface="Wingdings" panose="05000000000000000000" pitchFamily="2" charset="2"/>
              <a:buChar char="Ø"/>
            </a:pPr>
            <a:r>
              <a:rPr lang="en-US" sz="2000" dirty="0"/>
              <a:t>Some limitation you are supposed to show in a social gathering.</a:t>
            </a:r>
          </a:p>
          <a:p>
            <a:pPr marL="285750" indent="-285750">
              <a:buFont typeface="Wingdings" panose="05000000000000000000" pitchFamily="2" charset="2"/>
              <a:buChar char="Ø"/>
            </a:pPr>
            <a:r>
              <a:rPr lang="en-US" sz="2000" dirty="0"/>
              <a:t>Two aspects these days: Clothing, communication style, education.</a:t>
            </a:r>
          </a:p>
          <a:p>
            <a:pPr marL="285750" indent="-285750">
              <a:buFont typeface="Wingdings" panose="05000000000000000000" pitchFamily="2" charset="2"/>
              <a:buChar char="Ø"/>
            </a:pPr>
            <a:r>
              <a:rPr lang="en-US" sz="2000" dirty="0"/>
              <a:t>Controlling emotion and using logic and reasoning to deal situations in practical life.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Rectangle 3">
            <a:extLst>
              <a:ext uri="{FF2B5EF4-FFF2-40B4-BE49-F238E27FC236}">
                <a16:creationId xmlns:a16="http://schemas.microsoft.com/office/drawing/2014/main" id="{3C02214C-91EB-4CDB-B375-48C609B0B752}"/>
              </a:ext>
            </a:extLst>
          </p:cNvPr>
          <p:cNvSpPr/>
          <p:nvPr/>
        </p:nvSpPr>
        <p:spPr>
          <a:xfrm>
            <a:off x="6096000" y="4334433"/>
            <a:ext cx="6096000" cy="1323439"/>
          </a:xfrm>
          <a:prstGeom prst="rect">
            <a:avLst/>
          </a:prstGeom>
        </p:spPr>
        <p:txBody>
          <a:bodyPr>
            <a:spAutoFit/>
          </a:bodyPr>
          <a:lstStyle/>
          <a:p>
            <a:r>
              <a:rPr lang="en-US" sz="4400" b="1" dirty="0">
                <a:latin typeface="Bahnschrift SemiBold SemiConden" panose="020B0502040204020203" pitchFamily="34" charset="0"/>
              </a:rPr>
              <a:t>LOOKS CIVILISED YEAH?</a:t>
            </a:r>
          </a:p>
          <a:p>
            <a:endParaRPr lang="en-US" dirty="0"/>
          </a:p>
          <a:p>
            <a:r>
              <a:rPr lang="en-US" dirty="0">
                <a:ln w="0"/>
                <a:effectLst>
                  <a:outerShdw blurRad="38100" dist="19050" dir="2700000" algn="tl" rotWithShape="0">
                    <a:schemeClr val="dk1">
                      <a:alpha val="40000"/>
                    </a:schemeClr>
                  </a:outerShdw>
                </a:effectLst>
              </a:rPr>
              <a:t>BARBARIC LEADER; Killed over 15 million people</a:t>
            </a:r>
            <a:r>
              <a:rPr lang="en-US" dirty="0"/>
              <a:t> </a:t>
            </a:r>
            <a:r>
              <a:rPr lang="en-US" dirty="0">
                <a:effectLst>
                  <a:outerShdw blurRad="38100" dist="38100" dir="2700000" algn="tl">
                    <a:srgbClr val="000000">
                      <a:alpha val="43137"/>
                    </a:srgbClr>
                  </a:outerShdw>
                </a:effectLst>
              </a:rPr>
              <a:t>in WW2</a:t>
            </a:r>
          </a:p>
        </p:txBody>
      </p:sp>
      <p:pic>
        <p:nvPicPr>
          <p:cNvPr id="6" name="Picture 2" descr="Adolf Hitler - Wikipedia">
            <a:extLst>
              <a:ext uri="{FF2B5EF4-FFF2-40B4-BE49-F238E27FC236}">
                <a16:creationId xmlns:a16="http://schemas.microsoft.com/office/drawing/2014/main" id="{FCFB77EB-E3A5-4A72-80DC-943723D95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539" y="4321455"/>
            <a:ext cx="1832865" cy="244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9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75872E-9237-467F-BE23-026819F0F956}"/>
              </a:ext>
            </a:extLst>
          </p:cNvPr>
          <p:cNvSpPr/>
          <p:nvPr/>
        </p:nvSpPr>
        <p:spPr>
          <a:xfrm>
            <a:off x="1318690" y="0"/>
            <a:ext cx="9140763" cy="707886"/>
          </a:xfrm>
          <a:prstGeom prst="rect">
            <a:avLst/>
          </a:prstGeom>
        </p:spPr>
        <p:txBody>
          <a:bodyPr wrap="square">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WHAT IS BEING UNCIIVLISED?</a:t>
            </a:r>
          </a:p>
        </p:txBody>
      </p:sp>
      <p:sp>
        <p:nvSpPr>
          <p:cNvPr id="3" name="TextBox 2">
            <a:extLst>
              <a:ext uri="{FF2B5EF4-FFF2-40B4-BE49-F238E27FC236}">
                <a16:creationId xmlns:a16="http://schemas.microsoft.com/office/drawing/2014/main" id="{3691DC8A-4F56-4ABF-A0A3-823F912202EE}"/>
              </a:ext>
            </a:extLst>
          </p:cNvPr>
          <p:cNvSpPr txBox="1"/>
          <p:nvPr/>
        </p:nvSpPr>
        <p:spPr>
          <a:xfrm>
            <a:off x="5190186" y="940158"/>
            <a:ext cx="6890197" cy="3416320"/>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5">
                    <a:lumMod val="50000"/>
                  </a:schemeClr>
                </a:solidFill>
              </a:rPr>
              <a:t>Possessing wild or barbaric nature </a:t>
            </a:r>
          </a:p>
          <a:p>
            <a:pPr marL="342900" indent="-342900">
              <a:buFont typeface="Arial" panose="020B0604020202020204" pitchFamily="34" charset="0"/>
              <a:buChar char="•"/>
            </a:pPr>
            <a:endParaRPr lang="en-US" dirty="0">
              <a:solidFill>
                <a:schemeClr val="accent5">
                  <a:lumMod val="50000"/>
                </a:schemeClr>
              </a:solidFill>
            </a:endParaRPr>
          </a:p>
          <a:p>
            <a:pPr marL="342900" indent="-342900">
              <a:buFont typeface="Arial" panose="020B0604020202020204" pitchFamily="34" charset="0"/>
              <a:buChar char="•"/>
            </a:pPr>
            <a:r>
              <a:rPr lang="en-US" dirty="0">
                <a:solidFill>
                  <a:schemeClr val="accent5">
                    <a:lumMod val="50000"/>
                  </a:schemeClr>
                </a:solidFill>
              </a:rPr>
              <a:t>Immoral vs Amoral</a:t>
            </a:r>
          </a:p>
          <a:p>
            <a:pPr marL="342900" indent="-342900">
              <a:buFont typeface="Arial" panose="020B0604020202020204" pitchFamily="34" charset="0"/>
              <a:buChar char="•"/>
            </a:pPr>
            <a:endParaRPr lang="en-US" dirty="0">
              <a:solidFill>
                <a:schemeClr val="accent5">
                  <a:lumMod val="50000"/>
                </a:schemeClr>
              </a:solidFill>
            </a:endParaRPr>
          </a:p>
          <a:p>
            <a:pPr marL="342900" indent="-342900">
              <a:buFont typeface="Arial" panose="020B0604020202020204" pitchFamily="34" charset="0"/>
              <a:buChar char="•"/>
            </a:pPr>
            <a:r>
              <a:rPr lang="en-US" dirty="0">
                <a:solidFill>
                  <a:schemeClr val="accent5">
                    <a:lumMod val="50000"/>
                  </a:schemeClr>
                </a:solidFill>
              </a:rPr>
              <a:t>Not abiding by state’s law</a:t>
            </a:r>
          </a:p>
          <a:p>
            <a:endParaRPr lang="en-US" dirty="0">
              <a:solidFill>
                <a:schemeClr val="accent5">
                  <a:lumMod val="50000"/>
                </a:schemeClr>
              </a:solidFill>
            </a:endParaRPr>
          </a:p>
          <a:p>
            <a:pPr marL="342900" indent="-342900">
              <a:buFont typeface="Arial" panose="020B0604020202020204" pitchFamily="34" charset="0"/>
              <a:buChar char="•"/>
            </a:pPr>
            <a:r>
              <a:rPr lang="en-US" dirty="0">
                <a:solidFill>
                  <a:schemeClr val="accent5">
                    <a:lumMod val="50000"/>
                  </a:schemeClr>
                </a:solidFill>
              </a:rPr>
              <a:t>Were we uncivilized when we were animals?</a:t>
            </a:r>
          </a:p>
          <a:p>
            <a:endParaRPr lang="en-US" dirty="0">
              <a:solidFill>
                <a:schemeClr val="accent5">
                  <a:lumMod val="50000"/>
                </a:schemeClr>
              </a:solidFill>
            </a:endParaRPr>
          </a:p>
          <a:p>
            <a:pPr marL="342900" indent="-342900">
              <a:buFont typeface="Arial" panose="020B0604020202020204" pitchFamily="34" charset="0"/>
              <a:buChar char="•"/>
            </a:pPr>
            <a:r>
              <a:rPr lang="en-US" dirty="0">
                <a:solidFill>
                  <a:schemeClr val="accent5">
                    <a:lumMod val="50000"/>
                  </a:schemeClr>
                </a:solidFill>
              </a:rPr>
              <a:t>Savages back then were amoral;  uncivilized in our world view</a:t>
            </a:r>
          </a:p>
          <a:p>
            <a:pPr marL="342900" indent="-342900">
              <a:buFont typeface="Arial" panose="020B0604020202020204" pitchFamily="34" charset="0"/>
              <a:buChar char="•"/>
            </a:pPr>
            <a:endParaRPr lang="en-US" dirty="0">
              <a:solidFill>
                <a:schemeClr val="accent5">
                  <a:lumMod val="50000"/>
                </a:schemeClr>
              </a:solidFill>
            </a:endParaRPr>
          </a:p>
          <a:p>
            <a:pPr marL="285750" indent="-285750">
              <a:buFont typeface="Wingdings" panose="05000000000000000000" pitchFamily="2" charset="2"/>
              <a:buChar char="Ø"/>
            </a:pPr>
            <a:endParaRPr lang="en-US" dirty="0">
              <a:solidFill>
                <a:schemeClr val="accent5">
                  <a:lumMod val="50000"/>
                </a:schemeClr>
              </a:solidFill>
            </a:endParaRPr>
          </a:p>
          <a:p>
            <a:pPr marL="285750" indent="-285750">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A1857812-0A94-410C-A84E-1803FB19F266}"/>
              </a:ext>
            </a:extLst>
          </p:cNvPr>
          <p:cNvSpPr txBox="1"/>
          <p:nvPr/>
        </p:nvSpPr>
        <p:spPr>
          <a:xfrm>
            <a:off x="7671695" y="3789155"/>
            <a:ext cx="2781837" cy="523220"/>
          </a:xfrm>
          <a:prstGeom prst="rect">
            <a:avLst/>
          </a:prstGeom>
          <a:noFill/>
        </p:spPr>
        <p:txBody>
          <a:bodyPr wrap="square" rtlCol="0">
            <a:spAutoFit/>
          </a:bodyPr>
          <a:lstStyle/>
          <a:p>
            <a:r>
              <a:rPr lang="en-US" sz="2800" b="1" dirty="0">
                <a:solidFill>
                  <a:schemeClr val="accent6">
                    <a:lumMod val="50000"/>
                  </a:schemeClr>
                </a:solidFill>
                <a:latin typeface="Bahnschrift Light" panose="020B0502040204020203" pitchFamily="34" charset="0"/>
              </a:rPr>
              <a:t>WORLD VIEW</a:t>
            </a:r>
          </a:p>
        </p:txBody>
      </p:sp>
      <p:pic>
        <p:nvPicPr>
          <p:cNvPr id="5" name="Picture 4">
            <a:extLst>
              <a:ext uri="{FF2B5EF4-FFF2-40B4-BE49-F238E27FC236}">
                <a16:creationId xmlns:a16="http://schemas.microsoft.com/office/drawing/2014/main" id="{8F5CB6DD-C4AD-4DFE-8416-D190297CD7FF}"/>
              </a:ext>
            </a:extLst>
          </p:cNvPr>
          <p:cNvPicPr>
            <a:picLocks noChangeAspect="1"/>
          </p:cNvPicPr>
          <p:nvPr/>
        </p:nvPicPr>
        <p:blipFill rotWithShape="1">
          <a:blip r:embed="rId2">
            <a:extLst>
              <a:ext uri="{28A0092B-C50C-407E-A947-70E740481C1C}">
                <a14:useLocalDpi xmlns:a14="http://schemas.microsoft.com/office/drawing/2010/main" val="0"/>
              </a:ext>
            </a:extLst>
          </a:blip>
          <a:srcRect t="15388"/>
          <a:stretch/>
        </p:blipFill>
        <p:spPr>
          <a:xfrm>
            <a:off x="308234" y="1400251"/>
            <a:ext cx="4853593" cy="4396052"/>
          </a:xfrm>
          <a:prstGeom prst="rect">
            <a:avLst/>
          </a:prstGeom>
          <a:ln w="88900" cap="sq" cmpd="thickThin">
            <a:solidFill>
              <a:srgbClr val="000000"/>
            </a:solidFill>
            <a:prstDash val="solid"/>
            <a:miter lim="800000"/>
          </a:ln>
          <a:effectLst>
            <a:innerShdw blurRad="76200">
              <a:srgbClr val="000000"/>
            </a:innerShdw>
          </a:effectLst>
        </p:spPr>
      </p:pic>
      <p:sp>
        <p:nvSpPr>
          <p:cNvPr id="7" name="Right Arrow 24">
            <a:extLst>
              <a:ext uri="{FF2B5EF4-FFF2-40B4-BE49-F238E27FC236}">
                <a16:creationId xmlns:a16="http://schemas.microsoft.com/office/drawing/2014/main" id="{629F0284-215F-489D-B500-9778BA1E38D3}"/>
              </a:ext>
            </a:extLst>
          </p:cNvPr>
          <p:cNvSpPr/>
          <p:nvPr/>
        </p:nvSpPr>
        <p:spPr>
          <a:xfrm rot="10800000">
            <a:off x="5744516" y="3918596"/>
            <a:ext cx="1927179" cy="35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23">
            <a:extLst>
              <a:ext uri="{FF2B5EF4-FFF2-40B4-BE49-F238E27FC236}">
                <a16:creationId xmlns:a16="http://schemas.microsoft.com/office/drawing/2014/main" id="{13A47151-11FC-4193-9D04-6E28191B94E9}"/>
              </a:ext>
            </a:extLst>
          </p:cNvPr>
          <p:cNvSpPr/>
          <p:nvPr/>
        </p:nvSpPr>
        <p:spPr>
          <a:xfrm rot="5400000">
            <a:off x="8157547" y="4318612"/>
            <a:ext cx="602931" cy="35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214554F-CFA4-451E-A05B-678183661F5E}"/>
              </a:ext>
            </a:extLst>
          </p:cNvPr>
          <p:cNvSpPr txBox="1"/>
          <p:nvPr/>
        </p:nvSpPr>
        <p:spPr>
          <a:xfrm>
            <a:off x="6708105" y="4716897"/>
            <a:ext cx="4394069" cy="646331"/>
          </a:xfrm>
          <a:prstGeom prst="rect">
            <a:avLst/>
          </a:prstGeom>
          <a:noFill/>
        </p:spPr>
        <p:txBody>
          <a:bodyPr wrap="square" rtlCol="0">
            <a:spAutoFit/>
          </a:bodyPr>
          <a:lstStyle/>
          <a:p>
            <a:r>
              <a:rPr lang="en-US" i="1" dirty="0">
                <a:solidFill>
                  <a:schemeClr val="tx2">
                    <a:lumMod val="50000"/>
                  </a:schemeClr>
                </a:solidFill>
                <a:latin typeface="Arial" panose="020B0604020202020204" pitchFamily="34" charset="0"/>
                <a:cs typeface="Arial" panose="020B0604020202020204" pitchFamily="34" charset="0"/>
              </a:rPr>
              <a:t>CHINA DECLARES PEOPLE NOT WEARING MASKS AS UNCIVILISED!</a:t>
            </a:r>
          </a:p>
        </p:txBody>
      </p:sp>
      <p:pic>
        <p:nvPicPr>
          <p:cNvPr id="10" name="Picture 9">
            <a:extLst>
              <a:ext uri="{FF2B5EF4-FFF2-40B4-BE49-F238E27FC236}">
                <a16:creationId xmlns:a16="http://schemas.microsoft.com/office/drawing/2014/main" id="{27AB7803-A0F8-47C9-8639-63ACEFA24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414" y="5363228"/>
            <a:ext cx="6257925" cy="942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F4504AD7-AD6D-4284-A7D6-35824E974C2E}"/>
              </a:ext>
            </a:extLst>
          </p:cNvPr>
          <p:cNvSpPr txBox="1"/>
          <p:nvPr/>
        </p:nvSpPr>
        <p:spPr>
          <a:xfrm>
            <a:off x="6526860" y="6369978"/>
            <a:ext cx="3864304" cy="369332"/>
          </a:xfrm>
          <a:prstGeom prst="rect">
            <a:avLst/>
          </a:prstGeom>
          <a:noFill/>
        </p:spPr>
        <p:txBody>
          <a:bodyPr wrap="square" rtlCol="0">
            <a:spAutoFit/>
          </a:bodyPr>
          <a:lstStyle/>
          <a:p>
            <a:r>
              <a:rPr lang="en-US" i="1" u="sng" dirty="0"/>
              <a:t>Reference:  Times of India</a:t>
            </a:r>
          </a:p>
        </p:txBody>
      </p:sp>
      <p:sp>
        <p:nvSpPr>
          <p:cNvPr id="12" name="TextBox 11">
            <a:extLst>
              <a:ext uri="{FF2B5EF4-FFF2-40B4-BE49-F238E27FC236}">
                <a16:creationId xmlns:a16="http://schemas.microsoft.com/office/drawing/2014/main" id="{EB140BD3-136E-405D-B0EF-9D13B16F62C5}"/>
              </a:ext>
            </a:extLst>
          </p:cNvPr>
          <p:cNvSpPr txBox="1"/>
          <p:nvPr/>
        </p:nvSpPr>
        <p:spPr>
          <a:xfrm>
            <a:off x="1474514" y="6488668"/>
            <a:ext cx="3715672" cy="369332"/>
          </a:xfrm>
          <a:prstGeom prst="rect">
            <a:avLst/>
          </a:prstGeom>
          <a:noFill/>
        </p:spPr>
        <p:txBody>
          <a:bodyPr wrap="square" rtlCol="0">
            <a:spAutoFit/>
          </a:bodyPr>
          <a:lstStyle/>
          <a:p>
            <a:r>
              <a:rPr lang="en-US" i="1" u="sng" dirty="0"/>
              <a:t>Reference:  The Nation                                                                 </a:t>
            </a:r>
          </a:p>
        </p:txBody>
      </p:sp>
    </p:spTree>
    <p:extLst>
      <p:ext uri="{BB962C8B-B14F-4D97-AF65-F5344CB8AC3E}">
        <p14:creationId xmlns:p14="http://schemas.microsoft.com/office/powerpoint/2010/main" val="100210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1248</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Bahnschrift SemiBold SemiConden</vt:lpstr>
      <vt:lpstr>Calibri</vt:lpstr>
      <vt:lpstr>Calibri Light</vt:lpstr>
      <vt:lpstr>Times New Roman</vt:lpstr>
      <vt:lpstr>Wingdings</vt:lpstr>
      <vt:lpstr>Office Theme</vt:lpstr>
      <vt:lpstr>Lord of the flies</vt:lpstr>
      <vt:lpstr>To what extent do the boys in Lord of the Flies embody the English stereotype of savages</vt:lpstr>
      <vt:lpstr>PowerPoint Presentation</vt:lpstr>
      <vt:lpstr>In what way(s) do they differ from the stereotype? </vt:lpstr>
      <vt:lpstr>PowerPoint Presentation</vt:lpstr>
      <vt:lpstr>What does it mean that Golding merges the savage and the civilized in the very same boys?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Lord of the flies</dc:title>
  <dc:creator>mukand rathi</dc:creator>
  <cp:lastModifiedBy>mukand rathi</cp:lastModifiedBy>
  <cp:revision>40</cp:revision>
  <dcterms:created xsi:type="dcterms:W3CDTF">2020-12-22T16:39:51Z</dcterms:created>
  <dcterms:modified xsi:type="dcterms:W3CDTF">2020-12-23T10:41:36Z</dcterms:modified>
</cp:coreProperties>
</file>