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31" r:id="rId1"/>
  </p:sldMasterIdLst>
  <p:notesMasterIdLst>
    <p:notesMasterId r:id="rId24"/>
  </p:notesMasterIdLst>
  <p:sldIdLst>
    <p:sldId id="426" r:id="rId2"/>
    <p:sldId id="410" r:id="rId3"/>
    <p:sldId id="427" r:id="rId4"/>
    <p:sldId id="429" r:id="rId5"/>
    <p:sldId id="430" r:id="rId6"/>
    <p:sldId id="431" r:id="rId7"/>
    <p:sldId id="432" r:id="rId8"/>
    <p:sldId id="433" r:id="rId9"/>
    <p:sldId id="435" r:id="rId10"/>
    <p:sldId id="444" r:id="rId11"/>
    <p:sldId id="437" r:id="rId12"/>
    <p:sldId id="438" r:id="rId13"/>
    <p:sldId id="440" r:id="rId14"/>
    <p:sldId id="439" r:id="rId15"/>
    <p:sldId id="436" r:id="rId16"/>
    <p:sldId id="445" r:id="rId17"/>
    <p:sldId id="452" r:id="rId18"/>
    <p:sldId id="456" r:id="rId19"/>
    <p:sldId id="457" r:id="rId20"/>
    <p:sldId id="454" r:id="rId21"/>
    <p:sldId id="458" r:id="rId22"/>
    <p:sldId id="459" r:id="rId2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7E"/>
    <a:srgbClr val="FFAF60"/>
    <a:srgbClr val="FFD27E"/>
    <a:srgbClr val="FFB56C"/>
    <a:srgbClr val="FFAC1B"/>
    <a:srgbClr val="FFCC33"/>
    <a:srgbClr val="3333FF"/>
    <a:srgbClr val="000000"/>
    <a:srgbClr val="8C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 autoAdjust="0"/>
    <p:restoredTop sz="82765" autoAdjust="0"/>
  </p:normalViewPr>
  <p:slideViewPr>
    <p:cSldViewPr>
      <p:cViewPr varScale="1">
        <p:scale>
          <a:sx n="61" d="100"/>
          <a:sy n="61" d="100"/>
        </p:scale>
        <p:origin x="18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119" d="100"/>
          <a:sy n="119" d="100"/>
        </p:scale>
        <p:origin x="-21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8" charset="0"/>
              </a:defRPr>
            </a:lvl1pPr>
          </a:lstStyle>
          <a:p>
            <a:pPr>
              <a:defRPr/>
            </a:pPr>
            <a:fld id="{9FA45A9E-7761-3846-9783-F10EE5B548C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1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33" charset="-128"/>
        <a:cs typeface="ＭＳ Ｐゴシック" pitchFamily="3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43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FC2E9A-1076-4CEE-A067-9831C3F158B1}" type="slidenum">
              <a:rPr lang="en-US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719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48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4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21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490E8C-AEDE-44CF-8125-2ACF50235D92}" type="slidenum">
              <a:rPr lang="en-US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878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B068E-002B-4B56-B690-85ABADA3CCF0}" type="slidenum">
              <a:rPr lang="en-US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577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42EDA5-6A8D-4793-813F-C3D3FA777F51}" type="slidenum">
              <a:rPr lang="en-US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223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0BD8D-3BD1-477E-9A5B-EF47CEA88390}" type="slidenum">
              <a:rPr lang="en-US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11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FAEE2-446E-4947-862E-ABEF5B2AC364}" type="slidenum">
              <a:rPr lang="en-US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4372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9BB4E8-78C0-4319-8F16-E65F184B7078}" type="slidenum">
              <a:rPr lang="en-US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28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45A9E-7761-3846-9783-F10EE5B548CC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6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4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8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999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2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1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1" y="1628800"/>
            <a:ext cx="8226465" cy="173241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Information Security</a:t>
            </a:r>
            <a:br>
              <a:rPr lang="en-US" sz="4800" b="1" dirty="0" smtClean="0"/>
            </a:br>
            <a:r>
              <a:rPr lang="en-US" sz="4800" b="1" dirty="0" smtClean="0"/>
              <a:t>Fall 2022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1" y="3559147"/>
            <a:ext cx="7722409" cy="2088232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Week # 3</a:t>
            </a:r>
          </a:p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Lecture # 7, </a:t>
            </a:r>
            <a:r>
              <a:rPr lang="en-US" sz="2400" b="1" u="sng" dirty="0">
                <a:solidFill>
                  <a:schemeClr val="tx1"/>
                </a:solidFill>
              </a:rPr>
              <a:t>8</a:t>
            </a:r>
            <a:r>
              <a:rPr lang="en-US" sz="2400" b="1" u="sng" dirty="0" smtClean="0">
                <a:solidFill>
                  <a:schemeClr val="tx1"/>
                </a:solidFill>
              </a:rPr>
              <a:t> and 9</a:t>
            </a:r>
          </a:p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Dr</a:t>
            </a:r>
            <a:r>
              <a:rPr lang="en-US" sz="2400" b="1" u="sng" dirty="0">
                <a:solidFill>
                  <a:schemeClr val="tx1"/>
                </a:solidFill>
              </a:rPr>
              <a:t>. Aqsa Aslam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7848872" cy="511256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Four different stages are used, one </a:t>
            </a:r>
            <a:r>
              <a:rPr lang="en-US" b="1" dirty="0">
                <a:solidFill>
                  <a:schemeClr val="bg1"/>
                </a:solidFill>
              </a:rPr>
              <a:t>of permutation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three of substitution: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Substitute Bytes: </a:t>
            </a:r>
            <a:r>
              <a:rPr lang="en-US" dirty="0">
                <a:solidFill>
                  <a:schemeClr val="bg1"/>
                </a:solidFill>
              </a:rPr>
              <a:t>Uses a table, referred to as an S-box,3 to perform a </a:t>
            </a:r>
            <a:r>
              <a:rPr lang="en-US" dirty="0" err="1">
                <a:solidFill>
                  <a:schemeClr val="bg1"/>
                </a:solidFill>
              </a:rPr>
              <a:t>byteby</a:t>
            </a:r>
            <a:r>
              <a:rPr lang="en-US" dirty="0">
                <a:solidFill>
                  <a:schemeClr val="bg1"/>
                </a:solidFill>
              </a:rPr>
              <a:t>-byte substitution of the block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Shift Rows: </a:t>
            </a:r>
            <a:r>
              <a:rPr lang="en-US" dirty="0">
                <a:solidFill>
                  <a:schemeClr val="bg1"/>
                </a:solidFill>
              </a:rPr>
              <a:t>A simple permutation that is performed row by row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Mix Columns: </a:t>
            </a:r>
            <a:r>
              <a:rPr lang="en-US" dirty="0">
                <a:solidFill>
                  <a:schemeClr val="bg1"/>
                </a:solidFill>
              </a:rPr>
              <a:t>A substitution that alters each byte in a column as a function of all of the bytes in the column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Add Round key: </a:t>
            </a:r>
            <a:r>
              <a:rPr lang="en-US" dirty="0">
                <a:solidFill>
                  <a:schemeClr val="bg1"/>
                </a:solidFill>
              </a:rPr>
              <a:t>A simple bitwise XOR of the current block with a portion of the expanded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3497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TRANSFORMATIONS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48048398-A961-4392-A960-D67EAAD7B424}" type="slidenum">
              <a:rPr lang="en-US" altLang="en-US" sz="1200">
                <a:solidFill>
                  <a:schemeClr val="bg2"/>
                </a:solidFill>
              </a:rPr>
              <a:pPr/>
              <a:t>11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143000" y="0"/>
            <a:ext cx="3350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7.2.1  Substitution</a:t>
            </a:r>
          </a:p>
        </p:txBody>
      </p:sp>
      <p:sp>
        <p:nvSpPr>
          <p:cNvPr id="1015818" name="Rectangle 10"/>
          <p:cNvSpPr>
            <a:spLocks noChangeArrowheads="1"/>
          </p:cNvSpPr>
          <p:nvPr/>
        </p:nvSpPr>
        <p:spPr bwMode="auto">
          <a:xfrm>
            <a:off x="577629" y="940951"/>
            <a:ext cx="8610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AES, like DES, uses substitution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AES uses two invertible transformations.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565217" y="2265779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SubBytes</a:t>
            </a:r>
            <a:endParaRPr lang="en-US" altLang="en-US" sz="2800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The first transformation, </a:t>
            </a:r>
            <a:r>
              <a:rPr lang="en-US" altLang="en-US" sz="2800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SubBytes</a:t>
            </a:r>
            <a:r>
              <a:rPr lang="en-US" altLang="en-US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, is used at the encryption site. To substitute a byte, we interpret the byte as two hexadecimal digits.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57200" y="51387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458788" y="62055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14"/>
          <p:cNvSpPr>
            <a:spLocks noChangeArrowheads="1"/>
          </p:cNvSpPr>
          <p:nvPr/>
        </p:nvSpPr>
        <p:spPr bwMode="auto">
          <a:xfrm>
            <a:off x="495300" y="5230813"/>
            <a:ext cx="8077200" cy="94615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800"/>
              <a:t>The SubBytes operation involves 16 independent byte-to-byte transformations.</a:t>
            </a:r>
          </a:p>
        </p:txBody>
      </p:sp>
      <p:grpSp>
        <p:nvGrpSpPr>
          <p:cNvPr id="28688" name="Group 15"/>
          <p:cNvGrpSpPr>
            <a:grpSpLocks/>
          </p:cNvGrpSpPr>
          <p:nvPr/>
        </p:nvGrpSpPr>
        <p:grpSpPr bwMode="auto">
          <a:xfrm>
            <a:off x="457200" y="4495800"/>
            <a:ext cx="1143000" cy="566738"/>
            <a:chOff x="1200" y="1248"/>
            <a:chExt cx="720" cy="357"/>
          </a:xfrm>
        </p:grpSpPr>
        <p:pic>
          <p:nvPicPr>
            <p:cNvPr id="2868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6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A0705E0A-1E9E-4F5E-90E2-4EE30ACC9C27}" type="slidenum">
              <a:rPr lang="en-US" altLang="en-US" sz="1200">
                <a:solidFill>
                  <a:schemeClr val="bg2"/>
                </a:solidFill>
              </a:rPr>
              <a:pPr/>
              <a:t>12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143000" y="0"/>
            <a:ext cx="275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7.2.1</a:t>
            </a:r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Times New Roman" panose="02020603050405020304" pitchFamily="18" charset="0"/>
              </a:rPr>
              <a:t>Continue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521744" y="1819387"/>
            <a:ext cx="426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7.6 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SubBytes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</a:rPr>
              <a:t>transformation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322403"/>
            <a:ext cx="7763197" cy="453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0032" y="2564904"/>
            <a:ext cx="252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3899" y="2846955"/>
            <a:ext cx="2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16×16= S-box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66807" y="3085484"/>
            <a:ext cx="357092" cy="182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3568" y="675132"/>
            <a:ext cx="833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err="1" smtClean="0">
                <a:solidFill>
                  <a:srgbClr val="000000"/>
                </a:solidFill>
                <a:latin typeface="ff9"/>
              </a:rPr>
              <a:t>SubBytes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ff9"/>
              </a:rPr>
              <a:t>is simply a table lookup using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a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16</a:t>
            </a:r>
            <a:r>
              <a:rPr lang="en-US" i="1" dirty="0" smtClean="0">
                <a:solidFill>
                  <a:srgbClr val="000000"/>
                </a:solidFill>
                <a:latin typeface="ff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16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matrix </a:t>
            </a:r>
            <a:r>
              <a:rPr lang="en-US" i="1" dirty="0">
                <a:solidFill>
                  <a:srgbClr val="000000"/>
                </a:solidFill>
                <a:latin typeface="ff9"/>
              </a:rPr>
              <a:t>of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byte values </a:t>
            </a:r>
            <a:r>
              <a:rPr lang="en-US" i="1" dirty="0">
                <a:solidFill>
                  <a:srgbClr val="000000"/>
                </a:solidFill>
                <a:latin typeface="ff9"/>
              </a:rPr>
              <a:t>called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an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b="1" i="1" dirty="0" smtClean="0">
                <a:solidFill>
                  <a:srgbClr val="000000"/>
                </a:solidFill>
                <a:latin typeface="ff7"/>
              </a:rPr>
              <a:t>s-box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.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This </a:t>
            </a:r>
            <a:r>
              <a:rPr lang="en-US" i="1" dirty="0">
                <a:solidFill>
                  <a:srgbClr val="000000"/>
                </a:solidFill>
                <a:latin typeface="ff9"/>
              </a:rPr>
              <a:t>matrix consists of all the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possible combinations </a:t>
            </a:r>
            <a:r>
              <a:rPr lang="en-US" i="1" dirty="0">
                <a:solidFill>
                  <a:srgbClr val="000000"/>
                </a:solidFill>
                <a:latin typeface="ff9"/>
              </a:rPr>
              <a:t>of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an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8</a:t>
            </a:r>
            <a:r>
              <a:rPr lang="en-US" i="1" dirty="0" smtClean="0">
                <a:solidFill>
                  <a:srgbClr val="000000"/>
                </a:solidFill>
                <a:latin typeface="Roboto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bit sequence (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ff4"/>
              </a:rPr>
              <a:t>8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=</a:t>
            </a:r>
            <a:r>
              <a:rPr lang="en-US" i="1" dirty="0">
                <a:solidFill>
                  <a:srgbClr val="000000"/>
                </a:solidFill>
                <a:latin typeface="ff5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16</a:t>
            </a:r>
            <a:r>
              <a:rPr lang="en-US" i="1" dirty="0" smtClean="0">
                <a:solidFill>
                  <a:srgbClr val="000000"/>
                </a:solidFill>
                <a:latin typeface="ff0"/>
              </a:rPr>
              <a:t>×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16 </a:t>
            </a:r>
            <a:r>
              <a:rPr lang="en-US" i="1" dirty="0">
                <a:solidFill>
                  <a:srgbClr val="000000"/>
                </a:solidFill>
                <a:latin typeface="ff5"/>
              </a:rPr>
              <a:t>= </a:t>
            </a:r>
            <a:r>
              <a:rPr lang="en-US" i="1" dirty="0" smtClean="0">
                <a:solidFill>
                  <a:srgbClr val="000000"/>
                </a:solidFill>
                <a:latin typeface="ff5"/>
              </a:rPr>
              <a:t>256</a:t>
            </a:r>
            <a:r>
              <a:rPr lang="en-US" i="1" dirty="0" smtClean="0">
                <a:solidFill>
                  <a:srgbClr val="000000"/>
                </a:solidFill>
                <a:latin typeface="ff9"/>
              </a:rPr>
              <a:t>).</a:t>
            </a:r>
            <a:endParaRPr lang="en-US" b="0" i="1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31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50A8AA4B-F62B-42EB-8A13-C2F383A28283}" type="slidenum">
              <a:rPr lang="en-US" altLang="en-US" sz="1200">
                <a:solidFill>
                  <a:schemeClr val="bg2"/>
                </a:solidFill>
              </a:rPr>
              <a:pPr/>
              <a:t>13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5361" y="1098550"/>
            <a:ext cx="2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16×16= S-box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00192" y="1374169"/>
            <a:ext cx="410709" cy="1129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83359" y="5810292"/>
            <a:ext cx="5760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16 bytes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Initial byte represent rows and last part represent column </a:t>
            </a:r>
            <a:r>
              <a:rPr lang="en-US" dirty="0" err="1" smtClean="0">
                <a:sym typeface="Wingdings" panose="05000000000000000000" pitchFamily="2" charset="2"/>
              </a:rPr>
              <a:t>e.g</a:t>
            </a:r>
            <a:r>
              <a:rPr lang="en-US" b="1" dirty="0" smtClean="0">
                <a:sym typeface="Wingdings" panose="05000000000000000000" pitchFamily="2" charset="2"/>
              </a:rPr>
              <a:t> 000 0010</a:t>
            </a:r>
            <a:r>
              <a:rPr lang="en-US" dirty="0" smtClean="0">
                <a:sym typeface="Wingdings" panose="05000000000000000000" pitchFamily="2" charset="2"/>
              </a:rPr>
              <a:t>. (0 row and 2 column)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71600" y="404664"/>
            <a:ext cx="7688635" cy="5405628"/>
            <a:chOff x="1042987" y="1297986"/>
            <a:chExt cx="7688635" cy="5405628"/>
          </a:xfrm>
        </p:grpSpPr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7" y="1297986"/>
              <a:ext cx="7688635" cy="3039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" t="17758" r="1722" b="11941"/>
            <a:stretch/>
          </p:blipFill>
          <p:spPr bwMode="auto">
            <a:xfrm>
              <a:off x="1043608" y="4149080"/>
              <a:ext cx="7625730" cy="2554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5056135" y="409292"/>
            <a:ext cx="29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16×16= S-box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830966" y="684911"/>
            <a:ext cx="410709" cy="1129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BC28B2FB-08EE-4F19-A546-F75BA931FA22}" type="slidenum">
              <a:rPr lang="en-US" altLang="en-US" sz="1200">
                <a:solidFill>
                  <a:schemeClr val="bg2"/>
                </a:solidFill>
              </a:rPr>
              <a:pPr/>
              <a:t>14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2" y="4797152"/>
            <a:ext cx="7217257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2" y="0"/>
            <a:ext cx="7389218" cy="261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18872"/>
          <a:stretch/>
        </p:blipFill>
        <p:spPr bwMode="auto">
          <a:xfrm>
            <a:off x="1259350" y="2492896"/>
            <a:ext cx="7201082" cy="2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9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680911"/>
            <a:ext cx="5052837" cy="21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1" y="4803297"/>
            <a:ext cx="5570892" cy="20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819743" y="2204864"/>
            <a:ext cx="4557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7.9  </a:t>
            </a:r>
            <a:r>
              <a:rPr lang="en-US" altLang="en-US" sz="1800" i="1" dirty="0" err="1">
                <a:latin typeface="Times New Roman" panose="02020603050405020304" pitchFamily="18" charset="0"/>
              </a:rPr>
              <a:t>ShiftRows</a:t>
            </a:r>
            <a:r>
              <a:rPr lang="en-US" altLang="en-US" sz="1800" i="1" dirty="0">
                <a:latin typeface="Times New Roman" panose="02020603050405020304" pitchFamily="18" charset="0"/>
              </a:rPr>
              <a:t> transformation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7544" y="2311712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olidFill>
                  <a:schemeClr val="bg1"/>
                </a:solidFill>
              </a:rPr>
              <a:t>Permutation perform on a byte level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olidFill>
                  <a:schemeClr val="bg1"/>
                </a:solidFill>
              </a:rPr>
              <a:t>Shift is done to the left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olidFill>
                  <a:schemeClr val="bg1"/>
                </a:solidFill>
              </a:rPr>
              <a:t>Shift depends on the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row of the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67544" y="-115355"/>
            <a:ext cx="3419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7.2.2  Permutation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15670" y="386072"/>
            <a:ext cx="8398233" cy="159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sz="260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Another transformation found in </a:t>
            </a:r>
            <a:r>
              <a:rPr lang="en-US" altLang="en-US" sz="2600" b="1" i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a round is shifting,</a:t>
            </a:r>
            <a:r>
              <a:rPr lang="en-US" altLang="en-US" sz="260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which permutes the bytes </a:t>
            </a:r>
          </a:p>
          <a:p>
            <a:pPr fontAlgn="auto"/>
            <a:r>
              <a:rPr lang="en-US" altLang="en-US" sz="260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In the encryption, the transformation is called </a:t>
            </a:r>
            <a:r>
              <a:rPr lang="en-US" altLang="en-US" sz="2600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ShiftRows</a:t>
            </a:r>
            <a:endParaRPr lang="en-US" sz="2600" dirty="0" smtClean="0">
              <a:solidFill>
                <a:schemeClr val="bg1"/>
              </a:solidFill>
            </a:endParaRPr>
          </a:p>
          <a:p>
            <a:pPr fontAlgn="auto"/>
            <a:endParaRPr lang="en-US" sz="4000" dirty="0" smtClean="0">
              <a:solidFill>
                <a:schemeClr val="bg1"/>
              </a:solidFill>
            </a:endParaRPr>
          </a:p>
          <a:p>
            <a:pPr fontAlgn="auto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57200" y="-35369"/>
            <a:ext cx="8686800" cy="195438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MixColumns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en-US" sz="900" i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800" i="1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MixColumns</a:t>
            </a:r>
            <a:r>
              <a:rPr lang="en-US" altLang="en-US" sz="2800" i="1" dirty="0">
                <a:latin typeface="Times New Roman" panose="02020603050405020304" pitchFamily="18" charset="0"/>
              </a:rPr>
              <a:t> transformation operates at the column level; it transforms each column of the state to a new column.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3568" y="3807263"/>
            <a:ext cx="481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7.13 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MixColumns</a:t>
            </a:r>
            <a:r>
              <a:rPr lang="en-US" altLang="en-US" sz="2000" i="1" dirty="0">
                <a:latin typeface="Times New Roman" panose="02020603050405020304" pitchFamily="18" charset="0"/>
              </a:rPr>
              <a:t> transformation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" y="4268474"/>
            <a:ext cx="7088664" cy="258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6" descr="https://www.researchgate.net/publication/51548979/figure/fig15/AS:667182300147721@1536080064994/MixColumns-transformation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6" y="2217660"/>
            <a:ext cx="6112088" cy="1499372"/>
          </a:xfrm>
          <a:prstGeom prst="rect">
            <a:avLst/>
          </a:prstGeom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498456" y="1791206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Example</a:t>
            </a:r>
            <a:endParaRPr lang="en-US" altLang="en-US" sz="200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0CD64957-7B2D-421A-927F-75E1F96CBF83}" type="slidenum">
              <a:rPr lang="en-US" altLang="en-US" sz="1200">
                <a:solidFill>
                  <a:schemeClr val="bg2"/>
                </a:solidFill>
              </a:rPr>
              <a:pPr/>
              <a:t>17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1143000" y="0"/>
            <a:ext cx="26484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AddRoundKey</a:t>
            </a:r>
            <a:endParaRPr lang="en-US" altLang="en-US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8612" y="1700808"/>
            <a:ext cx="497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7.15  </a:t>
            </a:r>
            <a:r>
              <a:rPr lang="en-US" altLang="en-US" sz="2000" i="1" dirty="0">
                <a:latin typeface="Times New Roman" panose="02020603050405020304" pitchFamily="18" charset="0"/>
              </a:rPr>
              <a:t>AddRoundKey transformation</a:t>
            </a:r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45328"/>
            <a:ext cx="5924020" cy="238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565720" y="663534"/>
            <a:ext cx="8686800" cy="8463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en-US" altLang="en-US" sz="900" i="1" dirty="0">
              <a:latin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forward add round key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transformation,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128 bits of State are bitwise XORed with the 128 bits </a:t>
            </a:r>
            <a:r>
              <a:rPr lang="en-US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key.</a:t>
            </a:r>
          </a:p>
        </p:txBody>
      </p:sp>
      <p:pic>
        <p:nvPicPr>
          <p:cNvPr id="4098" name="Picture 2" descr="File:AES-AddRoundKey.sv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16" y="4357043"/>
            <a:ext cx="3215697" cy="250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61" y="0"/>
            <a:ext cx="7200900" cy="1485900"/>
          </a:xfrm>
        </p:spPr>
        <p:txBody>
          <a:bodyPr/>
          <a:lstStyle/>
          <a:p>
            <a:r>
              <a:rPr lang="en-US" b="1" i="1" dirty="0"/>
              <a:t>AES Key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60" y="908720"/>
            <a:ext cx="8641739" cy="1368152"/>
          </a:xfrm>
        </p:spPr>
        <p:txBody>
          <a:bodyPr>
            <a:normAutofit fontScale="92500"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 create round keys for each round, AES uses a key-expansion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process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AES key expansion algorithm takes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input a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4-word (16-byte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key </a:t>
            </a:r>
            <a:r>
              <a:rPr lang="en-US" dirty="0"/>
              <a:t>and produces a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array of 44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C00000"/>
                </a:solidFill>
              </a:rPr>
              <a:t>This </a:t>
            </a:r>
            <a:r>
              <a:rPr lang="en-US" i="1" dirty="0">
                <a:solidFill>
                  <a:srgbClr val="C00000"/>
                </a:solidFill>
              </a:rPr>
              <a:t>is </a:t>
            </a:r>
            <a:r>
              <a:rPr lang="en-US" i="1" dirty="0" smtClean="0">
                <a:solidFill>
                  <a:srgbClr val="C00000"/>
                </a:solidFill>
              </a:rPr>
              <a:t>sufficient to </a:t>
            </a:r>
            <a:r>
              <a:rPr lang="en-US" i="1" dirty="0">
                <a:solidFill>
                  <a:srgbClr val="C00000"/>
                </a:solidFill>
              </a:rPr>
              <a:t>provide a 4-word round key for the initial Add Round Key stage and each of </a:t>
            </a:r>
            <a:r>
              <a:rPr lang="en-US" i="1" dirty="0" smtClean="0">
                <a:solidFill>
                  <a:srgbClr val="C00000"/>
                </a:solidFill>
              </a:rPr>
              <a:t>the 10 </a:t>
            </a:r>
            <a:r>
              <a:rPr lang="en-US" i="1" dirty="0">
                <a:solidFill>
                  <a:srgbClr val="C00000"/>
                </a:solidFill>
              </a:rPr>
              <a:t>rounds of the cipher</a:t>
            </a:r>
            <a:r>
              <a:rPr lang="en-US" i="1" dirty="0" smtClean="0">
                <a:solidFill>
                  <a:srgbClr val="C00000"/>
                </a:solidFill>
              </a:rPr>
              <a:t>.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866" name="Picture 2" descr="AES Encryption 256 Bit. The encryption standard to rule them… | by Cory  Makli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42" y="2276872"/>
            <a:ext cx="7847973" cy="446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0800000" flipH="1" flipV="1">
            <a:off x="4226518" y="4365130"/>
            <a:ext cx="30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linear array of 44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2699792" y="3389491"/>
            <a:ext cx="30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input a 4-word (16-byte)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61" y="0"/>
            <a:ext cx="7799510" cy="707373"/>
          </a:xfrm>
        </p:spPr>
        <p:txBody>
          <a:bodyPr/>
          <a:lstStyle/>
          <a:p>
            <a:r>
              <a:rPr lang="en-US" b="1" i="1" dirty="0"/>
              <a:t>AES Key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60" y="908720"/>
            <a:ext cx="8641739" cy="1368152"/>
          </a:xfrm>
        </p:spPr>
        <p:txBody>
          <a:bodyPr>
            <a:normAutofit fontScale="92500"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 create round keys for each round, AES uses a key-expansion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process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AES key expansion algorithm takes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input a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4-word (16-byte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key </a:t>
            </a:r>
            <a:r>
              <a:rPr lang="en-US" dirty="0"/>
              <a:t>and produces a </a:t>
            </a:r>
            <a:r>
              <a:rPr lang="en-US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array of 44 </a:t>
            </a:r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C00000"/>
                </a:solidFill>
              </a:rPr>
              <a:t>This </a:t>
            </a:r>
            <a:r>
              <a:rPr lang="en-US" i="1" dirty="0">
                <a:solidFill>
                  <a:srgbClr val="C00000"/>
                </a:solidFill>
              </a:rPr>
              <a:t>is </a:t>
            </a:r>
            <a:r>
              <a:rPr lang="en-US" i="1" dirty="0" smtClean="0">
                <a:solidFill>
                  <a:srgbClr val="C00000"/>
                </a:solidFill>
              </a:rPr>
              <a:t>sufficient to </a:t>
            </a:r>
            <a:r>
              <a:rPr lang="en-US" i="1" dirty="0">
                <a:solidFill>
                  <a:srgbClr val="C00000"/>
                </a:solidFill>
              </a:rPr>
              <a:t>provide a 4-word round key for the initial Add Round Key stage and each of </a:t>
            </a:r>
            <a:r>
              <a:rPr lang="en-US" i="1" dirty="0" smtClean="0">
                <a:solidFill>
                  <a:srgbClr val="C00000"/>
                </a:solidFill>
              </a:rPr>
              <a:t>the 10 </a:t>
            </a:r>
            <a:r>
              <a:rPr lang="en-US" i="1" dirty="0">
                <a:solidFill>
                  <a:srgbClr val="C00000"/>
                </a:solidFill>
              </a:rPr>
              <a:t>rounds of the cipher</a:t>
            </a:r>
            <a:r>
              <a:rPr lang="en-US" i="1" dirty="0" smtClean="0">
                <a:solidFill>
                  <a:srgbClr val="C00000"/>
                </a:solidFill>
              </a:rPr>
              <a:t>.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93694" y="2276872"/>
            <a:ext cx="44139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Figure 7.16  </a:t>
            </a:r>
            <a:r>
              <a:rPr lang="en-US" altLang="en-US" sz="20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Key expansion in AES</a:t>
            </a: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2564"/>
            <a:ext cx="5652864" cy="413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 descr="Cryptography and Network Security Chapter 5 Advanced Encryp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9" t="26462" r="29302" b="14739"/>
          <a:stretch/>
        </p:blipFill>
        <p:spPr bwMode="auto">
          <a:xfrm>
            <a:off x="6407694" y="3227703"/>
            <a:ext cx="273630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78" t="4110"/>
          <a:stretch/>
        </p:blipFill>
        <p:spPr>
          <a:xfrm>
            <a:off x="12686" y="0"/>
            <a:ext cx="5448034" cy="6873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31309" y="204647"/>
            <a:ext cx="323317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 smtClean="0">
                <a:latin typeface="Carlito"/>
                <a:cs typeface="Carlito"/>
              </a:rPr>
              <a:t>Topics </a:t>
            </a:r>
            <a:r>
              <a:rPr lang="en-US" sz="2000" b="1" spc="-10" dirty="0" smtClean="0">
                <a:latin typeface="Carlito"/>
                <a:cs typeface="Carlito"/>
              </a:rPr>
              <a:t>from text book: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spc="-10" dirty="0" smtClean="0">
                <a:latin typeface="Carlito"/>
                <a:cs typeface="Carlito"/>
              </a:rPr>
              <a:t> Chapter </a:t>
            </a:r>
            <a:r>
              <a:rPr lang="en-US" sz="2000" b="1" dirty="0" smtClean="0">
                <a:latin typeface="Carlito"/>
                <a:cs typeface="Carlito"/>
              </a:rPr>
              <a:t># 2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rlito"/>
                <a:cs typeface="Carlito"/>
              </a:rPr>
              <a:t> </a:t>
            </a:r>
            <a:r>
              <a:rPr lang="en-US" sz="2000" b="1" spc="-10" dirty="0" smtClean="0">
                <a:latin typeface="Carlito"/>
                <a:cs typeface="Carlito"/>
              </a:rPr>
              <a:t>Chapter </a:t>
            </a:r>
            <a:r>
              <a:rPr lang="en-US" sz="2000" b="1" dirty="0" smtClean="0">
                <a:latin typeface="Carlito"/>
                <a:cs typeface="Carlito"/>
              </a:rPr>
              <a:t># 20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spc="-10" dirty="0" smtClean="0">
                <a:latin typeface="Carlito"/>
                <a:cs typeface="Carlito"/>
              </a:rPr>
              <a:t>Chapter </a:t>
            </a:r>
            <a:r>
              <a:rPr lang="en-US" sz="2000" b="1" dirty="0" smtClean="0">
                <a:latin typeface="Carlito"/>
                <a:cs typeface="Carlito"/>
              </a:rPr>
              <a:t>#</a:t>
            </a:r>
            <a:r>
              <a:rPr lang="en-US" sz="2000" b="1" spc="-40" dirty="0" smtClean="0">
                <a:latin typeface="Carlito"/>
                <a:cs typeface="Carlito"/>
              </a:rPr>
              <a:t>  </a:t>
            </a:r>
            <a:r>
              <a:rPr lang="en-US" sz="2000" b="1" dirty="0" smtClean="0">
                <a:latin typeface="Carlito"/>
                <a:cs typeface="Carlito"/>
              </a:rPr>
              <a:t>21</a:t>
            </a:r>
            <a:endParaRPr lang="en-US" sz="2000" b="1" dirty="0">
              <a:latin typeface="Carlito"/>
              <a:cs typeface="Carlito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298509" y="2636912"/>
            <a:ext cx="3845491" cy="1347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292080" y="3997478"/>
            <a:ext cx="3845491" cy="943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6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80" y="3000713"/>
            <a:ext cx="3016520" cy="3888482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4472"/>
            <a:ext cx="6090694" cy="42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2923" y="188640"/>
            <a:ext cx="8784976" cy="97156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</a:rPr>
              <a:t>Ciphers and inverse ciphers of the original design</a:t>
            </a:r>
          </a:p>
        </p:txBody>
      </p:sp>
    </p:spTree>
    <p:extLst>
      <p:ext uri="{BB962C8B-B14F-4D97-AF65-F5344CB8AC3E}">
        <p14:creationId xmlns:p14="http://schemas.microsoft.com/office/powerpoint/2010/main" val="38424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47388"/>
            <a:ext cx="7886700" cy="671448"/>
          </a:xfrm>
          <a:solidFill>
            <a:srgbClr val="FF0000">
              <a:alpha val="18000"/>
            </a:srgbClr>
          </a:solidFill>
        </p:spPr>
        <p:txBody>
          <a:bodyPr>
            <a:noAutofit/>
          </a:bodyPr>
          <a:lstStyle/>
          <a:p>
            <a:r>
              <a:rPr lang="en-US" sz="1800" dirty="0">
                <a:latin typeface="TimesNewRomanPSMT"/>
              </a:rPr>
              <a:t>Claude Shannon (1949) gave two properties that a good cryptosystem should have to hinder statistical analysis: </a:t>
            </a:r>
            <a:r>
              <a:rPr lang="en-US" sz="1800" b="1" dirty="0">
                <a:solidFill>
                  <a:srgbClr val="FF0000"/>
                </a:solidFill>
                <a:latin typeface="TimesNewRomanPS-BoldMT"/>
              </a:rPr>
              <a:t>diffusion</a:t>
            </a:r>
            <a:r>
              <a:rPr lang="en-US" sz="1800" b="1" dirty="0">
                <a:latin typeface="TimesNewRomanPS-BoldMT"/>
              </a:rPr>
              <a:t> </a:t>
            </a:r>
            <a:r>
              <a:rPr lang="en-US" sz="1800" dirty="0">
                <a:latin typeface="TimesNewRomanPSMT"/>
              </a:rPr>
              <a:t>and </a:t>
            </a:r>
            <a:r>
              <a:rPr lang="en-US" sz="1800" b="1" dirty="0">
                <a:solidFill>
                  <a:srgbClr val="FF0000"/>
                </a:solidFill>
                <a:latin typeface="TimesNewRomanPS-BoldMT"/>
              </a:rPr>
              <a:t>confusion</a:t>
            </a:r>
            <a:r>
              <a:rPr lang="en-US" sz="1800" dirty="0">
                <a:latin typeface="TimesNewRomanPSMT"/>
              </a:rPr>
              <a:t>.</a:t>
            </a:r>
            <a:r>
              <a:rPr lang="en-US" sz="1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21" y="2024964"/>
            <a:ext cx="7886700" cy="35995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Diffusion</a:t>
            </a:r>
            <a:r>
              <a:rPr lang="en-US" dirty="0"/>
              <a:t> means that if we change a character of the plaintext, then </a:t>
            </a:r>
            <a:r>
              <a:rPr lang="en-US" dirty="0" smtClean="0"/>
              <a:t>several characters </a:t>
            </a:r>
            <a:r>
              <a:rPr lang="en-US" dirty="0"/>
              <a:t>of the </a:t>
            </a:r>
            <a:r>
              <a:rPr lang="en-US" dirty="0" err="1"/>
              <a:t>ciphertext</a:t>
            </a:r>
            <a:r>
              <a:rPr lang="en-US" dirty="0"/>
              <a:t> should change, and similarly, if we change </a:t>
            </a:r>
            <a:r>
              <a:rPr lang="en-US" dirty="0" smtClean="0"/>
              <a:t>a character </a:t>
            </a:r>
            <a:r>
              <a:rPr lang="en-US" dirty="0"/>
              <a:t>of the </a:t>
            </a:r>
            <a:r>
              <a:rPr lang="en-US" dirty="0" err="1"/>
              <a:t>ciphertext</a:t>
            </a:r>
            <a:r>
              <a:rPr lang="en-US" dirty="0"/>
              <a:t>, then several characters of the plaintext </a:t>
            </a:r>
            <a:r>
              <a:rPr lang="en-US" dirty="0" smtClean="0"/>
              <a:t>should change.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Confusion</a:t>
            </a:r>
            <a:r>
              <a:rPr lang="en-US" dirty="0"/>
              <a:t> means that the key does not relate in a simple way to the</a:t>
            </a:r>
            <a:br>
              <a:rPr lang="en-US" dirty="0"/>
            </a:br>
            <a:r>
              <a:rPr lang="en-US" dirty="0" err="1"/>
              <a:t>ciphertext</a:t>
            </a:r>
            <a:r>
              <a:rPr lang="en-US" dirty="0"/>
              <a:t>. In particular, each character of the </a:t>
            </a:r>
            <a:r>
              <a:rPr lang="en-US" dirty="0" err="1"/>
              <a:t>ciphertext</a:t>
            </a:r>
            <a:r>
              <a:rPr lang="en-US" dirty="0"/>
              <a:t> should depend </a:t>
            </a:r>
            <a:r>
              <a:rPr lang="en-US" dirty="0" smtClean="0"/>
              <a:t>on several </a:t>
            </a:r>
            <a:r>
              <a:rPr lang="en-US" dirty="0"/>
              <a:t>parts of the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0C4D-0BA1-4E54-8DFC-01810EC97B99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68" y="3246932"/>
            <a:ext cx="6577253" cy="104948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51762" y="5854283"/>
            <a:ext cx="7476406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r>
              <a:rPr lang="en-US" altLang="en-US" sz="1200" b="1" dirty="0">
                <a:solidFill>
                  <a:srgbClr val="273239"/>
                </a:solidFill>
                <a:latin typeface="Consolas" panose="020B0609020204030204" pitchFamily="49" charset="0"/>
              </a:rPr>
              <a:t>Confusion</a:t>
            </a: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273239"/>
                </a:solidFill>
                <a:latin typeface="Consolas" panose="020B0609020204030204" pitchFamily="49" charset="0"/>
              </a:rPr>
              <a:t>Substitution</a:t>
            </a: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a --&gt; b, </a:t>
            </a:r>
            <a:r>
              <a:rPr lang="en-US" altLang="en-US" sz="1200" b="1" dirty="0">
                <a:solidFill>
                  <a:srgbClr val="273239"/>
                </a:solidFill>
                <a:latin typeface="Consolas" panose="020B0609020204030204" pitchFamily="49" charset="0"/>
              </a:rPr>
              <a:t>Diffusion</a:t>
            </a: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b="1" dirty="0">
                <a:solidFill>
                  <a:srgbClr val="273239"/>
                </a:solidFill>
                <a:latin typeface="Consolas" panose="020B0609020204030204" pitchFamily="49" charset="0"/>
              </a:rPr>
              <a:t>Transposition or Permutation</a:t>
            </a: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273239"/>
                </a:solidFill>
                <a:latin typeface="Consolas" panose="020B0609020204030204" pitchFamily="49" charset="0"/>
              </a:rPr>
              <a:t>abcd</a:t>
            </a:r>
            <a:r>
              <a:rPr lang="en-US" altLang="en-US" sz="1200" dirty="0">
                <a:solidFill>
                  <a:srgbClr val="273239"/>
                </a:solidFill>
                <a:latin typeface="Consolas" panose="020B0609020204030204" pitchFamily="49" charset="0"/>
              </a:rPr>
              <a:t> --&gt; </a:t>
            </a:r>
            <a:r>
              <a:rPr lang="en-US" altLang="en-US" sz="1200" dirty="0" err="1">
                <a:solidFill>
                  <a:srgbClr val="273239"/>
                </a:solidFill>
                <a:latin typeface="Consolas" panose="020B0609020204030204" pitchFamily="49" charset="0"/>
              </a:rPr>
              <a:t>dacb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84784"/>
            <a:ext cx="852936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15037"/>
            <a:ext cx="7344816" cy="648072"/>
          </a:xfrm>
        </p:spPr>
        <p:txBody>
          <a:bodyPr>
            <a:normAutofit/>
          </a:bodyPr>
          <a:lstStyle/>
          <a:p>
            <a:r>
              <a:rPr lang="en-US" sz="3200" b="1" dirty="0"/>
              <a:t>ADVANCED ENCRYPTION STANDARD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63109"/>
            <a:ext cx="8460432" cy="5894891"/>
          </a:xfrm>
        </p:spPr>
        <p:txBody>
          <a:bodyPr/>
          <a:lstStyle/>
          <a:p>
            <a:pPr algn="just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Advanced Encryption Standard (AES)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was issued as a federal information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processing standard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FIPS 197 (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Advanced Encryption Standard,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November 2001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 algn="just"/>
            <a:r>
              <a:rPr lang="en-US" b="1" dirty="0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It is intended to replace DES and triple DES with an algorithm that is more secure and efficient</a:t>
            </a:r>
            <a:r>
              <a:rPr lang="en-US" b="1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algn="just"/>
            <a:r>
              <a:rPr lang="en-US" dirty="0">
                <a:latin typeface="Times New Roman" pitchFamily="18" charset="0"/>
              </a:rPr>
              <a:t>AES is a non-</a:t>
            </a:r>
            <a:r>
              <a:rPr lang="en-US" dirty="0" err="1">
                <a:latin typeface="Times New Roman" pitchFamily="18" charset="0"/>
              </a:rPr>
              <a:t>Feistel</a:t>
            </a:r>
            <a:r>
              <a:rPr lang="en-US" dirty="0">
                <a:latin typeface="Times New Roman" pitchFamily="18" charset="0"/>
              </a:rPr>
              <a:t> cipher that encrypts and decrypts a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data block of 128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</a:rPr>
              <a:t>bits.</a:t>
            </a:r>
          </a:p>
          <a:p>
            <a:pPr algn="just"/>
            <a:r>
              <a:rPr lang="en-US" altLang="en-US" dirty="0" smtClean="0"/>
              <a:t>AES </a:t>
            </a:r>
            <a:r>
              <a:rPr lang="en-US" altLang="en-US" dirty="0"/>
              <a:t>has defined </a:t>
            </a:r>
            <a:r>
              <a:rPr lang="en-US" altLang="en-US" b="1" dirty="0">
                <a:solidFill>
                  <a:srgbClr val="C00000"/>
                </a:solidFill>
              </a:rPr>
              <a:t>three versions, with 10, 12, and 14 rounds.</a:t>
            </a:r>
          </a:p>
          <a:p>
            <a:pPr algn="ctr"/>
            <a:r>
              <a:rPr lang="en-US" altLang="en-US" dirty="0"/>
              <a:t>Each version uses </a:t>
            </a:r>
            <a:r>
              <a:rPr lang="en-US" altLang="en-US" b="1" dirty="0">
                <a:solidFill>
                  <a:srgbClr val="C00000"/>
                </a:solidFill>
              </a:rPr>
              <a:t>a different cipher key size (128, 192, or </a:t>
            </a:r>
            <a:r>
              <a:rPr lang="en-US" altLang="en-US" b="1" dirty="0" smtClean="0">
                <a:solidFill>
                  <a:srgbClr val="C00000"/>
                </a:solidFill>
              </a:rPr>
              <a:t>256).</a:t>
            </a:r>
            <a:endParaRPr lang="en-US" alt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F36C9FC-DA22-1F47-8722-58727A1D436E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40511" y="634810"/>
            <a:ext cx="596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7.1  </a:t>
            </a:r>
            <a:r>
              <a:rPr lang="en-US" altLang="en-US" sz="2000" i="1" dirty="0">
                <a:latin typeface="Times New Roman" panose="02020603050405020304" pitchFamily="18" charset="0"/>
              </a:rPr>
              <a:t>General design of AES encryption cipher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8" y="1412776"/>
            <a:ext cx="8085440" cy="522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48468" y="1365720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b="1" i="1" dirty="0" smtClean="0">
                <a:solidFill>
                  <a:srgbClr val="FF0000"/>
                </a:solidFill>
              </a:rPr>
              <a:t>Fixed size=128 bit </a:t>
            </a:r>
            <a:r>
              <a:rPr lang="en-US" sz="1600" b="1" i="1" dirty="0" err="1" smtClean="0">
                <a:solidFill>
                  <a:srgbClr val="FF0000"/>
                </a:solidFill>
              </a:rPr>
              <a:t>i</a:t>
            </a:r>
            <a:r>
              <a:rPr lang="en-US" sz="1600" b="1" i="1" dirty="0" smtClean="0">
                <a:solidFill>
                  <a:srgbClr val="FF0000"/>
                </a:solidFill>
              </a:rPr>
              <a:t>-e., 16bytes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99992" y="5617619"/>
            <a:ext cx="0" cy="54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0106" y="6160999"/>
            <a:ext cx="5029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i="1" dirty="0" smtClean="0">
                <a:solidFill>
                  <a:srgbClr val="FF0000"/>
                </a:solidFill>
              </a:rPr>
              <a:t>No: of key generated =no: of round+1(extra for pre-round transformation)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27584" y="980728"/>
            <a:ext cx="411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7.2  </a:t>
            </a:r>
            <a:r>
              <a:rPr lang="en-US" altLang="en-US" sz="2000" i="1" dirty="0">
                <a:latin typeface="Times New Roman" panose="02020603050405020304" pitchFamily="18" charset="0"/>
              </a:rPr>
              <a:t>Data units used in AES</a:t>
            </a:r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68380"/>
            <a:ext cx="8680250" cy="531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56176" y="489446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1 byte= group of 8 bit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1 word=4 bytes=32 bit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Block size=128 bit 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639778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State: it told intermediate 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2260" y="99120"/>
            <a:ext cx="8641739" cy="1169640"/>
          </a:xfrm>
        </p:spPr>
        <p:txBody>
          <a:bodyPr>
            <a:normAutofit fontScale="90000"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</a:rPr>
              <a:t>7.1.4  Data Units.</a:t>
            </a:r>
            <a:br>
              <a:rPr lang="en-US" altLang="en-US" b="1" i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4941168"/>
            <a:ext cx="293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>
                <a:solidFill>
                  <a:srgbClr val="FF0000"/>
                </a:solidFill>
              </a:rPr>
              <a:t>4×4=16 bytes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-e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128 bits or 4 words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15112" y="5376591"/>
            <a:ext cx="576064" cy="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745" y="5157192"/>
            <a:ext cx="1923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1 byte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dirty="0" smtClean="0">
                <a:solidFill>
                  <a:srgbClr val="FF0000"/>
                </a:solidFill>
              </a:rPr>
              <a:t>S</a:t>
            </a:r>
            <a:r>
              <a:rPr lang="en-US" sz="1400" b="1" baseline="-25000" dirty="0" smtClean="0">
                <a:solidFill>
                  <a:srgbClr val="FF0000"/>
                </a:solidFill>
              </a:rPr>
              <a:t>0,0 =</a:t>
            </a:r>
            <a:r>
              <a:rPr lang="en-US" sz="1400" b="1" dirty="0" smtClean="0">
                <a:solidFill>
                  <a:srgbClr val="FF0000"/>
                </a:solidFill>
              </a:rPr>
              <a:t>1st byte of 0th word 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555776" y="5229200"/>
            <a:ext cx="523695" cy="13771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15112" y="6397782"/>
            <a:ext cx="6672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4476" y="6237005"/>
            <a:ext cx="150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 word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36137" y="5177138"/>
            <a:ext cx="523695" cy="3989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555776" y="5206253"/>
            <a:ext cx="2591564" cy="151846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79004" y="5229200"/>
            <a:ext cx="357092" cy="1825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02741" y="4940642"/>
            <a:ext cx="13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4 word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60" y="99120"/>
            <a:ext cx="8641739" cy="1169640"/>
          </a:xfrm>
        </p:spPr>
        <p:txBody>
          <a:bodyPr>
            <a:normAutofit fontScale="90000"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</a:rPr>
              <a:t>7.1.4  Data Units.</a:t>
            </a:r>
            <a:br>
              <a:rPr lang="en-US" altLang="en-US" b="1" i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49914" y="1040160"/>
            <a:ext cx="667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7.3  </a:t>
            </a:r>
            <a:r>
              <a:rPr lang="en-US" altLang="en-US" sz="2000" i="1" dirty="0">
                <a:latin typeface="Times New Roman" panose="02020603050405020304" pitchFamily="18" charset="0"/>
              </a:rPr>
              <a:t>Block-to-state and state-to-block transformation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" y="1577571"/>
            <a:ext cx="8100102" cy="40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3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421754FC-D64A-4D18-A096-7EF195318587}" type="slidenum">
              <a:rPr lang="en-US" altLang="en-US" sz="1200">
                <a:solidFill>
                  <a:schemeClr val="bg2"/>
                </a:solidFill>
              </a:rPr>
              <a:pPr/>
              <a:t>7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1143000" y="0"/>
            <a:ext cx="275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Times New Roman" panose="02020603050405020304" pitchFamily="18" charset="0"/>
              </a:rPr>
              <a:t>7.1.4</a:t>
            </a:r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>
                <a:latin typeface="Times New Roman" panose="02020603050405020304" pitchFamily="18" charset="0"/>
              </a:rPr>
              <a:t>Continue</a:t>
            </a:r>
          </a:p>
        </p:txBody>
      </p:sp>
      <p:sp>
        <p:nvSpPr>
          <p:cNvPr id="22539" name="Text Box 10"/>
          <p:cNvSpPr txBox="1">
            <a:spLocks noChangeArrowheads="1"/>
          </p:cNvSpPr>
          <p:nvPr/>
        </p:nvSpPr>
        <p:spPr bwMode="auto">
          <a:xfrm>
            <a:off x="917575" y="641350"/>
            <a:ext cx="1792288" cy="457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7.1</a:t>
            </a:r>
            <a:endParaRPr lang="en-US" altLang="en-US" sz="200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292350" y="1981200"/>
            <a:ext cx="447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7.4  </a:t>
            </a:r>
            <a:r>
              <a:rPr lang="en-US" altLang="en-US" sz="2000" i="1">
                <a:latin typeface="Times New Roman" panose="02020603050405020304" pitchFamily="18" charset="0"/>
              </a:rPr>
              <a:t>Changing plaintext to state</a:t>
            </a:r>
          </a:p>
        </p:txBody>
      </p:sp>
      <p:pic>
        <p:nvPicPr>
          <p:cNvPr id="2254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3" y="2632326"/>
            <a:ext cx="8851397" cy="24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2679956" y="697163"/>
            <a:ext cx="154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 dirty="0">
                <a:latin typeface="Times New Roman" panose="02020603050405020304" pitchFamily="18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5379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bg2"/>
                </a:solidFill>
              </a:rPr>
              <a:t>7.</a:t>
            </a:r>
            <a:fld id="{EF568DC4-121E-49EB-8E25-536FEC5C8AF4}" type="slidenum">
              <a:rPr lang="en-US" altLang="en-US" sz="1200">
                <a:solidFill>
                  <a:schemeClr val="bg2"/>
                </a:solidFill>
              </a:rPr>
              <a:pPr/>
              <a:t>8</a:t>
            </a:fld>
            <a:endParaRPr lang="en-US" altLang="en-US" sz="1200">
              <a:solidFill>
                <a:schemeClr val="bg2"/>
              </a:solidFill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143000" y="0"/>
            <a:ext cx="543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</a:rPr>
              <a:t>7.1.5  Structure of Each Round</a:t>
            </a:r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1438275" y="609600"/>
            <a:ext cx="641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7.5  </a:t>
            </a:r>
            <a:r>
              <a:rPr lang="en-US" altLang="en-US" sz="2000" i="1">
                <a:latin typeface="Times New Roman" panose="02020603050405020304" pitchFamily="18" charset="0"/>
              </a:rPr>
              <a:t>Structure of each round at the encryption site</a:t>
            </a:r>
          </a:p>
        </p:txBody>
      </p:sp>
      <p:pic>
        <p:nvPicPr>
          <p:cNvPr id="2458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06" y="1066800"/>
            <a:ext cx="5638246" cy="580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77" y="260648"/>
            <a:ext cx="7647756" cy="7269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AES - Steps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34" y="1043373"/>
            <a:ext cx="8604666" cy="583972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KeyExpansion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—round keys are derived from the cipher key using 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Rijndael's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key schedule.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Round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AddRoundKey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—each byte of the state is combined with the round key using bitwise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Four </a:t>
            </a:r>
            <a:r>
              <a:rPr lang="en-US" dirty="0">
                <a:solidFill>
                  <a:schemeClr val="bg1"/>
                </a:solidFill>
              </a:rPr>
              <a:t>different stages are used, one </a:t>
            </a:r>
            <a:r>
              <a:rPr lang="en-US" b="1" i="1" dirty="0">
                <a:solidFill>
                  <a:schemeClr val="bg1"/>
                </a:solidFill>
              </a:rPr>
              <a:t>of permutation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b="1" i="1" dirty="0">
                <a:solidFill>
                  <a:schemeClr val="bg1"/>
                </a:solidFill>
              </a:rPr>
              <a:t> three of </a:t>
            </a:r>
            <a:r>
              <a:rPr lang="en-US" b="1" i="1" dirty="0" smtClean="0">
                <a:solidFill>
                  <a:schemeClr val="bg1"/>
                </a:solidFill>
              </a:rPr>
              <a:t>substitution: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Substitute </a:t>
            </a:r>
            <a:r>
              <a:rPr lang="en-US" b="1" dirty="0">
                <a:solidFill>
                  <a:schemeClr val="bg1"/>
                </a:solidFill>
              </a:rPr>
              <a:t>Bytes: </a:t>
            </a:r>
            <a:r>
              <a:rPr lang="en-US" dirty="0">
                <a:solidFill>
                  <a:schemeClr val="bg1"/>
                </a:solidFill>
              </a:rPr>
              <a:t>Uses a table, referred to as an S-box,3 to perform a </a:t>
            </a:r>
            <a:r>
              <a:rPr lang="en-US" dirty="0" err="1" smtClean="0">
                <a:solidFill>
                  <a:schemeClr val="bg1"/>
                </a:solidFill>
              </a:rPr>
              <a:t>byteby</a:t>
            </a:r>
            <a:r>
              <a:rPr lang="en-US" dirty="0" smtClean="0">
                <a:solidFill>
                  <a:schemeClr val="bg1"/>
                </a:solidFill>
              </a:rPr>
              <a:t>-byte </a:t>
            </a:r>
            <a:r>
              <a:rPr lang="en-US" dirty="0">
                <a:solidFill>
                  <a:schemeClr val="bg1"/>
                </a:solidFill>
              </a:rPr>
              <a:t>substitution of the </a:t>
            </a:r>
            <a:r>
              <a:rPr lang="en-US" dirty="0" smtClean="0">
                <a:solidFill>
                  <a:schemeClr val="bg1"/>
                </a:solidFill>
              </a:rPr>
              <a:t>block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Shift </a:t>
            </a:r>
            <a:r>
              <a:rPr lang="en-US" b="1" dirty="0">
                <a:solidFill>
                  <a:schemeClr val="bg1"/>
                </a:solidFill>
              </a:rPr>
              <a:t>Rows: </a:t>
            </a:r>
            <a:r>
              <a:rPr lang="en-US" dirty="0">
                <a:solidFill>
                  <a:schemeClr val="bg1"/>
                </a:solidFill>
              </a:rPr>
              <a:t>A simple permutation that is performed row by </a:t>
            </a:r>
            <a:r>
              <a:rPr lang="en-US" dirty="0" smtClean="0">
                <a:solidFill>
                  <a:schemeClr val="bg1"/>
                </a:solidFill>
              </a:rPr>
              <a:t>row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Mix </a:t>
            </a:r>
            <a:r>
              <a:rPr lang="en-US" b="1" dirty="0">
                <a:solidFill>
                  <a:schemeClr val="bg1"/>
                </a:solidFill>
              </a:rPr>
              <a:t>Columns: </a:t>
            </a:r>
            <a:r>
              <a:rPr lang="en-US" dirty="0">
                <a:solidFill>
                  <a:schemeClr val="bg1"/>
                </a:solidFill>
              </a:rPr>
              <a:t>A substitution that alters each byte in a column as a </a:t>
            </a:r>
            <a:r>
              <a:rPr lang="en-US" dirty="0" smtClean="0">
                <a:solidFill>
                  <a:schemeClr val="bg1"/>
                </a:solidFill>
              </a:rPr>
              <a:t>function of </a:t>
            </a:r>
            <a:r>
              <a:rPr lang="en-US" dirty="0">
                <a:solidFill>
                  <a:schemeClr val="bg1"/>
                </a:solidFill>
              </a:rPr>
              <a:t>all of the bytes in the </a:t>
            </a:r>
            <a:r>
              <a:rPr lang="en-US" dirty="0" smtClean="0">
                <a:solidFill>
                  <a:schemeClr val="bg1"/>
                </a:solidFill>
              </a:rPr>
              <a:t>column</a:t>
            </a: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Add </a:t>
            </a:r>
            <a:r>
              <a:rPr lang="en-US" b="1" dirty="0">
                <a:solidFill>
                  <a:schemeClr val="bg1"/>
                </a:solidFill>
              </a:rPr>
              <a:t>Round key: </a:t>
            </a:r>
            <a:r>
              <a:rPr lang="en-US" dirty="0">
                <a:solidFill>
                  <a:schemeClr val="bg1"/>
                </a:solidFill>
              </a:rPr>
              <a:t>A simple bitwise XOR of the current block with a </a:t>
            </a:r>
            <a:r>
              <a:rPr lang="en-US" dirty="0" smtClean="0">
                <a:solidFill>
                  <a:schemeClr val="bg1"/>
                </a:solidFill>
              </a:rPr>
              <a:t>portion of </a:t>
            </a:r>
            <a:r>
              <a:rPr lang="en-US" dirty="0">
                <a:solidFill>
                  <a:schemeClr val="bg1"/>
                </a:solidFill>
              </a:rPr>
              <a:t>the expanded </a:t>
            </a:r>
            <a:r>
              <a:rPr lang="en-US" dirty="0" smtClean="0">
                <a:solidFill>
                  <a:schemeClr val="bg1"/>
                </a:solidFill>
              </a:rPr>
              <a:t>key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Final Round (no 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Mix-Columns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SubBytes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ShiftRows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AddRoundKey</a:t>
            </a:r>
          </a:p>
          <a:p>
            <a:pPr marL="987552" lvl="2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ysClr val="windowText" lastClr="000000"/>
      </a:dk1>
      <a:lt1>
        <a:srgbClr val="191B0E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38154</TotalTime>
  <Words>868</Words>
  <Application>Microsoft Office PowerPoint</Application>
  <PresentationFormat>On-screen Show (4:3)</PresentationFormat>
  <Paragraphs>140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ＭＳ Ｐゴシック</vt:lpstr>
      <vt:lpstr>Arial</vt:lpstr>
      <vt:lpstr>Carlito</vt:lpstr>
      <vt:lpstr>Consolas</vt:lpstr>
      <vt:lpstr>ff0</vt:lpstr>
      <vt:lpstr>ff4</vt:lpstr>
      <vt:lpstr>ff5</vt:lpstr>
      <vt:lpstr>ff7</vt:lpstr>
      <vt:lpstr>ff9</vt:lpstr>
      <vt:lpstr>Franklin Gothic Book</vt:lpstr>
      <vt:lpstr>Roboto</vt:lpstr>
      <vt:lpstr>Tahoma</vt:lpstr>
      <vt:lpstr>Times</vt:lpstr>
      <vt:lpstr>Times New Roman</vt:lpstr>
      <vt:lpstr>TimesNewRomanPS-BoldMT</vt:lpstr>
      <vt:lpstr>TimesNewRomanPSMT</vt:lpstr>
      <vt:lpstr>Wingdings</vt:lpstr>
      <vt:lpstr>Crop</vt:lpstr>
      <vt:lpstr>Information Security Fall 2022</vt:lpstr>
      <vt:lpstr>PowerPoint Presentation</vt:lpstr>
      <vt:lpstr>ADVANCED ENCRYPTION STANDARD</vt:lpstr>
      <vt:lpstr>PowerPoint Presentation</vt:lpstr>
      <vt:lpstr>7.1.4  Data Units. </vt:lpstr>
      <vt:lpstr>7.1.4  Data Units. </vt:lpstr>
      <vt:lpstr>PowerPoint Presentation</vt:lpstr>
      <vt:lpstr>PowerPoint Presentation</vt:lpstr>
      <vt:lpstr>AES - Steps </vt:lpstr>
      <vt:lpstr>TRANSFORMATIONS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AES Key Expansion</vt:lpstr>
      <vt:lpstr>AES Key Expansion</vt:lpstr>
      <vt:lpstr>Ciphers and inverse ciphers of the original design</vt:lpstr>
      <vt:lpstr>Claude Shannon (1949) gave two properties that a good cryptosystem should have to hinder statistical analysis: diffusion and confusion. </vt:lpstr>
      <vt:lpstr>PowerPoint Presentation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 Lecture Overheads</dc:subject>
  <dc:creator>Dr Lawrie Brown</dc:creator>
  <cp:keywords/>
  <dc:description/>
  <cp:lastModifiedBy>Microsoft account</cp:lastModifiedBy>
  <cp:revision>368</cp:revision>
  <dcterms:created xsi:type="dcterms:W3CDTF">2012-03-04T03:14:23Z</dcterms:created>
  <dcterms:modified xsi:type="dcterms:W3CDTF">2022-09-15T08:17:36Z</dcterms:modified>
  <cp:category/>
</cp:coreProperties>
</file>